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tags/tag1.xml" ContentType="application/vnd.openxmlformats-officedocument.presentationml.tags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84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embeddings/Microsoft_Equation2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Default Extension="xls" ContentType="application/vnd.ms-exce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8.xml" ContentType="application/vnd.openxmlformats-officedocument.presentationml.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3.bin" ContentType="application/vnd.openxmlformats-officedocument.oleObject"/>
  <Override PartName="/ppt/slides/slide71.xml" ContentType="application/vnd.openxmlformats-officedocument.presentationml.slide+xml"/>
  <Default Extension="emf" ContentType="image/x-emf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86"/>
  </p:notesMasterIdLst>
  <p:sldIdLst>
    <p:sldId id="463" r:id="rId2"/>
    <p:sldId id="652" r:id="rId3"/>
    <p:sldId id="574" r:id="rId4"/>
    <p:sldId id="593" r:id="rId5"/>
    <p:sldId id="572" r:id="rId6"/>
    <p:sldId id="622" r:id="rId7"/>
    <p:sldId id="319" r:id="rId8"/>
    <p:sldId id="502" r:id="rId9"/>
    <p:sldId id="573" r:id="rId10"/>
    <p:sldId id="575" r:id="rId11"/>
    <p:sldId id="576" r:id="rId12"/>
    <p:sldId id="577" r:id="rId13"/>
    <p:sldId id="594" r:id="rId14"/>
    <p:sldId id="578" r:id="rId15"/>
    <p:sldId id="579" r:id="rId16"/>
    <p:sldId id="596" r:id="rId17"/>
    <p:sldId id="598" r:id="rId18"/>
    <p:sldId id="597" r:id="rId19"/>
    <p:sldId id="607" r:id="rId20"/>
    <p:sldId id="599" r:id="rId21"/>
    <p:sldId id="600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603" r:id="rId33"/>
    <p:sldId id="601" r:id="rId34"/>
    <p:sldId id="602" r:id="rId35"/>
    <p:sldId id="604" r:id="rId36"/>
    <p:sldId id="609" r:id="rId37"/>
    <p:sldId id="625" r:id="rId38"/>
    <p:sldId id="651" r:id="rId39"/>
    <p:sldId id="626" r:id="rId40"/>
    <p:sldId id="627" r:id="rId41"/>
    <p:sldId id="628" r:id="rId42"/>
    <p:sldId id="629" r:id="rId43"/>
    <p:sldId id="630" r:id="rId44"/>
    <p:sldId id="631" r:id="rId45"/>
    <p:sldId id="654" r:id="rId46"/>
    <p:sldId id="632" r:id="rId47"/>
    <p:sldId id="633" r:id="rId48"/>
    <p:sldId id="634" r:id="rId49"/>
    <p:sldId id="635" r:id="rId50"/>
    <p:sldId id="590" r:id="rId51"/>
    <p:sldId id="636" r:id="rId52"/>
    <p:sldId id="653" r:id="rId53"/>
    <p:sldId id="591" r:id="rId54"/>
    <p:sldId id="470" r:id="rId55"/>
    <p:sldId id="317" r:id="rId56"/>
    <p:sldId id="638" r:id="rId57"/>
    <p:sldId id="641" r:id="rId58"/>
    <p:sldId id="642" r:id="rId59"/>
    <p:sldId id="643" r:id="rId60"/>
    <p:sldId id="644" r:id="rId61"/>
    <p:sldId id="645" r:id="rId62"/>
    <p:sldId id="646" r:id="rId63"/>
    <p:sldId id="647" r:id="rId64"/>
    <p:sldId id="648" r:id="rId65"/>
    <p:sldId id="649" r:id="rId66"/>
    <p:sldId id="650" r:id="rId67"/>
    <p:sldId id="639" r:id="rId68"/>
    <p:sldId id="640" r:id="rId69"/>
    <p:sldId id="637" r:id="rId70"/>
    <p:sldId id="624" r:id="rId71"/>
    <p:sldId id="541" r:id="rId72"/>
    <p:sldId id="608" r:id="rId73"/>
    <p:sldId id="610" r:id="rId74"/>
    <p:sldId id="611" r:id="rId75"/>
    <p:sldId id="612" r:id="rId76"/>
    <p:sldId id="613" r:id="rId77"/>
    <p:sldId id="614" r:id="rId78"/>
    <p:sldId id="615" r:id="rId79"/>
    <p:sldId id="616" r:id="rId80"/>
    <p:sldId id="617" r:id="rId81"/>
    <p:sldId id="618" r:id="rId82"/>
    <p:sldId id="619" r:id="rId83"/>
    <p:sldId id="620" r:id="rId84"/>
    <p:sldId id="623" r:id="rId85"/>
  </p:sldIdLst>
  <p:sldSz cx="10080625" cy="7559675"/>
  <p:notesSz cx="7556500" cy="10691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Bitstream Vera Sans" pitchFamily="34" charset="0"/>
        <a:ea typeface="msgothic"/>
        <a:cs typeface="ms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9821A"/>
    <a:srgbClr val="FFFF99"/>
    <a:srgbClr val="00FFFF"/>
    <a:srgbClr val="FF00FF"/>
    <a:srgbClr val="FF0000"/>
    <a:srgbClr val="FF99CC"/>
    <a:srgbClr val="94A35D"/>
    <a:srgbClr val="6CBC44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607" autoAdjust="0"/>
    <p:restoredTop sz="90966" autoAdjust="0"/>
  </p:normalViewPr>
  <p:slideViewPr>
    <p:cSldViewPr>
      <p:cViewPr>
        <p:scale>
          <a:sx n="60" d="100"/>
          <a:sy n="60" d="100"/>
        </p:scale>
        <p:origin x="-1600" y="-4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98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Relationship Id="rId2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8" charset="0"/>
                <a:ea typeface="Bitstream Vera Sans" pitchFamily="34" charset="0"/>
                <a:cs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8" charset="0"/>
                <a:ea typeface="Bitstream Vera Sans" pitchFamily="34" charset="0"/>
                <a:cs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8" charset="0"/>
                <a:ea typeface="Bitstream Vera Sans" pitchFamily="34" charset="0"/>
                <a:cs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8" charset="0"/>
                <a:ea typeface="Bitstream Vera Sans" pitchFamily="34" charset="0"/>
                <a:cs typeface="Bitstream Vera Sans" pitchFamily="34" charset="0"/>
              </a:defRPr>
            </a:lvl1pPr>
          </a:lstStyle>
          <a:p>
            <a:pPr>
              <a:defRPr/>
            </a:pPr>
            <a:fld id="{8E55066D-0C31-42E3-B767-A0F15AD7B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3D7C389-117A-4555-8406-AB5950E23B0B}" type="slidenum">
              <a:rPr lang="en-GB" smtClean="0">
                <a:ea typeface="msgothic"/>
                <a:cs typeface="msgothic"/>
              </a:rPr>
              <a:pPr>
                <a:buFont typeface="StarSymbol"/>
                <a:buNone/>
              </a:pPr>
              <a:t>1</a:t>
            </a:fld>
            <a:endParaRPr lang="en-GB" smtClean="0">
              <a:ea typeface="msgothic"/>
              <a:cs typeface="msgothic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82F40D0A-F8A8-4FBD-AB34-6E3E2B312B27}" type="slidenum">
              <a:rPr lang="en-GB" smtClean="0">
                <a:ea typeface="msgothic"/>
                <a:cs typeface="msgothic"/>
              </a:rPr>
              <a:pPr>
                <a:buFont typeface="StarSymbol"/>
                <a:buNone/>
              </a:pPr>
              <a:t>8</a:t>
            </a:fld>
            <a:endParaRPr lang="en-GB" smtClean="0">
              <a:ea typeface="msgothic"/>
              <a:cs typeface="msgothic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00D1D356-970E-4677-B137-8F0F2682FDBC}" type="slidenum">
              <a:rPr lang="en-GB" smtClean="0">
                <a:ea typeface="msgothic"/>
                <a:cs typeface="msgothic"/>
              </a:rPr>
              <a:pPr>
                <a:buFont typeface="StarSymbol"/>
                <a:buNone/>
              </a:pPr>
              <a:t>18</a:t>
            </a:fld>
            <a:endParaRPr lang="en-GB" smtClean="0">
              <a:ea typeface="msgothic"/>
              <a:cs typeface="ms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DBFC1A69-184E-43A5-ABF0-AF9EC50224DB}" type="slidenum">
              <a:rPr lang="en-GB" smtClean="0">
                <a:ea typeface="msgothic"/>
                <a:cs typeface="msgothic"/>
              </a:rPr>
              <a:pPr>
                <a:buFont typeface="StarSymbol"/>
                <a:buNone/>
              </a:pPr>
              <a:t>23</a:t>
            </a:fld>
            <a:endParaRPr lang="en-GB" smtClean="0">
              <a:ea typeface="msgothic"/>
              <a:cs typeface="msgothic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0375" cy="4811712"/>
          </a:xfrm>
          <a:noFill/>
          <a:ln/>
        </p:spPr>
        <p:txBody>
          <a:bodyPr/>
          <a:lstStyle/>
          <a:p>
            <a:r>
              <a:rPr lang="en-US" smtClean="0"/>
              <a:t>nn - 1/fb, march ; me 1.X/fb, aug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E6507D-A79F-F54F-95C2-9181B2BBF003}" type="slidenum">
              <a:rPr lang="en-GB"/>
              <a:pPr/>
              <a:t>39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212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CDFAC6-F8BA-2B45-8466-886EFC60F300}" type="slidenum">
              <a:rPr lang="en-GB"/>
              <a:pPr/>
              <a:t>46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212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23F6B8-B8E4-B845-A015-344B1003E46D}" type="slidenum">
              <a:rPr lang="en-GB"/>
              <a:pPr/>
              <a:t>63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3275"/>
            <a:ext cx="5346700" cy="40084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10125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DA3AA602-F356-40D4-91D3-1779E5887FA8}" type="slidenum">
              <a:rPr lang="en-GB" smtClean="0">
                <a:ea typeface="msgothic"/>
                <a:cs typeface="msgothic"/>
              </a:rPr>
              <a:pPr>
                <a:buFont typeface="StarSymbol"/>
                <a:buNone/>
              </a:pPr>
              <a:t>76</a:t>
            </a:fld>
            <a:endParaRPr lang="en-GB" smtClean="0">
              <a:ea typeface="msgothic"/>
              <a:cs typeface="ms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511E-D1BA-4F14-9F15-0ED1785BCC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DC494-12D8-4689-8F01-B3EF42D1FB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A20D-98C0-4EB2-ABD0-6A27B5D538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9C00-E47C-47C2-AE2A-7BA7BCE07B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E5365-BDE2-45E1-996D-0D4305EDEB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3238" y="1768475"/>
            <a:ext cx="9070975" cy="49879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E60B-37EB-4A73-9A52-ED6BBF1BEA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7C5A-CA0C-410F-AD62-51638DB8B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5287-C654-4E53-827A-3696ADA791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FE96-13B3-45C2-8A38-A95C014519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3A7D3-B0D0-4AF3-A650-65CA54672E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9FA5-F316-4BDC-8B93-C756BFE97C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1EA8-BF07-4615-82FD-D7DC097D1D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C555-E713-4C1E-8702-4F11B680FE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0096-501B-4D0C-A73C-6A7EC4D679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Bitstream Vera Serif" pitchFamily="18" charset="0"/>
                <a:ea typeface="Bitstream Vera Sans" pitchFamily="34" charset="0"/>
                <a:cs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8" charset="0"/>
                <a:ea typeface="Bitstream Vera Sans" pitchFamily="34" charset="0"/>
                <a:cs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Bitstream Vera Serif" pitchFamily="18" charset="0"/>
                <a:ea typeface="Bitstream Vera Sans" pitchFamily="34" charset="0"/>
                <a:cs typeface="Bitstream Vera Sans" pitchFamily="34" charset="0"/>
              </a:defRPr>
            </a:lvl1pPr>
          </a:lstStyle>
          <a:p>
            <a:pPr>
              <a:defRPr/>
            </a:pPr>
            <a:fld id="{92CC9400-5DA9-4D6B-98FC-E534B5C145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ans" pitchFamily="34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ans" pitchFamily="34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ans" pitchFamily="34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ans" pitchFamily="34" charset="0"/>
          <a:ea typeface="msgothic" charset="0"/>
          <a:cs typeface="msgothic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431800" indent="-32385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xcel_97_-_2004_Worksheet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6.pn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6.pn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image" Target="../media/image6.pn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gif"/><Relationship Id="rId5" Type="http://schemas.openxmlformats.org/officeDocument/2006/relationships/image" Target="../media/image56.pdf"/><Relationship Id="rId6" Type="http://schemas.openxmlformats.org/officeDocument/2006/relationships/image" Target="../media/image5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9" Type="http://schemas.openxmlformats.org/officeDocument/2006/relationships/image" Target="../media/image69.jpeg"/><Relationship Id="rId10" Type="http://schemas.openxmlformats.org/officeDocument/2006/relationships/image" Target="../media/image70.jpeg"/><Relationship Id="rId11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5.png"/><Relationship Id="rId6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4" Type="http://schemas.openxmlformats.org/officeDocument/2006/relationships/image" Target="../media/image77.gif"/><Relationship Id="rId5" Type="http://schemas.openxmlformats.org/officeDocument/2006/relationships/image" Target="../media/image7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4" Type="http://schemas.openxmlformats.org/officeDocument/2006/relationships/image" Target="../media/image81.gif"/><Relationship Id="rId5" Type="http://schemas.openxmlformats.org/officeDocument/2006/relationships/image" Target="../media/image82.gi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4" Type="http://schemas.openxmlformats.org/officeDocument/2006/relationships/image" Target="../media/image89.gif"/><Relationship Id="rId5" Type="http://schemas.openxmlformats.org/officeDocument/2006/relationships/image" Target="../media/image90.jpeg"/><Relationship Id="rId6" Type="http://schemas.openxmlformats.org/officeDocument/2006/relationships/image" Target="../media/image91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gif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gif"/><Relationship Id="rId3" Type="http://schemas.openxmlformats.org/officeDocument/2006/relationships/image" Target="../media/image101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1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1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1" Type="http://schemas.openxmlformats.org/officeDocument/2006/relationships/vmlDrawing" Target="../drawings/vmlDrawing3.vml"/><Relationship Id="rId2" Type="http://schemas.openxmlformats.org/officeDocument/2006/relationships/tags" Target="../tags/tag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png"/><Relationship Id="rId13" Type="http://schemas.openxmlformats.org/officeDocument/2006/relationships/image" Target="../media/image31.jpe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wmf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wmf"/><Relationship Id="rId9" Type="http://schemas.openxmlformats.org/officeDocument/2006/relationships/image" Target="../media/image27.wmf"/><Relationship Id="rId10" Type="http://schemas.openxmlformats.org/officeDocument/2006/relationships/image" Target="../media/image28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nal-1.jpg"/>
          <p:cNvPicPr>
            <a:picLocks noChangeAspect="1"/>
          </p:cNvPicPr>
          <p:nvPr/>
        </p:nvPicPr>
        <p:blipFill>
          <a:blip r:embed="rId3" cstate="print">
            <a:lum bright="66000"/>
          </a:blip>
          <a:stretch>
            <a:fillRect/>
          </a:stretch>
        </p:blipFill>
        <p:spPr>
          <a:xfrm>
            <a:off x="5421313" y="0"/>
            <a:ext cx="4659312" cy="5832475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  <p:pic>
        <p:nvPicPr>
          <p:cNvPr id="5123" name="Picture 9" descr="C:\Documents and Settings\stdenis\Desktop\lathuile\detpic\d0det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-1790" r="53352" b="20602"/>
          <a:stretch>
            <a:fillRect/>
          </a:stretch>
        </p:blipFill>
        <p:spPr bwMode="auto">
          <a:xfrm>
            <a:off x="5268913" y="3097213"/>
            <a:ext cx="48117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Fermilab_03-0390-13D.hr.jp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779838"/>
            <a:ext cx="100806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dcp_0723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6388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55837"/>
            <a:ext cx="10080625" cy="1087067"/>
          </a:xfrm>
        </p:spPr>
        <p:txBody>
          <a:bodyPr anchor="ctr">
            <a:spAutoFit/>
          </a:bodyPr>
          <a:lstStyle/>
          <a:p>
            <a:pPr lvl="1" algn="ctr" eaLnBrk="1">
              <a:lnSpc>
                <a:spcPct val="98000"/>
              </a:lnSpc>
              <a:spcAft>
                <a:spcPct val="0"/>
              </a:spcAft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/>
              <a:t>Dr. Richard St. Denis </a:t>
            </a:r>
          </a:p>
          <a:p>
            <a:pPr lvl="1" algn="ctr" eaLnBrk="1">
              <a:lnSpc>
                <a:spcPct val="98000"/>
              </a:lnSpc>
              <a:spcAft>
                <a:spcPct val="0"/>
              </a:spcAft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/>
              <a:t>Glasgow University</a:t>
            </a:r>
          </a:p>
          <a:p>
            <a:pPr lvl="1" algn="ctr" eaLnBrk="1">
              <a:lnSpc>
                <a:spcPct val="98000"/>
              </a:lnSpc>
              <a:spcAft>
                <a:spcPct val="0"/>
              </a:spcAft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/>
              <a:t>Edinburgh, October 28, 2010</a:t>
            </a: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44513" y="1291101"/>
            <a:ext cx="9072562" cy="66582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en-GB" sz="4400" dirty="0" err="1">
                <a:solidFill>
                  <a:srgbClr val="000000"/>
                </a:solidFill>
                <a:latin typeface="Times New Roman" pitchFamily="18" charset="0"/>
              </a:rPr>
              <a:t>Tevatron</a:t>
            </a:r>
            <a:r>
              <a:rPr lang="en-GB" sz="4400" dirty="0">
                <a:solidFill>
                  <a:srgbClr val="000000"/>
                </a:solidFill>
                <a:latin typeface="Times New Roman" pitchFamily="18" charset="0"/>
              </a:rPr>
              <a:t> Results on SM Higgs </a:t>
            </a:r>
            <a:r>
              <a:rPr lang="en-GB" sz="4400" dirty="0" smtClean="0">
                <a:solidFill>
                  <a:srgbClr val="000000"/>
                </a:solidFill>
                <a:latin typeface="Times New Roman" pitchFamily="18" charset="0"/>
              </a:rPr>
              <a:t>Search</a:t>
            </a:r>
            <a:endParaRPr lang="en-GB" sz="4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6988" y="6707188"/>
            <a:ext cx="116363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49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6388" y="0"/>
            <a:ext cx="8842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465637"/>
            <a:ext cx="10080625" cy="25629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Search Foundation and Higgs detection modes</a:t>
            </a:r>
            <a:endParaRPr lang="en-GB" sz="32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Low Mass Higgs</a:t>
            </a: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High Mass Higgs</a:t>
            </a: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Results, implications, next 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steps, Retro</a:t>
            </a:r>
            <a:endParaRPr lang="en-GB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4512" y="3551237"/>
            <a:ext cx="164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Outline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8" grpId="0" animBg="1"/>
      <p:bldP spid="11" grpId="0" build="p" autoUpdateAnimBg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8534400" cy="1295400"/>
          </a:xfrm>
        </p:spPr>
        <p:txBody>
          <a:bodyPr/>
          <a:lstStyle/>
          <a:p>
            <a:pPr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GB" smtClean="0"/>
              <a:t>Look at W/Zbb</a:t>
            </a:r>
          </a:p>
        </p:txBody>
      </p:sp>
      <p:pic>
        <p:nvPicPr>
          <p:cNvPr id="13315" name="Picture 3" descr="C:\Documents and Settings\Administrator\Application Data\Microsoft\Media Catalog\Downloaded Clips\cl71\j02838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657600"/>
            <a:ext cx="2543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260475"/>
          </a:xfrm>
        </p:spPr>
        <p:txBody>
          <a:bodyPr/>
          <a:lstStyle/>
          <a:p>
            <a:r>
              <a:rPr lang="en-US" smtClean="0"/>
              <a:t>Must Have Events to Detect Them</a:t>
            </a:r>
            <a:r>
              <a:rPr lang="en-US" baseline="30000" smtClean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914400"/>
          <a:ext cx="7005638" cy="6276975"/>
        </p:xfrm>
        <a:graphic>
          <a:graphicData uri="http://schemas.openxmlformats.org/presentationml/2006/ole">
            <p:oleObj spid="_x0000_s1026" name="Chart" r:id="rId3" imgW="5435600" imgH="4876800" progId="Excel.Shee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13125" y="2239963"/>
            <a:ext cx="1041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itstream Vera Serif" pitchFamily="18" charset="0"/>
              </a:rPr>
              <a:t>Total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1371600"/>
            <a:ext cx="21351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itstream Vera Serif" pitchFamily="18" charset="0"/>
              </a:rPr>
              <a:t>WH(l</a:t>
            </a:r>
            <a:r>
              <a:rPr lang="en-US" sz="3200">
                <a:latin typeface="Symbol" pitchFamily="18" charset="2"/>
              </a:rPr>
              <a:t>n</a:t>
            </a:r>
            <a:r>
              <a:rPr lang="en-US" sz="3200">
                <a:latin typeface="Bitstream Vera Serif" pitchFamily="18" charset="0"/>
              </a:rPr>
              <a:t>bb)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410200" y="6477000"/>
            <a:ext cx="23463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itstream Vera Serif" pitchFamily="18" charset="0"/>
              </a:rPr>
              <a:t>WH-WWW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04800" y="6019800"/>
            <a:ext cx="9747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itstream Vera Serif" pitchFamily="18" charset="0"/>
              </a:rPr>
              <a:t>VBF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5257800"/>
            <a:ext cx="16779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itstream Vera Serif" pitchFamily="18" charset="0"/>
              </a:rPr>
              <a:t>gg-WW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3352800"/>
            <a:ext cx="19192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itstream Vera Serif" pitchFamily="18" charset="0"/>
              </a:rPr>
              <a:t>ZH(llbb)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2590800"/>
            <a:ext cx="20812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itstream Vera Serif" pitchFamily="18" charset="0"/>
              </a:rPr>
              <a:t>ZH(</a:t>
            </a:r>
            <a:r>
              <a:rPr lang="en-US" sz="3200">
                <a:latin typeface="Symbol" pitchFamily="18" charset="2"/>
              </a:rPr>
              <a:t>nn</a:t>
            </a:r>
            <a:r>
              <a:rPr lang="en-US" sz="3200">
                <a:latin typeface="Bitstream Vera Serif" pitchFamily="18" charset="0"/>
              </a:rPr>
              <a:t>bb)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524000" y="1905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752600" y="3048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600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1524000" y="46482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1447800" y="5791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 flipV="1">
            <a:off x="5486400" y="5867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8032750" y="5857875"/>
            <a:ext cx="2047875" cy="1701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Before </a:t>
            </a:r>
          </a:p>
          <a:p>
            <a:r>
              <a:rPr lang="en-GB">
                <a:latin typeface="Times New Roman" pitchFamily="18" charset="0"/>
              </a:rPr>
              <a:t>Selection!</a:t>
            </a:r>
          </a:p>
          <a:p>
            <a:r>
              <a:rPr lang="en-GB">
                <a:latin typeface="Times New Roman" pitchFamily="18" charset="0"/>
              </a:rPr>
              <a:t>(</a:t>
            </a:r>
            <a:r>
              <a:rPr lang="en-GB">
                <a:latin typeface="Symbol" pitchFamily="18" charset="2"/>
              </a:rPr>
              <a:t>e</a:t>
            </a:r>
            <a:r>
              <a:rPr lang="en-GB">
                <a:latin typeface="Symbol" pitchFamily="18" charset="2"/>
                <a:sym typeface="Symbol" pitchFamily="18" charset="2"/>
              </a:rPr>
              <a:t></a:t>
            </a:r>
            <a:r>
              <a:rPr lang="en-GB">
                <a:latin typeface="Times New Roman" pitchFamily="18" charset="0"/>
                <a:sym typeface="Symbol" pitchFamily="18" charset="2"/>
              </a:rPr>
              <a:t>2-7%)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7010400" y="1752600"/>
            <a:ext cx="2860675" cy="635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WW to 120ish</a:t>
            </a:r>
          </a:p>
        </p:txBody>
      </p:sp>
      <p:sp>
        <p:nvSpPr>
          <p:cNvPr id="1043" name="Line 20"/>
          <p:cNvSpPr>
            <a:spLocks noChangeShapeType="1"/>
          </p:cNvSpPr>
          <p:nvPr/>
        </p:nvSpPr>
        <p:spPr bwMode="auto">
          <a:xfrm flipH="1">
            <a:off x="3276600" y="2209800"/>
            <a:ext cx="3657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7816850" y="2514600"/>
            <a:ext cx="2263775" cy="635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Small VBF</a:t>
            </a:r>
          </a:p>
        </p:txBody>
      </p:sp>
      <p:sp>
        <p:nvSpPr>
          <p:cNvPr id="1045" name="Line 22"/>
          <p:cNvSpPr>
            <a:spLocks noChangeShapeType="1"/>
          </p:cNvSpPr>
          <p:nvPr/>
        </p:nvSpPr>
        <p:spPr bwMode="auto">
          <a:xfrm flipH="1">
            <a:off x="4572000" y="2743200"/>
            <a:ext cx="3200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2362200" y="5029200"/>
            <a:ext cx="3886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6" grpId="0" animBg="1" autoUpdateAnimBg="0"/>
      <p:bldP spid="293907" grpId="0" animBg="1" autoUpdateAnimBg="0"/>
      <p:bldP spid="29390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70975" cy="762000"/>
          </a:xfrm>
        </p:spPr>
        <p:txBody>
          <a:bodyPr/>
          <a:lstStyle/>
          <a:p>
            <a:r>
              <a:rPr lang="en-GB" smtClean="0"/>
              <a:t>Associated Production: Z/W bb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85800" y="2057400"/>
            <a:ext cx="1989138" cy="1524000"/>
            <a:chOff x="864" y="1056"/>
            <a:chExt cx="1253" cy="960"/>
          </a:xfrm>
        </p:grpSpPr>
        <p:sp>
          <p:nvSpPr>
            <p:cNvPr id="14414" name="Line 4"/>
            <p:cNvSpPr>
              <a:spLocks noChangeShapeType="1"/>
            </p:cNvSpPr>
            <p:nvPr/>
          </p:nvSpPr>
          <p:spPr bwMode="auto">
            <a:xfrm flipV="1">
              <a:off x="1344" y="105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5"/>
            <p:cNvSpPr>
              <a:spLocks noChangeShapeType="1"/>
            </p:cNvSpPr>
            <p:nvPr/>
          </p:nvSpPr>
          <p:spPr bwMode="auto">
            <a:xfrm flipV="1">
              <a:off x="1344" y="115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6"/>
            <p:cNvSpPr>
              <a:spLocks noChangeShapeType="1"/>
            </p:cNvSpPr>
            <p:nvPr/>
          </p:nvSpPr>
          <p:spPr bwMode="auto">
            <a:xfrm flipV="1">
              <a:off x="1392" y="105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"/>
            <p:cNvSpPr>
              <a:spLocks noChangeShapeType="1"/>
            </p:cNvSpPr>
            <p:nvPr/>
          </p:nvSpPr>
          <p:spPr bwMode="auto">
            <a:xfrm flipV="1">
              <a:off x="1392" y="1200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8"/>
            <p:cNvSpPr>
              <a:spLocks noChangeShapeType="1"/>
            </p:cNvSpPr>
            <p:nvPr/>
          </p:nvSpPr>
          <p:spPr bwMode="auto">
            <a:xfrm>
              <a:off x="1296" y="158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9"/>
            <p:cNvSpPr>
              <a:spLocks noChangeShapeType="1"/>
            </p:cNvSpPr>
            <p:nvPr/>
          </p:nvSpPr>
          <p:spPr bwMode="auto">
            <a:xfrm>
              <a:off x="1296" y="1584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10"/>
            <p:cNvSpPr>
              <a:spLocks noChangeShapeType="1"/>
            </p:cNvSpPr>
            <p:nvPr/>
          </p:nvSpPr>
          <p:spPr bwMode="auto">
            <a:xfrm>
              <a:off x="1296" y="158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11"/>
            <p:cNvSpPr>
              <a:spLocks noChangeShapeType="1"/>
            </p:cNvSpPr>
            <p:nvPr/>
          </p:nvSpPr>
          <p:spPr bwMode="auto">
            <a:xfrm flipH="1" flipV="1">
              <a:off x="1344" y="1584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Arc 12"/>
            <p:cNvSpPr>
              <a:spLocks/>
            </p:cNvSpPr>
            <p:nvPr/>
          </p:nvSpPr>
          <p:spPr bwMode="auto">
            <a:xfrm>
              <a:off x="1008" y="1060"/>
              <a:ext cx="576" cy="294"/>
            </a:xfrm>
            <a:custGeom>
              <a:avLst/>
              <a:gdLst>
                <a:gd name="T0" fmla="*/ 0 w 21600"/>
                <a:gd name="T1" fmla="*/ 0 h 18911"/>
                <a:gd name="T2" fmla="*/ 0 w 21600"/>
                <a:gd name="T3" fmla="*/ 0 h 18911"/>
                <a:gd name="T4" fmla="*/ 0 w 21600"/>
                <a:gd name="T5" fmla="*/ 0 h 189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911"/>
                <a:gd name="T11" fmla="*/ 21600 w 21600"/>
                <a:gd name="T12" fmla="*/ 18911 h 189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911" fill="none" extrusionOk="0">
                  <a:moveTo>
                    <a:pt x="10437" y="-1"/>
                  </a:moveTo>
                  <a:cubicBezTo>
                    <a:pt x="17323" y="3800"/>
                    <a:pt x="21600" y="11044"/>
                    <a:pt x="21600" y="18911"/>
                  </a:cubicBezTo>
                </a:path>
                <a:path w="21600" h="18911" stroke="0" extrusionOk="0">
                  <a:moveTo>
                    <a:pt x="10437" y="-1"/>
                  </a:moveTo>
                  <a:cubicBezTo>
                    <a:pt x="17323" y="3800"/>
                    <a:pt x="21600" y="11044"/>
                    <a:pt x="21600" y="18911"/>
                  </a:cubicBezTo>
                  <a:lnTo>
                    <a:pt x="0" y="1891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Arc 13"/>
            <p:cNvSpPr>
              <a:spLocks/>
            </p:cNvSpPr>
            <p:nvPr/>
          </p:nvSpPr>
          <p:spPr bwMode="auto">
            <a:xfrm rot="-4873551">
              <a:off x="888" y="1032"/>
              <a:ext cx="336" cy="383"/>
            </a:xfrm>
            <a:custGeom>
              <a:avLst/>
              <a:gdLst>
                <a:gd name="T0" fmla="*/ 0 w 21600"/>
                <a:gd name="T1" fmla="*/ 0 h 21240"/>
                <a:gd name="T2" fmla="*/ 0 w 21600"/>
                <a:gd name="T3" fmla="*/ 0 h 21240"/>
                <a:gd name="T4" fmla="*/ 0 w 21600"/>
                <a:gd name="T5" fmla="*/ 0 h 212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40"/>
                <a:gd name="T11" fmla="*/ 21600 w 21600"/>
                <a:gd name="T12" fmla="*/ 21240 h 21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40" fill="none" extrusionOk="0">
                  <a:moveTo>
                    <a:pt x="3925" y="-1"/>
                  </a:moveTo>
                  <a:cubicBezTo>
                    <a:pt x="14167" y="1892"/>
                    <a:pt x="21600" y="10824"/>
                    <a:pt x="21600" y="21240"/>
                  </a:cubicBezTo>
                </a:path>
                <a:path w="21600" h="21240" stroke="0" extrusionOk="0">
                  <a:moveTo>
                    <a:pt x="3925" y="-1"/>
                  </a:moveTo>
                  <a:cubicBezTo>
                    <a:pt x="14167" y="1892"/>
                    <a:pt x="21600" y="10824"/>
                    <a:pt x="21600" y="21240"/>
                  </a:cubicBezTo>
                  <a:lnTo>
                    <a:pt x="0" y="2124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Arc 14"/>
            <p:cNvSpPr>
              <a:spLocks/>
            </p:cNvSpPr>
            <p:nvPr/>
          </p:nvSpPr>
          <p:spPr bwMode="auto">
            <a:xfrm rot="3924185">
              <a:off x="1697" y="1327"/>
              <a:ext cx="451" cy="389"/>
            </a:xfrm>
            <a:custGeom>
              <a:avLst/>
              <a:gdLst>
                <a:gd name="T0" fmla="*/ 0 w 29061"/>
                <a:gd name="T1" fmla="*/ 0 h 21600"/>
                <a:gd name="T2" fmla="*/ 0 w 29061"/>
                <a:gd name="T3" fmla="*/ 0 h 21600"/>
                <a:gd name="T4" fmla="*/ 0 w 290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9061"/>
                <a:gd name="T10" fmla="*/ 0 h 21600"/>
                <a:gd name="T11" fmla="*/ 29061 w 290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61" h="21600" fill="none" extrusionOk="0">
                  <a:moveTo>
                    <a:pt x="0" y="1366"/>
                  </a:moveTo>
                  <a:cubicBezTo>
                    <a:pt x="2418" y="462"/>
                    <a:pt x="4978" y="-1"/>
                    <a:pt x="7560" y="0"/>
                  </a:cubicBezTo>
                  <a:cubicBezTo>
                    <a:pt x="18690" y="0"/>
                    <a:pt x="27999" y="8458"/>
                    <a:pt x="29061" y="19538"/>
                  </a:cubicBezTo>
                </a:path>
                <a:path w="29061" h="21600" stroke="0" extrusionOk="0">
                  <a:moveTo>
                    <a:pt x="0" y="1366"/>
                  </a:moveTo>
                  <a:cubicBezTo>
                    <a:pt x="2418" y="462"/>
                    <a:pt x="4978" y="-1"/>
                    <a:pt x="7560" y="0"/>
                  </a:cubicBezTo>
                  <a:cubicBezTo>
                    <a:pt x="18690" y="0"/>
                    <a:pt x="27999" y="8458"/>
                    <a:pt x="29061" y="19538"/>
                  </a:cubicBezTo>
                  <a:lnTo>
                    <a:pt x="756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29"/>
          <p:cNvGrpSpPr>
            <a:grpSpLocks/>
          </p:cNvGrpSpPr>
          <p:nvPr/>
        </p:nvGrpSpPr>
        <p:grpSpPr bwMode="auto">
          <a:xfrm>
            <a:off x="0" y="3810000"/>
            <a:ext cx="3132138" cy="1524000"/>
            <a:chOff x="0" y="2256"/>
            <a:chExt cx="1973" cy="960"/>
          </a:xfrm>
        </p:grpSpPr>
        <p:sp>
          <p:nvSpPr>
            <p:cNvPr id="14402" name="Line 30"/>
            <p:cNvSpPr>
              <a:spLocks noChangeShapeType="1"/>
            </p:cNvSpPr>
            <p:nvPr/>
          </p:nvSpPr>
          <p:spPr bwMode="auto">
            <a:xfrm flipV="1">
              <a:off x="1200" y="225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31"/>
            <p:cNvSpPr>
              <a:spLocks noChangeShapeType="1"/>
            </p:cNvSpPr>
            <p:nvPr/>
          </p:nvSpPr>
          <p:spPr bwMode="auto">
            <a:xfrm flipV="1">
              <a:off x="1200" y="235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32"/>
            <p:cNvSpPr>
              <a:spLocks noChangeShapeType="1"/>
            </p:cNvSpPr>
            <p:nvPr/>
          </p:nvSpPr>
          <p:spPr bwMode="auto">
            <a:xfrm flipV="1">
              <a:off x="1248" y="225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33"/>
            <p:cNvSpPr>
              <a:spLocks noChangeShapeType="1"/>
            </p:cNvSpPr>
            <p:nvPr/>
          </p:nvSpPr>
          <p:spPr bwMode="auto">
            <a:xfrm flipV="1">
              <a:off x="1248" y="2400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34"/>
            <p:cNvSpPr>
              <a:spLocks noChangeShapeType="1"/>
            </p:cNvSpPr>
            <p:nvPr/>
          </p:nvSpPr>
          <p:spPr bwMode="auto">
            <a:xfrm>
              <a:off x="1152" y="278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35"/>
            <p:cNvSpPr>
              <a:spLocks noChangeShapeType="1"/>
            </p:cNvSpPr>
            <p:nvPr/>
          </p:nvSpPr>
          <p:spPr bwMode="auto">
            <a:xfrm>
              <a:off x="1152" y="2784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36"/>
            <p:cNvSpPr>
              <a:spLocks noChangeShapeType="1"/>
            </p:cNvSpPr>
            <p:nvPr/>
          </p:nvSpPr>
          <p:spPr bwMode="auto">
            <a:xfrm>
              <a:off x="1152" y="278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37"/>
            <p:cNvSpPr>
              <a:spLocks noChangeShapeType="1"/>
            </p:cNvSpPr>
            <p:nvPr/>
          </p:nvSpPr>
          <p:spPr bwMode="auto">
            <a:xfrm flipH="1" flipV="1">
              <a:off x="1200" y="2784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Arc 38"/>
            <p:cNvSpPr>
              <a:spLocks/>
            </p:cNvSpPr>
            <p:nvPr/>
          </p:nvSpPr>
          <p:spPr bwMode="auto">
            <a:xfrm>
              <a:off x="864" y="2297"/>
              <a:ext cx="576" cy="262"/>
            </a:xfrm>
            <a:custGeom>
              <a:avLst/>
              <a:gdLst>
                <a:gd name="T0" fmla="*/ 0 w 21600"/>
                <a:gd name="T1" fmla="*/ 0 h 16861"/>
                <a:gd name="T2" fmla="*/ 0 w 21600"/>
                <a:gd name="T3" fmla="*/ 0 h 16861"/>
                <a:gd name="T4" fmla="*/ 0 w 21600"/>
                <a:gd name="T5" fmla="*/ 0 h 168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861"/>
                <a:gd name="T11" fmla="*/ 21600 w 21600"/>
                <a:gd name="T12" fmla="*/ 16861 h 168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861" fill="none" extrusionOk="0">
                  <a:moveTo>
                    <a:pt x="13500" y="-1"/>
                  </a:moveTo>
                  <a:cubicBezTo>
                    <a:pt x="18620" y="4098"/>
                    <a:pt x="21600" y="10302"/>
                    <a:pt x="21600" y="16861"/>
                  </a:cubicBezTo>
                </a:path>
                <a:path w="21600" h="16861" stroke="0" extrusionOk="0">
                  <a:moveTo>
                    <a:pt x="13500" y="-1"/>
                  </a:moveTo>
                  <a:cubicBezTo>
                    <a:pt x="18620" y="4098"/>
                    <a:pt x="21600" y="10302"/>
                    <a:pt x="21600" y="16861"/>
                  </a:cubicBezTo>
                  <a:lnTo>
                    <a:pt x="0" y="168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Arc 39"/>
            <p:cNvSpPr>
              <a:spLocks/>
            </p:cNvSpPr>
            <p:nvPr/>
          </p:nvSpPr>
          <p:spPr bwMode="auto">
            <a:xfrm rot="-4873551">
              <a:off x="763" y="2217"/>
              <a:ext cx="357" cy="451"/>
            </a:xfrm>
            <a:custGeom>
              <a:avLst/>
              <a:gdLst>
                <a:gd name="T0" fmla="*/ 0 w 22957"/>
                <a:gd name="T1" fmla="*/ 0 h 25054"/>
                <a:gd name="T2" fmla="*/ 0 w 22957"/>
                <a:gd name="T3" fmla="*/ 0 h 25054"/>
                <a:gd name="T4" fmla="*/ 0 w 22957"/>
                <a:gd name="T5" fmla="*/ 0 h 25054"/>
                <a:gd name="T6" fmla="*/ 0 60000 65536"/>
                <a:gd name="T7" fmla="*/ 0 60000 65536"/>
                <a:gd name="T8" fmla="*/ 0 60000 65536"/>
                <a:gd name="T9" fmla="*/ 0 w 22957"/>
                <a:gd name="T10" fmla="*/ 0 h 25054"/>
                <a:gd name="T11" fmla="*/ 22957 w 22957"/>
                <a:gd name="T12" fmla="*/ 25054 h 250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57" h="25054" fill="none" extrusionOk="0">
                  <a:moveTo>
                    <a:pt x="-1" y="42"/>
                  </a:moveTo>
                  <a:cubicBezTo>
                    <a:pt x="451" y="14"/>
                    <a:pt x="904" y="-1"/>
                    <a:pt x="1357" y="0"/>
                  </a:cubicBezTo>
                  <a:cubicBezTo>
                    <a:pt x="13286" y="0"/>
                    <a:pt x="22957" y="9670"/>
                    <a:pt x="22957" y="21600"/>
                  </a:cubicBezTo>
                  <a:cubicBezTo>
                    <a:pt x="22957" y="22756"/>
                    <a:pt x="22864" y="23911"/>
                    <a:pt x="22679" y="25054"/>
                  </a:cubicBezTo>
                </a:path>
                <a:path w="22957" h="25054" stroke="0" extrusionOk="0">
                  <a:moveTo>
                    <a:pt x="-1" y="42"/>
                  </a:moveTo>
                  <a:cubicBezTo>
                    <a:pt x="451" y="14"/>
                    <a:pt x="904" y="-1"/>
                    <a:pt x="1357" y="0"/>
                  </a:cubicBezTo>
                  <a:cubicBezTo>
                    <a:pt x="13286" y="0"/>
                    <a:pt x="22957" y="9670"/>
                    <a:pt x="22957" y="21600"/>
                  </a:cubicBezTo>
                  <a:cubicBezTo>
                    <a:pt x="22957" y="22756"/>
                    <a:pt x="22864" y="23911"/>
                    <a:pt x="22679" y="25054"/>
                  </a:cubicBezTo>
                  <a:lnTo>
                    <a:pt x="135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Arc 40"/>
            <p:cNvSpPr>
              <a:spLocks/>
            </p:cNvSpPr>
            <p:nvPr/>
          </p:nvSpPr>
          <p:spPr bwMode="auto">
            <a:xfrm rot="3924185">
              <a:off x="1553" y="2527"/>
              <a:ext cx="451" cy="389"/>
            </a:xfrm>
            <a:custGeom>
              <a:avLst/>
              <a:gdLst>
                <a:gd name="T0" fmla="*/ 0 w 29061"/>
                <a:gd name="T1" fmla="*/ 0 h 21600"/>
                <a:gd name="T2" fmla="*/ 0 w 29061"/>
                <a:gd name="T3" fmla="*/ 0 h 21600"/>
                <a:gd name="T4" fmla="*/ 0 w 290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9061"/>
                <a:gd name="T10" fmla="*/ 0 h 21600"/>
                <a:gd name="T11" fmla="*/ 29061 w 290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61" h="21600" fill="none" extrusionOk="0">
                  <a:moveTo>
                    <a:pt x="0" y="1366"/>
                  </a:moveTo>
                  <a:cubicBezTo>
                    <a:pt x="2418" y="462"/>
                    <a:pt x="4978" y="-1"/>
                    <a:pt x="7560" y="0"/>
                  </a:cubicBezTo>
                  <a:cubicBezTo>
                    <a:pt x="18690" y="0"/>
                    <a:pt x="27999" y="8458"/>
                    <a:pt x="29061" y="19538"/>
                  </a:cubicBezTo>
                </a:path>
                <a:path w="29061" h="21600" stroke="0" extrusionOk="0">
                  <a:moveTo>
                    <a:pt x="0" y="1366"/>
                  </a:moveTo>
                  <a:cubicBezTo>
                    <a:pt x="2418" y="462"/>
                    <a:pt x="4978" y="-1"/>
                    <a:pt x="7560" y="0"/>
                  </a:cubicBezTo>
                  <a:cubicBezTo>
                    <a:pt x="18690" y="0"/>
                    <a:pt x="27999" y="8458"/>
                    <a:pt x="29061" y="19538"/>
                  </a:cubicBezTo>
                  <a:lnTo>
                    <a:pt x="756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Line 41"/>
            <p:cNvSpPr>
              <a:spLocks noChangeShapeType="1"/>
            </p:cNvSpPr>
            <p:nvPr/>
          </p:nvSpPr>
          <p:spPr bwMode="auto">
            <a:xfrm flipH="1" flipV="1">
              <a:off x="0" y="2352"/>
              <a:ext cx="1008" cy="336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42"/>
          <p:cNvGrpSpPr>
            <a:grpSpLocks/>
          </p:cNvGrpSpPr>
          <p:nvPr/>
        </p:nvGrpSpPr>
        <p:grpSpPr bwMode="auto">
          <a:xfrm>
            <a:off x="0" y="5791200"/>
            <a:ext cx="3208338" cy="1524000"/>
            <a:chOff x="0" y="3648"/>
            <a:chExt cx="2021" cy="960"/>
          </a:xfrm>
        </p:grpSpPr>
        <p:grpSp>
          <p:nvGrpSpPr>
            <p:cNvPr id="14388" name="Group 43"/>
            <p:cNvGrpSpPr>
              <a:grpSpLocks/>
            </p:cNvGrpSpPr>
            <p:nvPr/>
          </p:nvGrpSpPr>
          <p:grpSpPr bwMode="auto">
            <a:xfrm>
              <a:off x="768" y="3648"/>
              <a:ext cx="1253" cy="960"/>
              <a:chOff x="768" y="3600"/>
              <a:chExt cx="1253" cy="960"/>
            </a:xfrm>
          </p:grpSpPr>
          <p:sp>
            <p:nvSpPr>
              <p:cNvPr id="14391" name="Line 44"/>
              <p:cNvSpPr>
                <a:spLocks noChangeShapeType="1"/>
              </p:cNvSpPr>
              <p:nvPr/>
            </p:nvSpPr>
            <p:spPr bwMode="auto">
              <a:xfrm flipV="1">
                <a:off x="1248" y="360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Line 45"/>
              <p:cNvSpPr>
                <a:spLocks noChangeShapeType="1"/>
              </p:cNvSpPr>
              <p:nvPr/>
            </p:nvSpPr>
            <p:spPr bwMode="auto">
              <a:xfrm flipV="1">
                <a:off x="1248" y="369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Line 46"/>
              <p:cNvSpPr>
                <a:spLocks noChangeShapeType="1"/>
              </p:cNvSpPr>
              <p:nvPr/>
            </p:nvSpPr>
            <p:spPr bwMode="auto">
              <a:xfrm flipV="1">
                <a:off x="1296" y="360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Line 47"/>
              <p:cNvSpPr>
                <a:spLocks noChangeShapeType="1"/>
              </p:cNvSpPr>
              <p:nvPr/>
            </p:nvSpPr>
            <p:spPr bwMode="auto">
              <a:xfrm flipV="1">
                <a:off x="1296" y="3744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Line 48"/>
              <p:cNvSpPr>
                <a:spLocks noChangeShapeType="1"/>
              </p:cNvSpPr>
              <p:nvPr/>
            </p:nvSpPr>
            <p:spPr bwMode="auto">
              <a:xfrm>
                <a:off x="1200" y="4128"/>
                <a:ext cx="43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Line 49"/>
              <p:cNvSpPr>
                <a:spLocks noChangeShapeType="1"/>
              </p:cNvSpPr>
              <p:nvPr/>
            </p:nvSpPr>
            <p:spPr bwMode="auto">
              <a:xfrm>
                <a:off x="1200" y="4128"/>
                <a:ext cx="52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Line 50"/>
              <p:cNvSpPr>
                <a:spLocks noChangeShapeType="1"/>
              </p:cNvSpPr>
              <p:nvPr/>
            </p:nvSpPr>
            <p:spPr bwMode="auto">
              <a:xfrm>
                <a:off x="1200" y="4128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Line 51"/>
              <p:cNvSpPr>
                <a:spLocks noChangeShapeType="1"/>
              </p:cNvSpPr>
              <p:nvPr/>
            </p:nvSpPr>
            <p:spPr bwMode="auto">
              <a:xfrm flipH="1" flipV="1">
                <a:off x="1248" y="4128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Arc 52"/>
              <p:cNvSpPr>
                <a:spLocks/>
              </p:cNvSpPr>
              <p:nvPr/>
            </p:nvSpPr>
            <p:spPr bwMode="auto">
              <a:xfrm>
                <a:off x="864" y="3637"/>
                <a:ext cx="576" cy="301"/>
              </a:xfrm>
              <a:custGeom>
                <a:avLst/>
                <a:gdLst>
                  <a:gd name="T0" fmla="*/ 0 w 21600"/>
                  <a:gd name="T1" fmla="*/ 0 h 19351"/>
                  <a:gd name="T2" fmla="*/ 0 w 21600"/>
                  <a:gd name="T3" fmla="*/ 0 h 19351"/>
                  <a:gd name="T4" fmla="*/ 0 w 21600"/>
                  <a:gd name="T5" fmla="*/ 0 h 193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351"/>
                  <a:gd name="T11" fmla="*/ 21600 w 21600"/>
                  <a:gd name="T12" fmla="*/ 19351 h 19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351" fill="none" extrusionOk="0">
                    <a:moveTo>
                      <a:pt x="9596" y="-1"/>
                    </a:moveTo>
                    <a:cubicBezTo>
                      <a:pt x="16948" y="3645"/>
                      <a:pt x="21600" y="11143"/>
                      <a:pt x="21600" y="19351"/>
                    </a:cubicBezTo>
                  </a:path>
                  <a:path w="21600" h="19351" stroke="0" extrusionOk="0">
                    <a:moveTo>
                      <a:pt x="9596" y="-1"/>
                    </a:moveTo>
                    <a:cubicBezTo>
                      <a:pt x="16948" y="3645"/>
                      <a:pt x="21600" y="11143"/>
                      <a:pt x="21600" y="19351"/>
                    </a:cubicBezTo>
                    <a:lnTo>
                      <a:pt x="0" y="1935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Arc 53"/>
              <p:cNvSpPr>
                <a:spLocks/>
              </p:cNvSpPr>
              <p:nvPr/>
            </p:nvSpPr>
            <p:spPr bwMode="auto">
              <a:xfrm rot="-4873551">
                <a:off x="792" y="3576"/>
                <a:ext cx="336" cy="383"/>
              </a:xfrm>
              <a:custGeom>
                <a:avLst/>
                <a:gdLst>
                  <a:gd name="T0" fmla="*/ 0 w 21600"/>
                  <a:gd name="T1" fmla="*/ 0 h 21240"/>
                  <a:gd name="T2" fmla="*/ 0 w 21600"/>
                  <a:gd name="T3" fmla="*/ 0 h 21240"/>
                  <a:gd name="T4" fmla="*/ 0 w 21600"/>
                  <a:gd name="T5" fmla="*/ 0 h 212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240"/>
                  <a:gd name="T11" fmla="*/ 21600 w 21600"/>
                  <a:gd name="T12" fmla="*/ 21240 h 21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240" fill="none" extrusionOk="0">
                    <a:moveTo>
                      <a:pt x="3925" y="-1"/>
                    </a:moveTo>
                    <a:cubicBezTo>
                      <a:pt x="14167" y="1892"/>
                      <a:pt x="21600" y="10824"/>
                      <a:pt x="21600" y="21240"/>
                    </a:cubicBezTo>
                  </a:path>
                  <a:path w="21600" h="21240" stroke="0" extrusionOk="0">
                    <a:moveTo>
                      <a:pt x="3925" y="-1"/>
                    </a:moveTo>
                    <a:cubicBezTo>
                      <a:pt x="14167" y="1892"/>
                      <a:pt x="21600" y="10824"/>
                      <a:pt x="21600" y="21240"/>
                    </a:cubicBezTo>
                    <a:lnTo>
                      <a:pt x="0" y="2124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Arc 54"/>
              <p:cNvSpPr>
                <a:spLocks/>
              </p:cNvSpPr>
              <p:nvPr/>
            </p:nvSpPr>
            <p:spPr bwMode="auto">
              <a:xfrm rot="3924185">
                <a:off x="1601" y="3871"/>
                <a:ext cx="451" cy="389"/>
              </a:xfrm>
              <a:custGeom>
                <a:avLst/>
                <a:gdLst>
                  <a:gd name="T0" fmla="*/ 0 w 29061"/>
                  <a:gd name="T1" fmla="*/ 0 h 21600"/>
                  <a:gd name="T2" fmla="*/ 0 w 29061"/>
                  <a:gd name="T3" fmla="*/ 0 h 21600"/>
                  <a:gd name="T4" fmla="*/ 0 w 290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061"/>
                  <a:gd name="T10" fmla="*/ 0 h 21600"/>
                  <a:gd name="T11" fmla="*/ 29061 w 290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061" h="21600" fill="none" extrusionOk="0">
                    <a:moveTo>
                      <a:pt x="0" y="1366"/>
                    </a:moveTo>
                    <a:cubicBezTo>
                      <a:pt x="2418" y="462"/>
                      <a:pt x="4978" y="-1"/>
                      <a:pt x="7560" y="0"/>
                    </a:cubicBezTo>
                    <a:cubicBezTo>
                      <a:pt x="18690" y="0"/>
                      <a:pt x="27999" y="8458"/>
                      <a:pt x="29061" y="19538"/>
                    </a:cubicBezTo>
                  </a:path>
                  <a:path w="29061" h="21600" stroke="0" extrusionOk="0">
                    <a:moveTo>
                      <a:pt x="0" y="1366"/>
                    </a:moveTo>
                    <a:cubicBezTo>
                      <a:pt x="2418" y="462"/>
                      <a:pt x="4978" y="-1"/>
                      <a:pt x="7560" y="0"/>
                    </a:cubicBezTo>
                    <a:cubicBezTo>
                      <a:pt x="18690" y="0"/>
                      <a:pt x="27999" y="8458"/>
                      <a:pt x="29061" y="19538"/>
                    </a:cubicBezTo>
                    <a:lnTo>
                      <a:pt x="756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9" name="Line 55"/>
            <p:cNvSpPr>
              <a:spLocks noChangeShapeType="1"/>
            </p:cNvSpPr>
            <p:nvPr/>
          </p:nvSpPr>
          <p:spPr bwMode="auto">
            <a:xfrm flipH="1">
              <a:off x="0" y="4080"/>
              <a:ext cx="960" cy="288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56"/>
            <p:cNvSpPr>
              <a:spLocks noChangeShapeType="1"/>
            </p:cNvSpPr>
            <p:nvPr/>
          </p:nvSpPr>
          <p:spPr bwMode="auto">
            <a:xfrm flipH="1" flipV="1">
              <a:off x="0" y="3696"/>
              <a:ext cx="1008" cy="336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2" name="Group 57"/>
          <p:cNvGrpSpPr>
            <a:grpSpLocks/>
          </p:cNvGrpSpPr>
          <p:nvPr/>
        </p:nvGrpSpPr>
        <p:grpSpPr bwMode="auto">
          <a:xfrm>
            <a:off x="3733800" y="3886200"/>
            <a:ext cx="2827338" cy="1295400"/>
            <a:chOff x="1968" y="2256"/>
            <a:chExt cx="1781" cy="816"/>
          </a:xfrm>
        </p:grpSpPr>
        <p:sp>
          <p:nvSpPr>
            <p:cNvPr id="14376" name="Line 58"/>
            <p:cNvSpPr>
              <a:spLocks noChangeShapeType="1"/>
            </p:cNvSpPr>
            <p:nvPr/>
          </p:nvSpPr>
          <p:spPr bwMode="auto">
            <a:xfrm flipV="1">
              <a:off x="2976" y="225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59"/>
            <p:cNvSpPr>
              <a:spLocks noChangeShapeType="1"/>
            </p:cNvSpPr>
            <p:nvPr/>
          </p:nvSpPr>
          <p:spPr bwMode="auto">
            <a:xfrm flipV="1">
              <a:off x="2976" y="235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60"/>
            <p:cNvSpPr>
              <a:spLocks noChangeShapeType="1"/>
            </p:cNvSpPr>
            <p:nvPr/>
          </p:nvSpPr>
          <p:spPr bwMode="auto">
            <a:xfrm flipV="1">
              <a:off x="3024" y="225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61"/>
            <p:cNvSpPr>
              <a:spLocks noChangeShapeType="1"/>
            </p:cNvSpPr>
            <p:nvPr/>
          </p:nvSpPr>
          <p:spPr bwMode="auto">
            <a:xfrm flipV="1">
              <a:off x="3024" y="2400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62"/>
            <p:cNvSpPr>
              <a:spLocks noChangeShapeType="1"/>
            </p:cNvSpPr>
            <p:nvPr/>
          </p:nvSpPr>
          <p:spPr bwMode="auto">
            <a:xfrm>
              <a:off x="3024" y="2640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63"/>
            <p:cNvSpPr>
              <a:spLocks noChangeShapeType="1"/>
            </p:cNvSpPr>
            <p:nvPr/>
          </p:nvSpPr>
          <p:spPr bwMode="auto">
            <a:xfrm>
              <a:off x="3024" y="2640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64"/>
            <p:cNvSpPr>
              <a:spLocks noChangeShapeType="1"/>
            </p:cNvSpPr>
            <p:nvPr/>
          </p:nvSpPr>
          <p:spPr bwMode="auto">
            <a:xfrm>
              <a:off x="2976" y="264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65"/>
            <p:cNvSpPr>
              <a:spLocks noChangeShapeType="1"/>
            </p:cNvSpPr>
            <p:nvPr/>
          </p:nvSpPr>
          <p:spPr bwMode="auto">
            <a:xfrm flipH="1" flipV="1">
              <a:off x="3024" y="264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Arc 66"/>
            <p:cNvSpPr>
              <a:spLocks/>
            </p:cNvSpPr>
            <p:nvPr/>
          </p:nvSpPr>
          <p:spPr bwMode="auto">
            <a:xfrm>
              <a:off x="2640" y="2260"/>
              <a:ext cx="576" cy="294"/>
            </a:xfrm>
            <a:custGeom>
              <a:avLst/>
              <a:gdLst>
                <a:gd name="T0" fmla="*/ 0 w 21600"/>
                <a:gd name="T1" fmla="*/ 0 h 18911"/>
                <a:gd name="T2" fmla="*/ 0 w 21600"/>
                <a:gd name="T3" fmla="*/ 0 h 18911"/>
                <a:gd name="T4" fmla="*/ 0 w 21600"/>
                <a:gd name="T5" fmla="*/ 0 h 189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911"/>
                <a:gd name="T11" fmla="*/ 21600 w 21600"/>
                <a:gd name="T12" fmla="*/ 18911 h 189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911" fill="none" extrusionOk="0">
                  <a:moveTo>
                    <a:pt x="10437" y="-1"/>
                  </a:moveTo>
                  <a:cubicBezTo>
                    <a:pt x="17323" y="3800"/>
                    <a:pt x="21600" y="11044"/>
                    <a:pt x="21600" y="18911"/>
                  </a:cubicBezTo>
                </a:path>
                <a:path w="21600" h="18911" stroke="0" extrusionOk="0">
                  <a:moveTo>
                    <a:pt x="10437" y="-1"/>
                  </a:moveTo>
                  <a:cubicBezTo>
                    <a:pt x="17323" y="3800"/>
                    <a:pt x="21600" y="11044"/>
                    <a:pt x="21600" y="18911"/>
                  </a:cubicBezTo>
                  <a:lnTo>
                    <a:pt x="0" y="1891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Arc 67"/>
            <p:cNvSpPr>
              <a:spLocks/>
            </p:cNvSpPr>
            <p:nvPr/>
          </p:nvSpPr>
          <p:spPr bwMode="auto">
            <a:xfrm rot="-4873551">
              <a:off x="2520" y="2232"/>
              <a:ext cx="336" cy="383"/>
            </a:xfrm>
            <a:custGeom>
              <a:avLst/>
              <a:gdLst>
                <a:gd name="T0" fmla="*/ 0 w 21600"/>
                <a:gd name="T1" fmla="*/ 0 h 21240"/>
                <a:gd name="T2" fmla="*/ 0 w 21600"/>
                <a:gd name="T3" fmla="*/ 0 h 21240"/>
                <a:gd name="T4" fmla="*/ 0 w 21600"/>
                <a:gd name="T5" fmla="*/ 0 h 212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40"/>
                <a:gd name="T11" fmla="*/ 21600 w 21600"/>
                <a:gd name="T12" fmla="*/ 21240 h 21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40" fill="none" extrusionOk="0">
                  <a:moveTo>
                    <a:pt x="3925" y="-1"/>
                  </a:moveTo>
                  <a:cubicBezTo>
                    <a:pt x="14167" y="1892"/>
                    <a:pt x="21600" y="10824"/>
                    <a:pt x="21600" y="21240"/>
                  </a:cubicBezTo>
                </a:path>
                <a:path w="21600" h="21240" stroke="0" extrusionOk="0">
                  <a:moveTo>
                    <a:pt x="3925" y="-1"/>
                  </a:moveTo>
                  <a:cubicBezTo>
                    <a:pt x="14167" y="1892"/>
                    <a:pt x="21600" y="10824"/>
                    <a:pt x="21600" y="21240"/>
                  </a:cubicBezTo>
                  <a:lnTo>
                    <a:pt x="0" y="2124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Arc 68"/>
            <p:cNvSpPr>
              <a:spLocks/>
            </p:cNvSpPr>
            <p:nvPr/>
          </p:nvSpPr>
          <p:spPr bwMode="auto">
            <a:xfrm rot="3924185">
              <a:off x="3329" y="2527"/>
              <a:ext cx="451" cy="389"/>
            </a:xfrm>
            <a:custGeom>
              <a:avLst/>
              <a:gdLst>
                <a:gd name="T0" fmla="*/ 0 w 29061"/>
                <a:gd name="T1" fmla="*/ 0 h 21600"/>
                <a:gd name="T2" fmla="*/ 0 w 29061"/>
                <a:gd name="T3" fmla="*/ 0 h 21600"/>
                <a:gd name="T4" fmla="*/ 0 w 290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9061"/>
                <a:gd name="T10" fmla="*/ 0 h 21600"/>
                <a:gd name="T11" fmla="*/ 29061 w 290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61" h="21600" fill="none" extrusionOk="0">
                  <a:moveTo>
                    <a:pt x="0" y="1366"/>
                  </a:moveTo>
                  <a:cubicBezTo>
                    <a:pt x="2418" y="462"/>
                    <a:pt x="4978" y="-1"/>
                    <a:pt x="7560" y="0"/>
                  </a:cubicBezTo>
                  <a:cubicBezTo>
                    <a:pt x="18690" y="0"/>
                    <a:pt x="27999" y="8458"/>
                    <a:pt x="29061" y="19538"/>
                  </a:cubicBezTo>
                </a:path>
                <a:path w="29061" h="21600" stroke="0" extrusionOk="0">
                  <a:moveTo>
                    <a:pt x="0" y="1366"/>
                  </a:moveTo>
                  <a:cubicBezTo>
                    <a:pt x="2418" y="462"/>
                    <a:pt x="4978" y="-1"/>
                    <a:pt x="7560" y="0"/>
                  </a:cubicBezTo>
                  <a:cubicBezTo>
                    <a:pt x="18690" y="0"/>
                    <a:pt x="27999" y="8458"/>
                    <a:pt x="29061" y="19538"/>
                  </a:cubicBezTo>
                  <a:lnTo>
                    <a:pt x="756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69"/>
            <p:cNvSpPr>
              <a:spLocks noChangeShapeType="1"/>
            </p:cNvSpPr>
            <p:nvPr/>
          </p:nvSpPr>
          <p:spPr bwMode="auto">
            <a:xfrm flipH="1" flipV="1">
              <a:off x="1968" y="2304"/>
              <a:ext cx="1008" cy="336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Text Box 70"/>
          <p:cNvSpPr txBox="1">
            <a:spLocks noChangeArrowheads="1"/>
          </p:cNvSpPr>
          <p:nvPr/>
        </p:nvSpPr>
        <p:spPr bwMode="auto">
          <a:xfrm>
            <a:off x="3962400" y="6019800"/>
            <a:ext cx="1924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NN Input</a:t>
            </a:r>
          </a:p>
        </p:txBody>
      </p:sp>
      <p:sp>
        <p:nvSpPr>
          <p:cNvPr id="14344" name="Text Box 71"/>
          <p:cNvSpPr txBox="1">
            <a:spLocks noChangeArrowheads="1"/>
          </p:cNvSpPr>
          <p:nvPr/>
        </p:nvSpPr>
        <p:spPr bwMode="auto">
          <a:xfrm>
            <a:off x="7467600" y="6019800"/>
            <a:ext cx="1905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Z+jets</a:t>
            </a:r>
          </a:p>
        </p:txBody>
      </p:sp>
      <p:sp>
        <p:nvSpPr>
          <p:cNvPr id="14345" name="Text Box 72"/>
          <p:cNvSpPr txBox="1">
            <a:spLocks noChangeArrowheads="1"/>
          </p:cNvSpPr>
          <p:nvPr/>
        </p:nvSpPr>
        <p:spPr bwMode="auto">
          <a:xfrm>
            <a:off x="7239000" y="2286000"/>
            <a:ext cx="2362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 tag modelling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4346" name="Text Box 74"/>
          <p:cNvSpPr txBox="1">
            <a:spLocks noChangeArrowheads="1"/>
          </p:cNvSpPr>
          <p:nvPr/>
        </p:nvSpPr>
        <p:spPr bwMode="auto">
          <a:xfrm>
            <a:off x="457200" y="609600"/>
            <a:ext cx="20256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Topology</a:t>
            </a:r>
          </a:p>
          <a:p>
            <a:r>
              <a:rPr lang="en-GB">
                <a:latin typeface="Times New Roman" pitchFamily="18" charset="0"/>
              </a:rPr>
              <a:t>&amp; Trigger</a:t>
            </a:r>
          </a:p>
        </p:txBody>
      </p:sp>
      <p:sp>
        <p:nvSpPr>
          <p:cNvPr id="14347" name="Text Box 75"/>
          <p:cNvSpPr txBox="1">
            <a:spLocks noChangeArrowheads="1"/>
          </p:cNvSpPr>
          <p:nvPr/>
        </p:nvSpPr>
        <p:spPr bwMode="auto">
          <a:xfrm>
            <a:off x="3810000" y="685800"/>
            <a:ext cx="24193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Background</a:t>
            </a:r>
          </a:p>
          <a:p>
            <a:r>
              <a:rPr lang="en-GB">
                <a:latin typeface="Times New Roman" pitchFamily="18" charset="0"/>
              </a:rPr>
              <a:t>Control</a:t>
            </a:r>
          </a:p>
        </p:txBody>
      </p:sp>
      <p:sp>
        <p:nvSpPr>
          <p:cNvPr id="14348" name="Text Box 76"/>
          <p:cNvSpPr txBox="1">
            <a:spLocks noChangeArrowheads="1"/>
          </p:cNvSpPr>
          <p:nvPr/>
        </p:nvSpPr>
        <p:spPr bwMode="auto">
          <a:xfrm>
            <a:off x="7162800" y="685800"/>
            <a:ext cx="2190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Worst </a:t>
            </a:r>
          </a:p>
          <a:p>
            <a:r>
              <a:rPr lang="en-GB">
                <a:latin typeface="Times New Roman" pitchFamily="18" charset="0"/>
              </a:rPr>
              <a:t>Systematic</a:t>
            </a:r>
          </a:p>
        </p:txBody>
      </p:sp>
      <p:sp>
        <p:nvSpPr>
          <p:cNvPr id="14349" name="Line 77"/>
          <p:cNvSpPr>
            <a:spLocks noChangeShapeType="1"/>
          </p:cNvSpPr>
          <p:nvPr/>
        </p:nvSpPr>
        <p:spPr bwMode="auto">
          <a:xfrm>
            <a:off x="0" y="1828800"/>
            <a:ext cx="10080625" cy="0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78"/>
          <p:cNvSpPr>
            <a:spLocks noChangeShapeType="1"/>
          </p:cNvSpPr>
          <p:nvPr/>
        </p:nvSpPr>
        <p:spPr bwMode="auto">
          <a:xfrm>
            <a:off x="3352800" y="1905000"/>
            <a:ext cx="0" cy="5654675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79"/>
          <p:cNvSpPr>
            <a:spLocks noChangeShapeType="1"/>
          </p:cNvSpPr>
          <p:nvPr/>
        </p:nvSpPr>
        <p:spPr bwMode="auto">
          <a:xfrm flipH="1" flipV="1">
            <a:off x="6781800" y="1905000"/>
            <a:ext cx="0" cy="5654675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 Box 80"/>
          <p:cNvSpPr txBox="1">
            <a:spLocks noChangeArrowheads="1"/>
          </p:cNvSpPr>
          <p:nvPr/>
        </p:nvSpPr>
        <p:spPr bwMode="auto">
          <a:xfrm>
            <a:off x="2498725" y="1809750"/>
            <a:ext cx="641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20</a:t>
            </a:r>
          </a:p>
        </p:txBody>
      </p:sp>
      <p:sp>
        <p:nvSpPr>
          <p:cNvPr id="14353" name="Text Box 82"/>
          <p:cNvSpPr txBox="1">
            <a:spLocks noChangeArrowheads="1"/>
          </p:cNvSpPr>
          <p:nvPr/>
        </p:nvSpPr>
        <p:spPr bwMode="auto">
          <a:xfrm>
            <a:off x="304800" y="2514600"/>
            <a:ext cx="641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35</a:t>
            </a:r>
          </a:p>
        </p:txBody>
      </p:sp>
      <p:sp>
        <p:nvSpPr>
          <p:cNvPr id="14354" name="Text Box 83"/>
          <p:cNvSpPr txBox="1">
            <a:spLocks noChangeArrowheads="1"/>
          </p:cNvSpPr>
          <p:nvPr/>
        </p:nvSpPr>
        <p:spPr bwMode="auto">
          <a:xfrm>
            <a:off x="457200" y="4343400"/>
            <a:ext cx="641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20</a:t>
            </a:r>
          </a:p>
        </p:txBody>
      </p:sp>
      <p:sp>
        <p:nvSpPr>
          <p:cNvPr id="14355" name="Text Box 84"/>
          <p:cNvSpPr txBox="1">
            <a:spLocks noChangeArrowheads="1"/>
          </p:cNvSpPr>
          <p:nvPr/>
        </p:nvSpPr>
        <p:spPr bwMode="auto">
          <a:xfrm>
            <a:off x="457200" y="5562600"/>
            <a:ext cx="641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20</a:t>
            </a:r>
          </a:p>
        </p:txBody>
      </p:sp>
      <p:sp>
        <p:nvSpPr>
          <p:cNvPr id="14356" name="Text Box 92"/>
          <p:cNvSpPr txBox="1">
            <a:spLocks noChangeArrowheads="1"/>
          </p:cNvSpPr>
          <p:nvPr/>
        </p:nvSpPr>
        <p:spPr bwMode="auto">
          <a:xfrm>
            <a:off x="7239000" y="3962400"/>
            <a:ext cx="2362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 tag modelling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4357" name="Text Box 93"/>
          <p:cNvSpPr txBox="1">
            <a:spLocks noChangeArrowheads="1"/>
          </p:cNvSpPr>
          <p:nvPr/>
        </p:nvSpPr>
        <p:spPr bwMode="auto">
          <a:xfrm>
            <a:off x="3657600" y="1981200"/>
            <a:ext cx="29908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Track-based</a:t>
            </a:r>
          </a:p>
          <a:p>
            <a:r>
              <a:rPr lang="en-US"/>
              <a:t>MET</a:t>
            </a:r>
            <a:endParaRPr lang="en-GB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1752600" y="1676400"/>
            <a:ext cx="6324600" cy="1692275"/>
            <a:chOff x="1296" y="1248"/>
            <a:chExt cx="3984" cy="1066"/>
          </a:xfrm>
        </p:grpSpPr>
        <p:grpSp>
          <p:nvGrpSpPr>
            <p:cNvPr id="14359" name="Group 15"/>
            <p:cNvGrpSpPr>
              <a:grpSpLocks/>
            </p:cNvGrpSpPr>
            <p:nvPr/>
          </p:nvGrpSpPr>
          <p:grpSpPr bwMode="auto">
            <a:xfrm>
              <a:off x="2208" y="1344"/>
              <a:ext cx="1925" cy="960"/>
              <a:chOff x="1824" y="1056"/>
              <a:chExt cx="1925" cy="960"/>
            </a:xfrm>
          </p:grpSpPr>
          <p:grpSp>
            <p:nvGrpSpPr>
              <p:cNvPr id="14363" name="Group 16"/>
              <p:cNvGrpSpPr>
                <a:grpSpLocks/>
              </p:cNvGrpSpPr>
              <p:nvPr/>
            </p:nvGrpSpPr>
            <p:grpSpPr bwMode="auto">
              <a:xfrm>
                <a:off x="2496" y="1056"/>
                <a:ext cx="1253" cy="960"/>
                <a:chOff x="864" y="1056"/>
                <a:chExt cx="1253" cy="960"/>
              </a:xfrm>
            </p:grpSpPr>
            <p:sp>
              <p:nvSpPr>
                <p:cNvPr id="1436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344" y="1056"/>
                  <a:ext cx="576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344" y="1152"/>
                  <a:ext cx="67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92" y="1056"/>
                  <a:ext cx="576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392" y="1200"/>
                  <a:ext cx="57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9" name="Line 21"/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432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0" name="Line 22"/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52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576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1584"/>
                  <a:ext cx="48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Arc 25"/>
                <p:cNvSpPr>
                  <a:spLocks/>
                </p:cNvSpPr>
                <p:nvPr/>
              </p:nvSpPr>
              <p:spPr bwMode="auto">
                <a:xfrm>
                  <a:off x="1008" y="1060"/>
                  <a:ext cx="576" cy="294"/>
                </a:xfrm>
                <a:custGeom>
                  <a:avLst/>
                  <a:gdLst>
                    <a:gd name="T0" fmla="*/ 0 w 21600"/>
                    <a:gd name="T1" fmla="*/ 0 h 18911"/>
                    <a:gd name="T2" fmla="*/ 0 w 21600"/>
                    <a:gd name="T3" fmla="*/ 0 h 18911"/>
                    <a:gd name="T4" fmla="*/ 0 w 21600"/>
                    <a:gd name="T5" fmla="*/ 0 h 189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8911"/>
                    <a:gd name="T11" fmla="*/ 21600 w 21600"/>
                    <a:gd name="T12" fmla="*/ 18911 h 189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8911" fill="none" extrusionOk="0">
                      <a:moveTo>
                        <a:pt x="10437" y="-1"/>
                      </a:moveTo>
                      <a:cubicBezTo>
                        <a:pt x="17323" y="3800"/>
                        <a:pt x="21600" y="11044"/>
                        <a:pt x="21600" y="18911"/>
                      </a:cubicBezTo>
                    </a:path>
                    <a:path w="21600" h="18911" stroke="0" extrusionOk="0">
                      <a:moveTo>
                        <a:pt x="10437" y="-1"/>
                      </a:moveTo>
                      <a:cubicBezTo>
                        <a:pt x="17323" y="3800"/>
                        <a:pt x="21600" y="11044"/>
                        <a:pt x="21600" y="18911"/>
                      </a:cubicBezTo>
                      <a:lnTo>
                        <a:pt x="0" y="189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Arc 26"/>
                <p:cNvSpPr>
                  <a:spLocks/>
                </p:cNvSpPr>
                <p:nvPr/>
              </p:nvSpPr>
              <p:spPr bwMode="auto">
                <a:xfrm rot="-4873551">
                  <a:off x="888" y="1032"/>
                  <a:ext cx="336" cy="383"/>
                </a:xfrm>
                <a:custGeom>
                  <a:avLst/>
                  <a:gdLst>
                    <a:gd name="T0" fmla="*/ 0 w 21600"/>
                    <a:gd name="T1" fmla="*/ 0 h 21240"/>
                    <a:gd name="T2" fmla="*/ 0 w 21600"/>
                    <a:gd name="T3" fmla="*/ 0 h 21240"/>
                    <a:gd name="T4" fmla="*/ 0 w 21600"/>
                    <a:gd name="T5" fmla="*/ 0 h 2124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240"/>
                    <a:gd name="T11" fmla="*/ 21600 w 21600"/>
                    <a:gd name="T12" fmla="*/ 21240 h 21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240" fill="none" extrusionOk="0">
                      <a:moveTo>
                        <a:pt x="3925" y="-1"/>
                      </a:moveTo>
                      <a:cubicBezTo>
                        <a:pt x="14167" y="1892"/>
                        <a:pt x="21600" y="10824"/>
                        <a:pt x="21600" y="21240"/>
                      </a:cubicBezTo>
                    </a:path>
                    <a:path w="21600" h="21240" stroke="0" extrusionOk="0">
                      <a:moveTo>
                        <a:pt x="3925" y="-1"/>
                      </a:moveTo>
                      <a:cubicBezTo>
                        <a:pt x="14167" y="1892"/>
                        <a:pt x="21600" y="10824"/>
                        <a:pt x="21600" y="21240"/>
                      </a:cubicBezTo>
                      <a:lnTo>
                        <a:pt x="0" y="2124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5" name="Arc 27"/>
                <p:cNvSpPr>
                  <a:spLocks/>
                </p:cNvSpPr>
                <p:nvPr/>
              </p:nvSpPr>
              <p:spPr bwMode="auto">
                <a:xfrm rot="3924185">
                  <a:off x="1697" y="1327"/>
                  <a:ext cx="451" cy="389"/>
                </a:xfrm>
                <a:custGeom>
                  <a:avLst/>
                  <a:gdLst>
                    <a:gd name="T0" fmla="*/ 0 w 29061"/>
                    <a:gd name="T1" fmla="*/ 0 h 21600"/>
                    <a:gd name="T2" fmla="*/ 0 w 29061"/>
                    <a:gd name="T3" fmla="*/ 0 h 21600"/>
                    <a:gd name="T4" fmla="*/ 0 w 2906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9061"/>
                    <a:gd name="T10" fmla="*/ 0 h 21600"/>
                    <a:gd name="T11" fmla="*/ 29061 w 2906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061" h="21600" fill="none" extrusionOk="0">
                      <a:moveTo>
                        <a:pt x="0" y="1366"/>
                      </a:moveTo>
                      <a:cubicBezTo>
                        <a:pt x="2418" y="462"/>
                        <a:pt x="4978" y="-1"/>
                        <a:pt x="7560" y="0"/>
                      </a:cubicBezTo>
                      <a:cubicBezTo>
                        <a:pt x="18690" y="0"/>
                        <a:pt x="27999" y="8458"/>
                        <a:pt x="29061" y="19538"/>
                      </a:cubicBezTo>
                    </a:path>
                    <a:path w="29061" h="21600" stroke="0" extrusionOk="0">
                      <a:moveTo>
                        <a:pt x="0" y="1366"/>
                      </a:moveTo>
                      <a:cubicBezTo>
                        <a:pt x="2418" y="462"/>
                        <a:pt x="4978" y="-1"/>
                        <a:pt x="7560" y="0"/>
                      </a:cubicBezTo>
                      <a:cubicBezTo>
                        <a:pt x="18690" y="0"/>
                        <a:pt x="27999" y="8458"/>
                        <a:pt x="29061" y="19538"/>
                      </a:cubicBezTo>
                      <a:lnTo>
                        <a:pt x="756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64" name="Line 28"/>
              <p:cNvSpPr>
                <a:spLocks noChangeShapeType="1"/>
              </p:cNvSpPr>
              <p:nvPr/>
            </p:nvSpPr>
            <p:spPr bwMode="auto">
              <a:xfrm flipH="1" flipV="1">
                <a:off x="1824" y="1104"/>
                <a:ext cx="1008" cy="336"/>
              </a:xfrm>
              <a:prstGeom prst="line">
                <a:avLst/>
              </a:prstGeom>
              <a:noFill/>
              <a:ln w="1016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Text Box 81"/>
            <p:cNvSpPr txBox="1">
              <a:spLocks noChangeArrowheads="1"/>
            </p:cNvSpPr>
            <p:nvPr/>
          </p:nvSpPr>
          <p:spPr bwMode="auto">
            <a:xfrm>
              <a:off x="1536" y="1920"/>
              <a:ext cx="40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4361" name="Rectangle 89"/>
            <p:cNvSpPr>
              <a:spLocks noChangeArrowheads="1"/>
            </p:cNvSpPr>
            <p:nvPr/>
          </p:nvSpPr>
          <p:spPr bwMode="auto">
            <a:xfrm>
              <a:off x="1296" y="1248"/>
              <a:ext cx="3984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Text Box 90"/>
            <p:cNvSpPr txBox="1">
              <a:spLocks noChangeArrowheads="1"/>
            </p:cNvSpPr>
            <p:nvPr/>
          </p:nvSpPr>
          <p:spPr bwMode="auto">
            <a:xfrm>
              <a:off x="1392" y="1296"/>
              <a:ext cx="3840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>
                  <a:latin typeface="Times New Roman" pitchFamily="18" charset="0"/>
                </a:rPr>
                <a:t>Requires Multiple Channels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Map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297113" y="2103438"/>
            <a:ext cx="506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Trigger and Selection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363913" y="3932238"/>
            <a:ext cx="2414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 tagging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297113" y="5684838"/>
            <a:ext cx="4981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Multivariate Analysis</a:t>
            </a:r>
          </a:p>
        </p:txBody>
      </p:sp>
      <p:cxnSp>
        <p:nvCxnSpPr>
          <p:cNvPr id="15366" name="Straight Arrow Connector 6"/>
          <p:cNvCxnSpPr>
            <a:cxnSpLocks noChangeShapeType="1"/>
          </p:cNvCxnSpPr>
          <p:nvPr/>
        </p:nvCxnSpPr>
        <p:spPr bwMode="auto">
          <a:xfrm rot="5400000">
            <a:off x="4126707" y="3245644"/>
            <a:ext cx="9144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67" name="Straight Arrow Connector 9"/>
          <p:cNvCxnSpPr>
            <a:cxnSpLocks noChangeShapeType="1"/>
          </p:cNvCxnSpPr>
          <p:nvPr/>
        </p:nvCxnSpPr>
        <p:spPr bwMode="auto">
          <a:xfrm rot="5400000">
            <a:off x="4126707" y="5150644"/>
            <a:ext cx="9144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AR_invMass015_CUT_jet2bin_0tag_All_scaleDa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99" y="808037"/>
            <a:ext cx="5292026" cy="4876800"/>
          </a:xfrm>
          <a:prstGeom prst="rect">
            <a:avLst/>
          </a:prstGeom>
        </p:spPr>
      </p:pic>
      <p:pic>
        <p:nvPicPr>
          <p:cNvPr id="9" name="Picture 8" descr="H95suppF03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8037"/>
            <a:ext cx="4876800" cy="4876800"/>
          </a:xfrm>
          <a:prstGeom prst="rect">
            <a:avLst/>
          </a:prstGeom>
        </p:spPr>
      </p:pic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0" y="0"/>
            <a:ext cx="2457450" cy="769938"/>
          </a:xfrm>
          <a:prstGeom prst="rect">
            <a:avLst/>
          </a:prstGeom>
          <a:solidFill>
            <a:srgbClr val="FF99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latin typeface="Times New Roman" pitchFamily="18" charset="0"/>
              </a:rPr>
              <a:t>WH&gt;l</a:t>
            </a:r>
            <a:r>
              <a:rPr lang="en-GB" sz="4400">
                <a:latin typeface="Symbol" pitchFamily="18" charset="2"/>
              </a:rPr>
              <a:t>n</a:t>
            </a:r>
            <a:r>
              <a:rPr lang="en-GB" sz="4400">
                <a:latin typeface="Times New Roman" pitchFamily="18" charset="0"/>
              </a:rPr>
              <a:t>bb</a:t>
            </a:r>
          </a:p>
        </p:txBody>
      </p:sp>
      <p:sp>
        <p:nvSpPr>
          <p:cNvPr id="16388" name="TextBox 16"/>
          <p:cNvSpPr txBox="1">
            <a:spLocks noChangeArrowheads="1"/>
          </p:cNvSpPr>
          <p:nvPr/>
        </p:nvSpPr>
        <p:spPr bwMode="auto">
          <a:xfrm>
            <a:off x="5013325" y="0"/>
            <a:ext cx="506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Trigger and Selection</a:t>
            </a:r>
          </a:p>
        </p:txBody>
      </p:sp>
      <p:sp>
        <p:nvSpPr>
          <p:cNvPr id="16389" name="Content Placeholder 5"/>
          <p:cNvSpPr>
            <a:spLocks noGrp="1"/>
          </p:cNvSpPr>
          <p:nvPr>
            <p:ph idx="1"/>
          </p:nvPr>
        </p:nvSpPr>
        <p:spPr>
          <a:xfrm>
            <a:off x="0" y="5761038"/>
            <a:ext cx="10080625" cy="1798637"/>
          </a:xfrm>
          <a:solidFill>
            <a:srgbClr val="FFFF00"/>
          </a:solidFill>
        </p:spPr>
        <p:txBody>
          <a:bodyPr/>
          <a:lstStyle/>
          <a:p>
            <a:r>
              <a:rPr lang="en-US" smtClean="0">
                <a:latin typeface="Century" pitchFamily="18" charset="0"/>
              </a:rPr>
              <a:t>A W + Jets analysis</a:t>
            </a:r>
          </a:p>
          <a:p>
            <a:r>
              <a:rPr lang="en-US" smtClean="0">
                <a:latin typeface="Century" pitchFamily="18" charset="0"/>
              </a:rPr>
              <a:t>Trigger on MET or a high pt (&gt;15,20 GeV) lepton</a:t>
            </a:r>
          </a:p>
          <a:p>
            <a:r>
              <a:rPr lang="en-US" smtClean="0">
                <a:latin typeface="Century" pitchFamily="18" charset="0"/>
              </a:rPr>
              <a:t>Select events with 2 or 3 jets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1713" y="3170238"/>
            <a:ext cx="8493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d0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913" y="1951038"/>
            <a:ext cx="779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SS_Z_jj_4_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7037"/>
            <a:ext cx="5245382" cy="3322638"/>
          </a:xfrm>
          <a:prstGeom prst="rect">
            <a:avLst/>
          </a:prstGeom>
        </p:spPr>
      </p:pic>
      <p:pic>
        <p:nvPicPr>
          <p:cNvPr id="17" name="Picture 16" descr="H92F01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152" y="4008437"/>
            <a:ext cx="4915473" cy="3551238"/>
          </a:xfrm>
          <a:prstGeom prst="rect">
            <a:avLst/>
          </a:prstGeom>
        </p:spPr>
      </p:pic>
      <p:pic>
        <p:nvPicPr>
          <p:cNvPr id="16" name="Picture 15" descr="H92F01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912" y="808037"/>
            <a:ext cx="4868794" cy="3276600"/>
          </a:xfrm>
          <a:prstGeom prst="rect">
            <a:avLst/>
          </a:prstGeom>
        </p:spPr>
      </p:pic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0" y="0"/>
            <a:ext cx="2701925" cy="769938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ZH-&gt;llbb</a:t>
            </a:r>
            <a:endParaRPr lang="en-GB" sz="440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0" y="808038"/>
            <a:ext cx="5268913" cy="3429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A Z + Jets analysis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Trigger a high pt (&gt;15,20 </a:t>
            </a:r>
            <a:r>
              <a:rPr lang="en-US" sz="3200" kern="0" dirty="0" err="1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GeV</a:t>
            </a: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) lepton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Select events with 2</a:t>
            </a:r>
            <a:r>
              <a:rPr lang="en-US" sz="3200" kern="0" baseline="3000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nd</a:t>
            </a: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 lepton pt&gt;20, M</a:t>
            </a:r>
            <a:r>
              <a:rPr lang="en-US" sz="3200" kern="0" baseline="-2500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z</a:t>
            </a: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 mass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Select at least 2 jets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7402512" y="2484437"/>
            <a:ext cx="835025" cy="76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latin typeface="Symbol" pitchFamily="18" charset="2"/>
              </a:rPr>
              <a:t>mm</a:t>
            </a:r>
            <a:endParaRPr lang="en-GB" sz="4400" dirty="0">
              <a:latin typeface="Times New Roman" pitchFamily="18" charset="0"/>
            </a:endParaRP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6945312" y="4389437"/>
            <a:ext cx="75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ee</a:t>
            </a:r>
            <a:endParaRPr lang="en-US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982913" y="5684838"/>
            <a:ext cx="167005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ee+</a:t>
            </a:r>
            <a:r>
              <a:rPr lang="en-GB" dirty="0">
                <a:latin typeface="Symbol" pitchFamily="18" charset="2"/>
              </a:rPr>
              <a:t>mm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17418" name="TextBox 22"/>
          <p:cNvSpPr txBox="1">
            <a:spLocks noChangeArrowheads="1"/>
          </p:cNvSpPr>
          <p:nvPr/>
        </p:nvSpPr>
        <p:spPr bwMode="auto">
          <a:xfrm>
            <a:off x="5013325" y="0"/>
            <a:ext cx="506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Trigger and Selection</a:t>
            </a:r>
          </a:p>
        </p:txBody>
      </p:sp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712" y="5837237"/>
            <a:ext cx="70649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2" descr="d0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5513" y="1722438"/>
            <a:ext cx="779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3" descr="d0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2" y="5075237"/>
            <a:ext cx="779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90F01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3455"/>
            <a:ext cx="5421312" cy="3476220"/>
          </a:xfrm>
          <a:prstGeom prst="rect">
            <a:avLst/>
          </a:prstGeom>
        </p:spPr>
      </p:pic>
      <p:pic>
        <p:nvPicPr>
          <p:cNvPr id="12" name="Picture 11" descr="NewSR_MJJ_1S_Valid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998" y="3115516"/>
            <a:ext cx="4630627" cy="4444159"/>
          </a:xfrm>
          <a:prstGeom prst="rect">
            <a:avLst/>
          </a:prstGeom>
        </p:spPr>
      </p:pic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0" y="0"/>
            <a:ext cx="2973388" cy="769938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ZH-&gt;</a:t>
            </a:r>
            <a:r>
              <a:rPr lang="en-US" sz="4400">
                <a:latin typeface="Symbol" pitchFamily="18" charset="2"/>
              </a:rPr>
              <a:t>nn</a:t>
            </a:r>
            <a:r>
              <a:rPr lang="en-US" sz="4400"/>
              <a:t>bb</a:t>
            </a:r>
            <a:endParaRPr lang="en-GB" sz="4400"/>
          </a:p>
        </p:txBody>
      </p:sp>
      <p:pic>
        <p:nvPicPr>
          <p:cNvPr id="18435" name="Picture 7" descr="H09EF16a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900" y="0"/>
            <a:ext cx="313372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0" y="808038"/>
            <a:ext cx="6107113" cy="3048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Met + 2 jet, veto leptons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Background</a:t>
            </a:r>
          </a:p>
          <a:p>
            <a:pPr marL="863600" lvl="1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Physics: </a:t>
            </a:r>
            <a:r>
              <a:rPr lang="en-US" sz="3200" kern="0" dirty="0" err="1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Z,W+jet</a:t>
            </a: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tt,WZ,ZZ</a:t>
            </a:r>
            <a:endParaRPr lang="en-US" sz="3200" kern="0" dirty="0">
              <a:solidFill>
                <a:srgbClr val="000000"/>
              </a:solidFill>
              <a:latin typeface="Century" pitchFamily="18" charset="0"/>
              <a:ea typeface="+mn-ea"/>
              <a:cs typeface="+mn-cs"/>
            </a:endParaRPr>
          </a:p>
          <a:p>
            <a:pPr marL="863600" lvl="1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Instrumental: </a:t>
            </a:r>
            <a:r>
              <a:rPr lang="en-US" sz="3200" kern="0" dirty="0" err="1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Mismeasured</a:t>
            </a: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 QCD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1112" y="3627437"/>
            <a:ext cx="8493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d0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1513" y="198438"/>
            <a:ext cx="779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59113" y="0"/>
            <a:ext cx="3448050" cy="769938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WH-&gt;(l)</a:t>
            </a:r>
            <a:r>
              <a:rPr lang="en-US" sz="4400">
                <a:latin typeface="Symbol" pitchFamily="18" charset="2"/>
              </a:rPr>
              <a:t>n</a:t>
            </a:r>
            <a:r>
              <a:rPr lang="en-US" sz="4400"/>
              <a:t>bb</a:t>
            </a:r>
            <a:endParaRPr lang="en-GB" sz="4400"/>
          </a:p>
        </p:txBody>
      </p:sp>
      <p:pic>
        <p:nvPicPr>
          <p:cNvPr id="13" name="Picture 7" descr="d0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6712" y="4999037"/>
            <a:ext cx="779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3" grpId="0" animBg="1" autoUpdateAnimBg="0"/>
      <p:bldP spid="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Map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297113" y="2103438"/>
            <a:ext cx="506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Trigger and Selection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363913" y="3932238"/>
            <a:ext cx="2414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 tagging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297113" y="5684838"/>
            <a:ext cx="4981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Multivariate Analysis</a:t>
            </a:r>
          </a:p>
        </p:txBody>
      </p:sp>
      <p:cxnSp>
        <p:nvCxnSpPr>
          <p:cNvPr id="19462" name="Straight Arrow Connector 6"/>
          <p:cNvCxnSpPr>
            <a:cxnSpLocks noChangeShapeType="1"/>
          </p:cNvCxnSpPr>
          <p:nvPr/>
        </p:nvCxnSpPr>
        <p:spPr bwMode="auto">
          <a:xfrm rot="5400000">
            <a:off x="4126707" y="3245644"/>
            <a:ext cx="9144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3" name="Straight Arrow Connector 9"/>
          <p:cNvCxnSpPr>
            <a:cxnSpLocks noChangeShapeType="1"/>
          </p:cNvCxnSpPr>
          <p:nvPr/>
        </p:nvCxnSpPr>
        <p:spPr bwMode="auto">
          <a:xfrm rot="5400000">
            <a:off x="4126707" y="5150644"/>
            <a:ext cx="9144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716712" y="4237037"/>
            <a:ext cx="2414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 tagging</a:t>
            </a:r>
          </a:p>
        </p:txBody>
      </p:sp>
      <p:sp>
        <p:nvSpPr>
          <p:cNvPr id="20483" name="TextBox 51"/>
          <p:cNvSpPr txBox="1">
            <a:spLocks noChangeArrowheads="1"/>
          </p:cNvSpPr>
          <p:nvPr/>
        </p:nvSpPr>
        <p:spPr bwMode="auto">
          <a:xfrm>
            <a:off x="0" y="3475038"/>
            <a:ext cx="1820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prompt tracks</a:t>
            </a:r>
          </a:p>
        </p:txBody>
      </p:sp>
      <p:sp>
        <p:nvSpPr>
          <p:cNvPr id="20484" name="TextBox 52"/>
          <p:cNvSpPr txBox="1">
            <a:spLocks noChangeArrowheads="1"/>
          </p:cNvSpPr>
          <p:nvPr/>
        </p:nvSpPr>
        <p:spPr bwMode="auto">
          <a:xfrm>
            <a:off x="0" y="2103438"/>
            <a:ext cx="190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primary vertex</a:t>
            </a:r>
          </a:p>
        </p:txBody>
      </p:sp>
      <p:sp>
        <p:nvSpPr>
          <p:cNvPr id="20485" name="Oval 56"/>
          <p:cNvSpPr>
            <a:spLocks noChangeArrowheads="1"/>
          </p:cNvSpPr>
          <p:nvPr/>
        </p:nvSpPr>
        <p:spPr bwMode="auto">
          <a:xfrm rot="-2121503">
            <a:off x="3873500" y="15875"/>
            <a:ext cx="685800" cy="1981200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/>
          </a:p>
        </p:txBody>
      </p:sp>
      <p:sp>
        <p:nvSpPr>
          <p:cNvPr id="20487" name="Flowchart: Alternate Process 71"/>
          <p:cNvSpPr>
            <a:spLocks noChangeArrowheads="1"/>
          </p:cNvSpPr>
          <p:nvPr/>
        </p:nvSpPr>
        <p:spPr bwMode="auto">
          <a:xfrm>
            <a:off x="5040313" y="350838"/>
            <a:ext cx="3810000" cy="1066800"/>
          </a:xfrm>
          <a:prstGeom prst="flowChartAlternateProcess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/>
              <a:t>Tight Secondary vertex reconstructed? </a:t>
            </a:r>
          </a:p>
        </p:txBody>
      </p:sp>
      <p:sp>
        <p:nvSpPr>
          <p:cNvPr id="20488" name="Flowchart: Alternate Process 72"/>
          <p:cNvSpPr>
            <a:spLocks noChangeArrowheads="1"/>
          </p:cNvSpPr>
          <p:nvPr/>
        </p:nvSpPr>
        <p:spPr bwMode="auto">
          <a:xfrm>
            <a:off x="5040313" y="2789238"/>
            <a:ext cx="3810000" cy="609600"/>
          </a:xfrm>
          <a:prstGeom prst="flowChartAlternateProcess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/>
              <a:t>Jet Probability?</a:t>
            </a:r>
          </a:p>
        </p:txBody>
      </p:sp>
      <p:sp>
        <p:nvSpPr>
          <p:cNvPr id="20489" name="Flowchart: Alternate Process 73"/>
          <p:cNvSpPr>
            <a:spLocks noChangeArrowheads="1"/>
          </p:cNvSpPr>
          <p:nvPr/>
        </p:nvSpPr>
        <p:spPr bwMode="auto">
          <a:xfrm>
            <a:off x="5040313" y="3551238"/>
            <a:ext cx="3810000" cy="609600"/>
          </a:xfrm>
          <a:prstGeom prst="flowChartAlternateProcess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/>
              <a:t>NN Tagger?</a:t>
            </a:r>
          </a:p>
        </p:txBody>
      </p:sp>
      <p:sp>
        <p:nvSpPr>
          <p:cNvPr id="75" name="Up Arrow 74"/>
          <p:cNvSpPr/>
          <p:nvPr/>
        </p:nvSpPr>
        <p:spPr bwMode="auto">
          <a:xfrm>
            <a:off x="8774113" y="0"/>
            <a:ext cx="1306512" cy="4191000"/>
          </a:xfrm>
          <a:prstGeom prst="up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wordArtVert"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sz="2800" dirty="0"/>
              <a:t>Purity</a:t>
            </a:r>
          </a:p>
        </p:txBody>
      </p:sp>
      <p:sp>
        <p:nvSpPr>
          <p:cNvPr id="20491" name="Flowchart: Alternate Process 75"/>
          <p:cNvSpPr>
            <a:spLocks noChangeArrowheads="1"/>
          </p:cNvSpPr>
          <p:nvPr/>
        </p:nvSpPr>
        <p:spPr bwMode="auto">
          <a:xfrm>
            <a:off x="5040313" y="1570038"/>
            <a:ext cx="3810000" cy="1066800"/>
          </a:xfrm>
          <a:prstGeom prst="flowChartAlternateProcess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/>
              <a:t>Loose Secondary vertex reconstructed? </a:t>
            </a:r>
          </a:p>
        </p:txBody>
      </p:sp>
      <p:sp>
        <p:nvSpPr>
          <p:cNvPr id="101" name="Content Placeholder 5"/>
          <p:cNvSpPr txBox="1">
            <a:spLocks/>
          </p:cNvSpPr>
          <p:nvPr/>
        </p:nvSpPr>
        <p:spPr>
          <a:xfrm>
            <a:off x="0" y="4511675"/>
            <a:ext cx="6869113" cy="3048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Tag Efficiency: 50-70% b, 0.5-5% light quark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Orthogonal event samples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Form matrix for 2 jet: Tight-Tight, Tight-Loose… Single Tag.</a:t>
            </a:r>
          </a:p>
        </p:txBody>
      </p:sp>
      <p:grpSp>
        <p:nvGrpSpPr>
          <p:cNvPr id="20493" name="Group 103"/>
          <p:cNvGrpSpPr>
            <a:grpSpLocks/>
          </p:cNvGrpSpPr>
          <p:nvPr/>
        </p:nvGrpSpPr>
        <p:grpSpPr bwMode="auto">
          <a:xfrm>
            <a:off x="7326313" y="4846638"/>
            <a:ext cx="2514600" cy="2514600"/>
            <a:chOff x="7097712" y="4541837"/>
            <a:chExt cx="2514600" cy="2514600"/>
          </a:xfrm>
        </p:grpSpPr>
        <p:grpSp>
          <p:nvGrpSpPr>
            <p:cNvPr id="20495" name="Group 101"/>
            <p:cNvGrpSpPr>
              <a:grpSpLocks/>
            </p:cNvGrpSpPr>
            <p:nvPr/>
          </p:nvGrpSpPr>
          <p:grpSpPr bwMode="auto">
            <a:xfrm>
              <a:off x="7097712" y="4541837"/>
              <a:ext cx="2514600" cy="2514600"/>
              <a:chOff x="4811712" y="4618037"/>
              <a:chExt cx="2514600" cy="2514600"/>
            </a:xfrm>
          </p:grpSpPr>
          <p:grpSp>
            <p:nvGrpSpPr>
              <p:cNvPr id="20497" name="Group 98"/>
              <p:cNvGrpSpPr>
                <a:grpSpLocks/>
              </p:cNvGrpSpPr>
              <p:nvPr/>
            </p:nvGrpSpPr>
            <p:grpSpPr bwMode="auto">
              <a:xfrm>
                <a:off x="4811712" y="4618037"/>
                <a:ext cx="2514600" cy="1981200"/>
                <a:chOff x="4811712" y="4618037"/>
                <a:chExt cx="2514600" cy="1981200"/>
              </a:xfrm>
            </p:grpSpPr>
            <p:sp>
              <p:nvSpPr>
                <p:cNvPr id="20509" name="Flowchart: Alternate Process 84"/>
                <p:cNvSpPr>
                  <a:spLocks noChangeArrowheads="1"/>
                </p:cNvSpPr>
                <p:nvPr/>
              </p:nvSpPr>
              <p:spPr bwMode="auto">
                <a:xfrm>
                  <a:off x="4811712" y="5837237"/>
                  <a:ext cx="2514600" cy="381000"/>
                </a:xfrm>
                <a:prstGeom prst="flowChartAlternateProcess">
                  <a:avLst/>
                </a:prstGeom>
                <a:gradFill rotWithShape="0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/>
                </a:gradFill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US" sz="1600"/>
                    <a:t>Jet Probability?</a:t>
                  </a:r>
                </a:p>
              </p:txBody>
            </p:sp>
            <p:sp>
              <p:nvSpPr>
                <p:cNvPr id="20510" name="Flowchart: Alternate Process 85"/>
                <p:cNvSpPr>
                  <a:spLocks noChangeArrowheads="1"/>
                </p:cNvSpPr>
                <p:nvPr/>
              </p:nvSpPr>
              <p:spPr bwMode="auto">
                <a:xfrm>
                  <a:off x="4811712" y="6218237"/>
                  <a:ext cx="2514600" cy="381000"/>
                </a:xfrm>
                <a:prstGeom prst="flowChartAlternateProcess">
                  <a:avLst/>
                </a:pr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/>
                </a:gradFill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US" sz="1600"/>
                    <a:t>NN Tagger?</a:t>
                  </a:r>
                </a:p>
              </p:txBody>
            </p:sp>
            <p:sp>
              <p:nvSpPr>
                <p:cNvPr id="20511" name="Flowchart: Alternate Process 89"/>
                <p:cNvSpPr>
                  <a:spLocks noChangeArrowheads="1"/>
                </p:cNvSpPr>
                <p:nvPr/>
              </p:nvSpPr>
              <p:spPr bwMode="auto">
                <a:xfrm>
                  <a:off x="4811712" y="4618037"/>
                  <a:ext cx="2514600" cy="685800"/>
                </a:xfrm>
                <a:prstGeom prst="flowChartAlternateProcess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US" sz="1600"/>
                    <a:t>Tight Secondary vertex reconstructed? </a:t>
                  </a:r>
                </a:p>
              </p:txBody>
            </p:sp>
            <p:sp>
              <p:nvSpPr>
                <p:cNvPr id="20512" name="Flowchart: Alternate Process 95"/>
                <p:cNvSpPr>
                  <a:spLocks noChangeArrowheads="1"/>
                </p:cNvSpPr>
                <p:nvPr/>
              </p:nvSpPr>
              <p:spPr bwMode="auto">
                <a:xfrm>
                  <a:off x="4811712" y="5303837"/>
                  <a:ext cx="2514600" cy="533400"/>
                </a:xfrm>
                <a:prstGeom prst="flowChartAlternateProcess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/>
                </a:gradFill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US" sz="1600"/>
                    <a:t>Loose Secondary vertex reconstructed? </a:t>
                  </a:r>
                </a:p>
              </p:txBody>
            </p:sp>
          </p:grpSp>
          <p:grpSp>
            <p:nvGrpSpPr>
              <p:cNvPr id="20498" name="Group 99"/>
              <p:cNvGrpSpPr>
                <a:grpSpLocks/>
              </p:cNvGrpSpPr>
              <p:nvPr/>
            </p:nvGrpSpPr>
            <p:grpSpPr bwMode="auto">
              <a:xfrm>
                <a:off x="4811712" y="4618037"/>
                <a:ext cx="1905000" cy="2514600"/>
                <a:chOff x="7631112" y="4313237"/>
                <a:chExt cx="1905000" cy="2514600"/>
              </a:xfrm>
            </p:grpSpPr>
            <p:sp>
              <p:nvSpPr>
                <p:cNvPr id="92" name="Flowchart: Alternate Process 91"/>
                <p:cNvSpPr/>
                <p:nvPr/>
              </p:nvSpPr>
              <p:spPr bwMode="auto">
                <a:xfrm rot="16200000">
                  <a:off x="7593012" y="5646737"/>
                  <a:ext cx="1828800" cy="533400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03D4A8">
                        <a:alpha val="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defRPr/>
                  </a:pPr>
                  <a:r>
                    <a:rPr lang="en-US" sz="1600" dirty="0"/>
                    <a:t> </a:t>
                  </a:r>
                </a:p>
              </p:txBody>
            </p:sp>
            <p:sp>
              <p:nvSpPr>
                <p:cNvPr id="93" name="Flowchart: Alternate Process 92"/>
                <p:cNvSpPr/>
                <p:nvPr/>
              </p:nvSpPr>
              <p:spPr bwMode="auto">
                <a:xfrm rot="16200000">
                  <a:off x="6678612" y="5265737"/>
                  <a:ext cx="2514600" cy="609600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FFF200">
                        <a:alpha val="1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defRPr/>
                  </a:pPr>
                  <a:endParaRPr lang="en-US" sz="1600" dirty="0"/>
                </a:p>
              </p:txBody>
            </p:sp>
            <p:sp>
              <p:nvSpPr>
                <p:cNvPr id="97" name="Flowchart: Alternate Process 96"/>
                <p:cNvSpPr/>
                <p:nvPr/>
              </p:nvSpPr>
              <p:spPr bwMode="auto">
                <a:xfrm rot="16200000">
                  <a:off x="8355012" y="6027737"/>
                  <a:ext cx="1295400" cy="304800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8488C4">
                        <a:alpha val="0"/>
                      </a:srgbClr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defRPr/>
                  </a:pPr>
                  <a:endParaRPr lang="en-US" sz="1600" dirty="0"/>
                </a:p>
              </p:txBody>
            </p:sp>
            <p:sp>
              <p:nvSpPr>
                <p:cNvPr id="98" name="Flowchart: Alternate Process 97"/>
                <p:cNvSpPr/>
                <p:nvPr/>
              </p:nvSpPr>
              <p:spPr bwMode="auto">
                <a:xfrm rot="16200000">
                  <a:off x="8964612" y="6256337"/>
                  <a:ext cx="838200" cy="304800"/>
                </a:xfrm>
                <a:prstGeom prst="flowChartAlternateProcess">
                  <a:avLst/>
                </a:prstGeom>
                <a:gradFill>
                  <a:gsLst>
                    <a:gs pos="90000">
                      <a:schemeClr val="bg1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defRPr/>
                  </a:pPr>
                  <a:endParaRPr lang="en-US" sz="1600" dirty="0"/>
                </a:p>
              </p:txBody>
            </p:sp>
          </p:grpSp>
        </p:grpSp>
        <p:sp>
          <p:nvSpPr>
            <p:cNvPr id="20496" name="Flowchart: Alternate Process 102"/>
            <p:cNvSpPr>
              <a:spLocks noChangeArrowheads="1"/>
            </p:cNvSpPr>
            <p:nvPr/>
          </p:nvSpPr>
          <p:spPr bwMode="auto">
            <a:xfrm>
              <a:off x="7097712" y="6523037"/>
              <a:ext cx="1905000" cy="53340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US" sz="1600"/>
                <a:t>No Tag</a:t>
              </a:r>
            </a:p>
          </p:txBody>
        </p:sp>
      </p:grpSp>
      <p:sp>
        <p:nvSpPr>
          <p:cNvPr id="20494" name="Right Arrow 43"/>
          <p:cNvSpPr>
            <a:spLocks noChangeArrowheads="1"/>
          </p:cNvSpPr>
          <p:nvPr/>
        </p:nvSpPr>
        <p:spPr bwMode="auto">
          <a:xfrm>
            <a:off x="6335713" y="6751638"/>
            <a:ext cx="990600" cy="15240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68313" y="198438"/>
            <a:ext cx="4156075" cy="3581400"/>
            <a:chOff x="468313" y="198438"/>
            <a:chExt cx="4156075" cy="3581400"/>
          </a:xfrm>
        </p:grpSpPr>
        <p:grpSp>
          <p:nvGrpSpPr>
            <p:cNvPr id="20486" name="Group 68"/>
            <p:cNvGrpSpPr>
              <a:grpSpLocks/>
            </p:cNvGrpSpPr>
            <p:nvPr/>
          </p:nvGrpSpPr>
          <p:grpSpPr bwMode="auto">
            <a:xfrm>
              <a:off x="468313" y="198438"/>
              <a:ext cx="4156075" cy="3581400"/>
              <a:chOff x="468312" y="198437"/>
              <a:chExt cx="4156455" cy="3581400"/>
            </a:xfrm>
          </p:grpSpPr>
          <p:cxnSp>
            <p:nvCxnSpPr>
              <p:cNvPr id="7" name="Straight Arrow Connector 6"/>
              <p:cNvCxnSpPr/>
              <p:nvPr/>
            </p:nvCxnSpPr>
            <p:spPr bwMode="auto">
              <a:xfrm rot="5400000">
                <a:off x="1306512" y="3017837"/>
                <a:ext cx="1219200" cy="3048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152400" dist="482600" dir="5400000" algn="ctr" rotWithShape="0">
                  <a:srgbClr val="000000">
                    <a:alpha val="29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1611312" y="2636837"/>
                <a:ext cx="457200" cy="3048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152400" dist="482600" dir="5400000" algn="ctr" rotWithShape="0">
                  <a:srgbClr val="000000">
                    <a:alpha val="29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0800000" flipV="1">
                <a:off x="849312" y="2560637"/>
                <a:ext cx="1143000" cy="6858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152400" dist="482600" dir="5400000" algn="ctr" rotWithShape="0">
                  <a:srgbClr val="000000">
                    <a:alpha val="29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10800000" flipV="1">
                <a:off x="544512" y="2560637"/>
                <a:ext cx="1447800" cy="381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152400" dist="482600" dir="5400000" algn="ctr" rotWithShape="0">
                  <a:srgbClr val="000000">
                    <a:alpha val="29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rot="5400000">
                <a:off x="2564056" y="922302"/>
                <a:ext cx="1143000" cy="76207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88900" dist="381000" dir="5400000" algn="ctr" rotWithShape="0">
                  <a:srgbClr val="000000">
                    <a:alpha val="59000"/>
                  </a:srgbClr>
                </a:outerShdw>
              </a:effec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rot="10800000" flipV="1">
                <a:off x="2754521" y="808037"/>
                <a:ext cx="1676553" cy="10668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88900" dist="431800" dir="5400000" algn="ctr" rotWithShape="0">
                  <a:srgbClr val="000000">
                    <a:alpha val="59000"/>
                  </a:srgbClr>
                </a:outerShdw>
              </a:effectLst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rot="10800000" flipV="1">
                <a:off x="2754521" y="1570037"/>
                <a:ext cx="1447932" cy="3048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88900" dist="381000" dir="5400000" algn="ctr" rotWithShape="0">
                  <a:srgbClr val="000000">
                    <a:alpha val="59000"/>
                  </a:srgbClr>
                </a:outerShdw>
              </a:effectLst>
            </p:spPr>
          </p:cxnSp>
          <p:cxnSp>
            <p:nvCxnSpPr>
              <p:cNvPr id="20520" name="Straight Connector 41"/>
              <p:cNvCxnSpPr>
                <a:cxnSpLocks noChangeShapeType="1"/>
              </p:cNvCxnSpPr>
              <p:nvPr/>
            </p:nvCxnSpPr>
            <p:spPr bwMode="auto">
              <a:xfrm flipV="1">
                <a:off x="2068512" y="1874837"/>
                <a:ext cx="762000" cy="60960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0521" name="Straight Connector 44"/>
              <p:cNvCxnSpPr>
                <a:cxnSpLocks noChangeShapeType="1"/>
              </p:cNvCxnSpPr>
              <p:nvPr/>
            </p:nvCxnSpPr>
            <p:spPr bwMode="auto">
              <a:xfrm rot="16200000" flipH="1">
                <a:off x="1954212" y="2522537"/>
                <a:ext cx="381000" cy="30480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052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068512" y="2103437"/>
                <a:ext cx="914400" cy="45720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1916112" y="2408237"/>
                <a:ext cx="228600" cy="228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88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chilly" dir="t"/>
              </a:scene3d>
              <a:sp3d>
                <a:bevelT w="19050"/>
              </a:sp3d>
            </p:spPr>
            <p:txBody>
              <a:bodyPr/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2678112" y="1798637"/>
                <a:ext cx="228600" cy="228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88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chilly" dir="t"/>
              </a:scene3d>
              <a:sp3d>
                <a:bevelT w="19050"/>
              </a:sp3d>
            </p:spPr>
            <p:txBody>
              <a:bodyPr/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defRPr/>
                </a:pPr>
                <a:endParaRPr lang="en-US"/>
              </a:p>
            </p:txBody>
          </p:sp>
          <p:sp>
            <p:nvSpPr>
              <p:cNvPr id="20525" name="TextBox 53"/>
              <p:cNvSpPr txBox="1">
                <a:spLocks noChangeArrowheads="1"/>
              </p:cNvSpPr>
              <p:nvPr/>
            </p:nvSpPr>
            <p:spPr bwMode="auto">
              <a:xfrm>
                <a:off x="1382712" y="655637"/>
                <a:ext cx="207781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displaced tracks</a:t>
                </a:r>
              </a:p>
            </p:txBody>
          </p:sp>
          <p:sp>
            <p:nvSpPr>
              <p:cNvPr id="20526" name="Isosceles Triangle 55"/>
              <p:cNvSpPr>
                <a:spLocks noChangeArrowheads="1"/>
              </p:cNvSpPr>
              <p:nvPr/>
            </p:nvSpPr>
            <p:spPr bwMode="auto">
              <a:xfrm rot="-7452684">
                <a:off x="2121393" y="448436"/>
                <a:ext cx="2018254" cy="267054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34901"/>
                </a:schemeClr>
              </a:solidFill>
              <a:ln w="9525" algn="ctr">
                <a:solidFill>
                  <a:schemeClr val="tx1">
                    <a:alpha val="10196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endParaRPr lang="en-US"/>
              </a:p>
            </p:txBody>
          </p:sp>
          <p:sp>
            <p:nvSpPr>
              <p:cNvPr id="20527" name="TextBox 61"/>
              <p:cNvSpPr txBox="1">
                <a:spLocks noChangeArrowheads="1"/>
              </p:cNvSpPr>
              <p:nvPr/>
            </p:nvSpPr>
            <p:spPr bwMode="auto">
              <a:xfrm>
                <a:off x="1992312" y="2865437"/>
                <a:ext cx="533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/>
                  <a:t>d0</a:t>
                </a:r>
              </a:p>
            </p:txBody>
          </p:sp>
          <p:sp>
            <p:nvSpPr>
              <p:cNvPr id="20528" name="TextBox 62"/>
              <p:cNvSpPr txBox="1">
                <a:spLocks noChangeArrowheads="1"/>
              </p:cNvSpPr>
              <p:nvPr/>
            </p:nvSpPr>
            <p:spPr bwMode="auto">
              <a:xfrm>
                <a:off x="1992312" y="1874837"/>
                <a:ext cx="58221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Lxy</a:t>
                </a:r>
              </a:p>
            </p:txBody>
          </p:sp>
          <p:sp>
            <p:nvSpPr>
              <p:cNvPr id="20529" name="TextBox 63"/>
              <p:cNvSpPr txBox="1">
                <a:spLocks noChangeArrowheads="1"/>
              </p:cNvSpPr>
              <p:nvPr/>
            </p:nvSpPr>
            <p:spPr bwMode="auto">
              <a:xfrm>
                <a:off x="468312" y="1570037"/>
                <a:ext cx="18214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decay lifetime</a:t>
                </a:r>
              </a:p>
            </p:txBody>
          </p:sp>
          <p:sp>
            <p:nvSpPr>
              <p:cNvPr id="20530" name="TextBox 64"/>
              <p:cNvSpPr txBox="1">
                <a:spLocks noChangeArrowheads="1"/>
              </p:cNvSpPr>
              <p:nvPr/>
            </p:nvSpPr>
            <p:spPr bwMode="auto">
              <a:xfrm>
                <a:off x="4125912" y="198437"/>
                <a:ext cx="49885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Jet</a:t>
                </a:r>
              </a:p>
            </p:txBody>
          </p:sp>
        </p:grpSp>
        <p:sp>
          <p:nvSpPr>
            <p:cNvPr id="45" name="TextBox 63"/>
            <p:cNvSpPr txBox="1">
              <a:spLocks noChangeArrowheads="1"/>
            </p:cNvSpPr>
            <p:nvPr/>
          </p:nvSpPr>
          <p:spPr bwMode="auto">
            <a:xfrm>
              <a:off x="2830512" y="2103437"/>
              <a:ext cx="6447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M</a:t>
              </a:r>
              <a:r>
                <a:rPr lang="en-US" sz="1600" b="1" baseline="-25000" dirty="0" smtClean="0"/>
                <a:t>tag</a:t>
              </a:r>
              <a:endParaRPr lang="en-US" sz="1600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582613"/>
          </a:xfrm>
        </p:spPr>
        <p:txBody>
          <a:bodyPr/>
          <a:lstStyle/>
          <a:p>
            <a:r>
              <a:rPr lang="en-US" smtClean="0"/>
              <a:t>Explosion of Channels (CDF)!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036638"/>
          <a:ext cx="388619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/>
                <a:gridCol w="1371599"/>
                <a:gridCol w="533399"/>
              </a:tblGrid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WH</a:t>
                      </a:r>
                      <a:r>
                        <a:rPr lang="en-US" sz="1800" dirty="0" err="1" smtClean="0">
                          <a:sym typeface="Symbol"/>
                        </a:rPr>
                        <a:t>lbb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Lepton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Jet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SecVtx+Nntagger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SecVtx+Nntagger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LooseSecVtx+JP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SecVtx+Nntagger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Tight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LooseSecVtx+JP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Tight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Tight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Extend-</a:t>
                      </a:r>
                      <a:r>
                        <a:rPr lang="en-US" sz="1200" dirty="0" smtClean="0">
                          <a:sym typeface="Symbol"/>
                        </a:rPr>
                        <a:t>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ooseSecVtx+JP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Extend-</a:t>
                      </a:r>
                      <a:r>
                        <a:rPr lang="en-US" sz="1200" dirty="0" smtClean="0">
                          <a:sym typeface="Symbol"/>
                        </a:rPr>
                        <a:t>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Extend-</a:t>
                      </a:r>
                      <a:r>
                        <a:rPr lang="en-US" sz="1200" dirty="0" smtClean="0">
                          <a:sym typeface="Symbol"/>
                        </a:rPr>
                        <a:t>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97313" y="1036638"/>
          <a:ext cx="35163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313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METbb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pPr algn="ctr"/>
                      <a:r>
                        <a:rPr lang="en-US" sz="1800" dirty="0" smtClean="0"/>
                        <a:t>WH</a:t>
                      </a:r>
                      <a:r>
                        <a:rPr lang="en-US" sz="1800" dirty="0" smtClean="0">
                          <a:sym typeface="Symbol"/>
                        </a:rPr>
                        <a:t>(l)bb</a:t>
                      </a:r>
                      <a:r>
                        <a:rPr lang="en-US" sz="1800" dirty="0" smtClean="0"/>
                        <a:t>: ZH</a:t>
                      </a:r>
                      <a:r>
                        <a:rPr lang="en-US" sz="1800" dirty="0" smtClean="0">
                          <a:sym typeface="Symbol"/>
                        </a:rPr>
                        <a:t>bb</a:t>
                      </a:r>
                      <a:endParaRPr lang="en-US" sz="18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97313" y="2789238"/>
          <a:ext cx="3505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/>
                <a:gridCol w="1523999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ZH</a:t>
                      </a:r>
                      <a:r>
                        <a:rPr lang="en-US" sz="1800" dirty="0" err="1" smtClean="0">
                          <a:sym typeface="Symbol"/>
                        </a:rPr>
                        <a:t>llbb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Leptons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S/B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S/B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Low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97313" y="5075238"/>
          <a:ext cx="3505200" cy="44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W/</a:t>
                      </a:r>
                      <a:r>
                        <a:rPr lang="en-US" sz="1800" dirty="0" err="1" smtClean="0"/>
                        <a:t>ZH</a:t>
                      </a:r>
                      <a:r>
                        <a:rPr lang="en-US" sz="1800" dirty="0" err="1" smtClean="0">
                          <a:sym typeface="Symbol"/>
                        </a:rPr>
                        <a:t>jjbb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97313" y="5456238"/>
          <a:ext cx="351631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313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84674" cy="2182812"/>
          </a:xfrm>
        </p:spPr>
        <p:txBody>
          <a:bodyPr/>
          <a:lstStyle/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Anniversary: </a:t>
            </a:r>
            <a:br>
              <a:rPr lang="en-US" dirty="0" smtClean="0"/>
            </a:br>
            <a:r>
              <a:rPr lang="en-US" dirty="0" smtClean="0"/>
              <a:t>First Collisions: Oct 13, 1985</a:t>
            </a:r>
            <a:endParaRPr lang="en-US" dirty="0"/>
          </a:p>
        </p:txBody>
      </p:sp>
      <p:pic>
        <p:nvPicPr>
          <p:cNvPr id="3" name="Picture 2" descr="FirstCollisions_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437"/>
            <a:ext cx="4271445" cy="5038114"/>
          </a:xfrm>
          <a:prstGeom prst="rect">
            <a:avLst/>
          </a:prstGeom>
        </p:spPr>
      </p:pic>
      <p:pic>
        <p:nvPicPr>
          <p:cNvPr id="4" name="Picture 3" descr="FirstCollisions_CDF.jpg"/>
          <p:cNvPicPr>
            <a:picLocks noChangeAspect="1"/>
          </p:cNvPicPr>
          <p:nvPr/>
        </p:nvPicPr>
        <p:blipFill>
          <a:blip r:embed="rId2"/>
          <a:srcRect l="49846" t="9391" r="12923" b="64174"/>
          <a:stretch>
            <a:fillRect/>
          </a:stretch>
        </p:blipFill>
        <p:spPr>
          <a:xfrm>
            <a:off x="4111211" y="2560637"/>
            <a:ext cx="5969414" cy="4999038"/>
          </a:xfrm>
          <a:prstGeom prst="rect">
            <a:avLst/>
          </a:prstGeom>
        </p:spPr>
      </p:pic>
      <p:pic>
        <p:nvPicPr>
          <p:cNvPr id="5" name="Picture 4" descr="FirstCollisions_CDF.jpg"/>
          <p:cNvPicPr>
            <a:picLocks noChangeAspect="1"/>
          </p:cNvPicPr>
          <p:nvPr/>
        </p:nvPicPr>
        <p:blipFill>
          <a:blip r:embed="rId2"/>
          <a:srcRect l="6462" t="4696" r="60738" b="71452"/>
          <a:stretch>
            <a:fillRect/>
          </a:stretch>
        </p:blipFill>
        <p:spPr>
          <a:xfrm>
            <a:off x="4506912" y="0"/>
            <a:ext cx="5573713" cy="49516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506912" y="3398837"/>
            <a:ext cx="4267200" cy="1066800"/>
          </a:xfrm>
          <a:prstGeom prst="ellipse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Bitstream Vera San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78312" y="4999037"/>
            <a:ext cx="5029200" cy="1066800"/>
          </a:xfrm>
          <a:prstGeom prst="ellipse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Bitstream Ver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668713" y="503238"/>
            <a:ext cx="3154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 tagging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73113" y="1493838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 tagged Jet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954713" y="1493838"/>
            <a:ext cx="3241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 tagged Jets</a:t>
            </a:r>
          </a:p>
        </p:txBody>
      </p:sp>
      <p:pic>
        <p:nvPicPr>
          <p:cNvPr id="22535" name="Picture 6" descr="d0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113" y="4846638"/>
            <a:ext cx="779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d0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13" y="4770438"/>
            <a:ext cx="779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95F01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9638"/>
            <a:ext cx="4887912" cy="5380038"/>
          </a:xfrm>
          <a:prstGeom prst="rect">
            <a:avLst/>
          </a:prstGeom>
        </p:spPr>
      </p:pic>
      <p:pic>
        <p:nvPicPr>
          <p:cNvPr id="10" name="Picture 9" descr="H95F01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12" y="2134958"/>
            <a:ext cx="5192713" cy="5424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Map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297113" y="2103438"/>
            <a:ext cx="506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Trigger and Selection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363913" y="3932238"/>
            <a:ext cx="2414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 tagging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297113" y="5684838"/>
            <a:ext cx="4981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Multivariate Analysis</a:t>
            </a:r>
          </a:p>
        </p:txBody>
      </p:sp>
      <p:cxnSp>
        <p:nvCxnSpPr>
          <p:cNvPr id="23558" name="Straight Arrow Connector 6"/>
          <p:cNvCxnSpPr>
            <a:cxnSpLocks noChangeShapeType="1"/>
          </p:cNvCxnSpPr>
          <p:nvPr/>
        </p:nvCxnSpPr>
        <p:spPr bwMode="auto">
          <a:xfrm rot="5400000">
            <a:off x="4126707" y="3245644"/>
            <a:ext cx="9144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59" name="Straight Arrow Connector 9"/>
          <p:cNvCxnSpPr>
            <a:cxnSpLocks noChangeShapeType="1"/>
          </p:cNvCxnSpPr>
          <p:nvPr/>
        </p:nvCxnSpPr>
        <p:spPr bwMode="auto">
          <a:xfrm rot="5400000">
            <a:off x="4126707" y="5150644"/>
            <a:ext cx="9144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8534400" cy="1295400"/>
          </a:xfrm>
        </p:spPr>
        <p:txBody>
          <a:bodyPr/>
          <a:lstStyle/>
          <a:p>
            <a:pPr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GB" smtClean="0"/>
              <a:t>Look at Multivariate Analysis</a:t>
            </a:r>
          </a:p>
        </p:txBody>
      </p:sp>
      <p:pic>
        <p:nvPicPr>
          <p:cNvPr id="24579" name="Picture 2051" descr="C:\Documents and Settings\Administrator\Application Data\Microsoft\Media Catalog\Downloaded Clips\cl71\j02838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657600"/>
            <a:ext cx="2543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3821113" y="2332038"/>
            <a:ext cx="2436812" cy="588962"/>
          </a:xfrm>
          <a:prstGeom prst="rect">
            <a:avLst/>
          </a:prstGeom>
          <a:solidFill>
            <a:srgbClr val="FFFBC5"/>
          </a:solidFill>
          <a:ln w="9525">
            <a:solidFill>
              <a:srgbClr val="92030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9069387" cy="1260475"/>
          </a:xfrm>
        </p:spPr>
        <p:txBody>
          <a:bodyPr/>
          <a:lstStyle/>
          <a:p>
            <a:r>
              <a:rPr lang="en-US" smtClean="0"/>
              <a:t>Overview of Analyses</a:t>
            </a:r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2678113" y="1646238"/>
            <a:ext cx="44497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>
                <a:latin typeface="Arial" pitchFamily="34" charset="0"/>
              </a:rPr>
              <a:t>Angles and M</a:t>
            </a:r>
            <a:r>
              <a:rPr lang="en-US" baseline="-25000">
                <a:latin typeface="Arial" pitchFamily="34" charset="0"/>
              </a:rPr>
              <a:t>h</a:t>
            </a:r>
            <a:r>
              <a:rPr lang="en-US">
                <a:latin typeface="Arial" pitchFamily="34" charset="0"/>
              </a:rPr>
              <a:t> = M</a:t>
            </a:r>
            <a:r>
              <a:rPr lang="en-US" baseline="-25000">
                <a:latin typeface="Arial" pitchFamily="34" charset="0"/>
              </a:rPr>
              <a:t>bb</a:t>
            </a:r>
          </a:p>
        </p:txBody>
      </p:sp>
      <p:grpSp>
        <p:nvGrpSpPr>
          <p:cNvPr id="25605" name="Group 1029"/>
          <p:cNvGrpSpPr>
            <a:grpSpLocks/>
          </p:cNvGrpSpPr>
          <p:nvPr/>
        </p:nvGrpSpPr>
        <p:grpSpPr bwMode="auto">
          <a:xfrm>
            <a:off x="239713" y="5837238"/>
            <a:ext cx="3779837" cy="1344612"/>
            <a:chOff x="336" y="912"/>
            <a:chExt cx="2160" cy="768"/>
          </a:xfrm>
        </p:grpSpPr>
        <p:grpSp>
          <p:nvGrpSpPr>
            <p:cNvPr id="25617" name="Group 1030"/>
            <p:cNvGrpSpPr>
              <a:grpSpLocks/>
            </p:cNvGrpSpPr>
            <p:nvPr/>
          </p:nvGrpSpPr>
          <p:grpSpPr bwMode="auto">
            <a:xfrm>
              <a:off x="384" y="912"/>
              <a:ext cx="384" cy="240"/>
              <a:chOff x="576" y="1008"/>
              <a:chExt cx="384" cy="240"/>
            </a:xfrm>
          </p:grpSpPr>
          <p:sp>
            <p:nvSpPr>
              <p:cNvPr id="25651" name="Line 1031"/>
              <p:cNvSpPr>
                <a:spLocks noChangeShapeType="1"/>
              </p:cNvSpPr>
              <p:nvPr/>
            </p:nvSpPr>
            <p:spPr bwMode="auto">
              <a:xfrm>
                <a:off x="576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Line 1032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Freeform 1033"/>
              <p:cNvSpPr>
                <a:spLocks/>
              </p:cNvSpPr>
              <p:nvPr/>
            </p:nvSpPr>
            <p:spPr bwMode="auto">
              <a:xfrm>
                <a:off x="576" y="1056"/>
                <a:ext cx="240" cy="192"/>
              </a:xfrm>
              <a:custGeom>
                <a:avLst/>
                <a:gdLst>
                  <a:gd name="T0" fmla="*/ 0 w 240"/>
                  <a:gd name="T1" fmla="*/ 192 h 192"/>
                  <a:gd name="T2" fmla="*/ 96 w 240"/>
                  <a:gd name="T3" fmla="*/ 0 h 192"/>
                  <a:gd name="T4" fmla="*/ 240 w 24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92"/>
                  <a:gd name="T11" fmla="*/ 240 w 24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92">
                    <a:moveTo>
                      <a:pt x="0" y="192"/>
                    </a:moveTo>
                    <a:cubicBezTo>
                      <a:pt x="28" y="96"/>
                      <a:pt x="56" y="0"/>
                      <a:pt x="96" y="0"/>
                    </a:cubicBezTo>
                    <a:cubicBezTo>
                      <a:pt x="136" y="0"/>
                      <a:pt x="216" y="160"/>
                      <a:pt x="240" y="192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Freeform 1034"/>
              <p:cNvSpPr>
                <a:spLocks/>
              </p:cNvSpPr>
              <p:nvPr/>
            </p:nvSpPr>
            <p:spPr bwMode="auto">
              <a:xfrm>
                <a:off x="576" y="1056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192 w 288"/>
                  <a:gd name="T3" fmla="*/ 0 h 192"/>
                  <a:gd name="T4" fmla="*/ 288 w 288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92"/>
                  <a:gd name="T11" fmla="*/ 288 w 288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92">
                    <a:moveTo>
                      <a:pt x="0" y="192"/>
                    </a:moveTo>
                    <a:cubicBezTo>
                      <a:pt x="72" y="96"/>
                      <a:pt x="144" y="0"/>
                      <a:pt x="192" y="0"/>
                    </a:cubicBezTo>
                    <a:cubicBezTo>
                      <a:pt x="240" y="0"/>
                      <a:pt x="264" y="96"/>
                      <a:pt x="288" y="192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8" name="Group 1035"/>
            <p:cNvGrpSpPr>
              <a:grpSpLocks/>
            </p:cNvGrpSpPr>
            <p:nvPr/>
          </p:nvGrpSpPr>
          <p:grpSpPr bwMode="auto">
            <a:xfrm>
              <a:off x="576" y="1008"/>
              <a:ext cx="384" cy="240"/>
              <a:chOff x="576" y="1008"/>
              <a:chExt cx="384" cy="240"/>
            </a:xfrm>
          </p:grpSpPr>
          <p:sp>
            <p:nvSpPr>
              <p:cNvPr id="25647" name="Line 1036"/>
              <p:cNvSpPr>
                <a:spLocks noChangeShapeType="1"/>
              </p:cNvSpPr>
              <p:nvPr/>
            </p:nvSpPr>
            <p:spPr bwMode="auto">
              <a:xfrm>
                <a:off x="576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8" name="Line 1037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9" name="Freeform 1038"/>
              <p:cNvSpPr>
                <a:spLocks/>
              </p:cNvSpPr>
              <p:nvPr/>
            </p:nvSpPr>
            <p:spPr bwMode="auto">
              <a:xfrm>
                <a:off x="576" y="1056"/>
                <a:ext cx="240" cy="192"/>
              </a:xfrm>
              <a:custGeom>
                <a:avLst/>
                <a:gdLst>
                  <a:gd name="T0" fmla="*/ 0 w 240"/>
                  <a:gd name="T1" fmla="*/ 192 h 192"/>
                  <a:gd name="T2" fmla="*/ 96 w 240"/>
                  <a:gd name="T3" fmla="*/ 0 h 192"/>
                  <a:gd name="T4" fmla="*/ 240 w 24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92"/>
                  <a:gd name="T11" fmla="*/ 240 w 24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92">
                    <a:moveTo>
                      <a:pt x="0" y="192"/>
                    </a:moveTo>
                    <a:cubicBezTo>
                      <a:pt x="28" y="96"/>
                      <a:pt x="56" y="0"/>
                      <a:pt x="96" y="0"/>
                    </a:cubicBezTo>
                    <a:cubicBezTo>
                      <a:pt x="136" y="0"/>
                      <a:pt x="216" y="160"/>
                      <a:pt x="240" y="192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0" name="Freeform 1039"/>
              <p:cNvSpPr>
                <a:spLocks/>
              </p:cNvSpPr>
              <p:nvPr/>
            </p:nvSpPr>
            <p:spPr bwMode="auto">
              <a:xfrm>
                <a:off x="576" y="1056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192 w 288"/>
                  <a:gd name="T3" fmla="*/ 0 h 192"/>
                  <a:gd name="T4" fmla="*/ 288 w 288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92"/>
                  <a:gd name="T11" fmla="*/ 288 w 288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92">
                    <a:moveTo>
                      <a:pt x="0" y="192"/>
                    </a:moveTo>
                    <a:cubicBezTo>
                      <a:pt x="72" y="96"/>
                      <a:pt x="144" y="0"/>
                      <a:pt x="192" y="0"/>
                    </a:cubicBezTo>
                    <a:cubicBezTo>
                      <a:pt x="240" y="0"/>
                      <a:pt x="264" y="96"/>
                      <a:pt x="288" y="192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9" name="Group 1040"/>
            <p:cNvGrpSpPr>
              <a:grpSpLocks/>
            </p:cNvGrpSpPr>
            <p:nvPr/>
          </p:nvGrpSpPr>
          <p:grpSpPr bwMode="auto">
            <a:xfrm>
              <a:off x="432" y="1200"/>
              <a:ext cx="384" cy="240"/>
              <a:chOff x="576" y="1296"/>
              <a:chExt cx="384" cy="240"/>
            </a:xfrm>
          </p:grpSpPr>
          <p:sp>
            <p:nvSpPr>
              <p:cNvPr id="25643" name="Line 1041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Line 1042"/>
              <p:cNvSpPr>
                <a:spLocks noChangeShapeType="1"/>
              </p:cNvSpPr>
              <p:nvPr/>
            </p:nvSpPr>
            <p:spPr bwMode="auto">
              <a:xfrm>
                <a:off x="576" y="15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5" name="Freeform 1043"/>
              <p:cNvSpPr>
                <a:spLocks/>
              </p:cNvSpPr>
              <p:nvPr/>
            </p:nvSpPr>
            <p:spPr bwMode="auto">
              <a:xfrm>
                <a:off x="576" y="1392"/>
                <a:ext cx="336" cy="144"/>
              </a:xfrm>
              <a:custGeom>
                <a:avLst/>
                <a:gdLst>
                  <a:gd name="T0" fmla="*/ 0 w 336"/>
                  <a:gd name="T1" fmla="*/ 144 h 144"/>
                  <a:gd name="T2" fmla="*/ 240 w 336"/>
                  <a:gd name="T3" fmla="*/ 0 h 144"/>
                  <a:gd name="T4" fmla="*/ 336 w 336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44"/>
                  <a:gd name="T11" fmla="*/ 336 w 33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44">
                    <a:moveTo>
                      <a:pt x="0" y="144"/>
                    </a:moveTo>
                    <a:cubicBezTo>
                      <a:pt x="92" y="72"/>
                      <a:pt x="184" y="0"/>
                      <a:pt x="240" y="0"/>
                    </a:cubicBezTo>
                    <a:cubicBezTo>
                      <a:pt x="296" y="0"/>
                      <a:pt x="316" y="72"/>
                      <a:pt x="336" y="144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Freeform 1044"/>
              <p:cNvSpPr>
                <a:spLocks/>
              </p:cNvSpPr>
              <p:nvPr/>
            </p:nvSpPr>
            <p:spPr bwMode="auto">
              <a:xfrm>
                <a:off x="624" y="1392"/>
                <a:ext cx="288" cy="144"/>
              </a:xfrm>
              <a:custGeom>
                <a:avLst/>
                <a:gdLst>
                  <a:gd name="T0" fmla="*/ 0 w 240"/>
                  <a:gd name="T1" fmla="*/ 144 h 144"/>
                  <a:gd name="T2" fmla="*/ 344 w 240"/>
                  <a:gd name="T3" fmla="*/ 0 h 144"/>
                  <a:gd name="T4" fmla="*/ 862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8" y="72"/>
                      <a:pt x="56" y="0"/>
                      <a:pt x="96" y="0"/>
                    </a:cubicBezTo>
                    <a:cubicBezTo>
                      <a:pt x="136" y="0"/>
                      <a:pt x="188" y="72"/>
                      <a:pt x="240" y="144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0" name="Group 1045"/>
            <p:cNvGrpSpPr>
              <a:grpSpLocks/>
            </p:cNvGrpSpPr>
            <p:nvPr/>
          </p:nvGrpSpPr>
          <p:grpSpPr bwMode="auto">
            <a:xfrm>
              <a:off x="624" y="1296"/>
              <a:ext cx="384" cy="240"/>
              <a:chOff x="576" y="1296"/>
              <a:chExt cx="384" cy="240"/>
            </a:xfrm>
          </p:grpSpPr>
          <p:sp>
            <p:nvSpPr>
              <p:cNvPr id="25639" name="Line 1046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Line 1047"/>
              <p:cNvSpPr>
                <a:spLocks noChangeShapeType="1"/>
              </p:cNvSpPr>
              <p:nvPr/>
            </p:nvSpPr>
            <p:spPr bwMode="auto">
              <a:xfrm>
                <a:off x="576" y="15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1" name="Freeform 1048"/>
              <p:cNvSpPr>
                <a:spLocks/>
              </p:cNvSpPr>
              <p:nvPr/>
            </p:nvSpPr>
            <p:spPr bwMode="auto">
              <a:xfrm>
                <a:off x="576" y="1392"/>
                <a:ext cx="336" cy="144"/>
              </a:xfrm>
              <a:custGeom>
                <a:avLst/>
                <a:gdLst>
                  <a:gd name="T0" fmla="*/ 0 w 336"/>
                  <a:gd name="T1" fmla="*/ 144 h 144"/>
                  <a:gd name="T2" fmla="*/ 240 w 336"/>
                  <a:gd name="T3" fmla="*/ 0 h 144"/>
                  <a:gd name="T4" fmla="*/ 336 w 336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44"/>
                  <a:gd name="T11" fmla="*/ 336 w 33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44">
                    <a:moveTo>
                      <a:pt x="0" y="144"/>
                    </a:moveTo>
                    <a:cubicBezTo>
                      <a:pt x="92" y="72"/>
                      <a:pt x="184" y="0"/>
                      <a:pt x="240" y="0"/>
                    </a:cubicBezTo>
                    <a:cubicBezTo>
                      <a:pt x="296" y="0"/>
                      <a:pt x="316" y="72"/>
                      <a:pt x="336" y="144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2" name="Freeform 1049"/>
              <p:cNvSpPr>
                <a:spLocks/>
              </p:cNvSpPr>
              <p:nvPr/>
            </p:nvSpPr>
            <p:spPr bwMode="auto">
              <a:xfrm>
                <a:off x="624" y="1392"/>
                <a:ext cx="288" cy="144"/>
              </a:xfrm>
              <a:custGeom>
                <a:avLst/>
                <a:gdLst>
                  <a:gd name="T0" fmla="*/ 0 w 240"/>
                  <a:gd name="T1" fmla="*/ 144 h 144"/>
                  <a:gd name="T2" fmla="*/ 344 w 240"/>
                  <a:gd name="T3" fmla="*/ 0 h 144"/>
                  <a:gd name="T4" fmla="*/ 862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8" y="72"/>
                      <a:pt x="56" y="0"/>
                      <a:pt x="96" y="0"/>
                    </a:cubicBezTo>
                    <a:cubicBezTo>
                      <a:pt x="136" y="0"/>
                      <a:pt x="188" y="72"/>
                      <a:pt x="240" y="144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1" name="AutoShape 1050"/>
            <p:cNvSpPr>
              <a:spLocks noChangeArrowheads="1"/>
            </p:cNvSpPr>
            <p:nvPr/>
          </p:nvSpPr>
          <p:spPr bwMode="auto">
            <a:xfrm>
              <a:off x="1152" y="1104"/>
              <a:ext cx="432" cy="336"/>
            </a:xfrm>
            <a:prstGeom prst="cube">
              <a:avLst>
                <a:gd name="adj" fmla="val 16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051"/>
            <p:cNvSpPr>
              <a:spLocks noChangeArrowheads="1"/>
            </p:cNvSpPr>
            <p:nvPr/>
          </p:nvSpPr>
          <p:spPr bwMode="auto">
            <a:xfrm>
              <a:off x="1200" y="1152"/>
              <a:ext cx="3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2200">
                  <a:latin typeface="Arial" pitchFamily="34" charset="0"/>
                </a:rPr>
                <a:t>NN</a:t>
              </a:r>
            </a:p>
          </p:txBody>
        </p:sp>
        <p:grpSp>
          <p:nvGrpSpPr>
            <p:cNvPr id="25623" name="Group 1052"/>
            <p:cNvGrpSpPr>
              <a:grpSpLocks/>
            </p:cNvGrpSpPr>
            <p:nvPr/>
          </p:nvGrpSpPr>
          <p:grpSpPr bwMode="auto">
            <a:xfrm>
              <a:off x="1872" y="1104"/>
              <a:ext cx="624" cy="344"/>
              <a:chOff x="1872" y="1008"/>
              <a:chExt cx="768" cy="440"/>
            </a:xfrm>
          </p:grpSpPr>
          <p:sp>
            <p:nvSpPr>
              <p:cNvPr id="25634" name="Line 1053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Freeform 1054"/>
              <p:cNvSpPr>
                <a:spLocks/>
              </p:cNvSpPr>
              <p:nvPr/>
            </p:nvSpPr>
            <p:spPr bwMode="auto">
              <a:xfrm flipH="1">
                <a:off x="1872" y="1152"/>
                <a:ext cx="720" cy="288"/>
              </a:xfrm>
              <a:custGeom>
                <a:avLst/>
                <a:gdLst>
                  <a:gd name="T0" fmla="*/ 0 w 536"/>
                  <a:gd name="T1" fmla="*/ 40 h 400"/>
                  <a:gd name="T2" fmla="*/ 3032 w 536"/>
                  <a:gd name="T3" fmla="*/ 35 h 400"/>
                  <a:gd name="T4" fmla="*/ 3785 w 536"/>
                  <a:gd name="T5" fmla="*/ 6 h 400"/>
                  <a:gd name="T6" fmla="*/ 4164 w 536"/>
                  <a:gd name="T7" fmla="*/ 6 h 400"/>
                  <a:gd name="T8" fmla="*/ 4164 w 536"/>
                  <a:gd name="T9" fmla="*/ 4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400"/>
                  <a:gd name="T17" fmla="*/ 536 w 536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400">
                    <a:moveTo>
                      <a:pt x="0" y="392"/>
                    </a:moveTo>
                    <a:cubicBezTo>
                      <a:pt x="152" y="396"/>
                      <a:pt x="304" y="400"/>
                      <a:pt x="384" y="344"/>
                    </a:cubicBezTo>
                    <a:cubicBezTo>
                      <a:pt x="464" y="288"/>
                      <a:pt x="456" y="104"/>
                      <a:pt x="480" y="56"/>
                    </a:cubicBezTo>
                    <a:cubicBezTo>
                      <a:pt x="504" y="8"/>
                      <a:pt x="520" y="0"/>
                      <a:pt x="528" y="56"/>
                    </a:cubicBezTo>
                    <a:cubicBezTo>
                      <a:pt x="536" y="112"/>
                      <a:pt x="532" y="252"/>
                      <a:pt x="528" y="392"/>
                    </a:cubicBezTo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Freeform 1055"/>
              <p:cNvSpPr>
                <a:spLocks/>
              </p:cNvSpPr>
              <p:nvPr/>
            </p:nvSpPr>
            <p:spPr bwMode="auto">
              <a:xfrm>
                <a:off x="1872" y="1048"/>
                <a:ext cx="536" cy="400"/>
              </a:xfrm>
              <a:custGeom>
                <a:avLst/>
                <a:gdLst>
                  <a:gd name="T0" fmla="*/ 0 w 536"/>
                  <a:gd name="T1" fmla="*/ 392 h 400"/>
                  <a:gd name="T2" fmla="*/ 384 w 536"/>
                  <a:gd name="T3" fmla="*/ 344 h 400"/>
                  <a:gd name="T4" fmla="*/ 480 w 536"/>
                  <a:gd name="T5" fmla="*/ 56 h 400"/>
                  <a:gd name="T6" fmla="*/ 528 w 536"/>
                  <a:gd name="T7" fmla="*/ 56 h 400"/>
                  <a:gd name="T8" fmla="*/ 528 w 536"/>
                  <a:gd name="T9" fmla="*/ 392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400"/>
                  <a:gd name="T17" fmla="*/ 536 w 536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400">
                    <a:moveTo>
                      <a:pt x="0" y="392"/>
                    </a:moveTo>
                    <a:cubicBezTo>
                      <a:pt x="152" y="396"/>
                      <a:pt x="304" y="400"/>
                      <a:pt x="384" y="344"/>
                    </a:cubicBezTo>
                    <a:cubicBezTo>
                      <a:pt x="464" y="288"/>
                      <a:pt x="456" y="104"/>
                      <a:pt x="480" y="56"/>
                    </a:cubicBezTo>
                    <a:cubicBezTo>
                      <a:pt x="504" y="8"/>
                      <a:pt x="520" y="0"/>
                      <a:pt x="528" y="56"/>
                    </a:cubicBezTo>
                    <a:cubicBezTo>
                      <a:pt x="536" y="112"/>
                      <a:pt x="532" y="252"/>
                      <a:pt x="528" y="392"/>
                    </a:cubicBezTo>
                  </a:path>
                </a:pathLst>
              </a:custGeom>
              <a:solidFill>
                <a:srgbClr val="F0311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7" name="Rectangle 105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Line 1057"/>
              <p:cNvSpPr>
                <a:spLocks noChangeShapeType="1"/>
              </p:cNvSpPr>
              <p:nvPr/>
            </p:nvSpPr>
            <p:spPr bwMode="auto">
              <a:xfrm>
                <a:off x="1872" y="144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4" name="Line 1058"/>
            <p:cNvSpPr>
              <a:spLocks noChangeShapeType="1"/>
            </p:cNvSpPr>
            <p:nvPr/>
          </p:nvSpPr>
          <p:spPr bwMode="auto">
            <a:xfrm flipV="1">
              <a:off x="960" y="1344"/>
              <a:ext cx="192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1059"/>
            <p:cNvSpPr>
              <a:spLocks noChangeShapeType="1"/>
            </p:cNvSpPr>
            <p:nvPr/>
          </p:nvSpPr>
          <p:spPr bwMode="auto">
            <a:xfrm flipV="1">
              <a:off x="768" y="1296"/>
              <a:ext cx="384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1060"/>
            <p:cNvSpPr>
              <a:spLocks noChangeShapeType="1"/>
            </p:cNvSpPr>
            <p:nvPr/>
          </p:nvSpPr>
          <p:spPr bwMode="auto">
            <a:xfrm>
              <a:off x="864" y="1200"/>
              <a:ext cx="240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1061"/>
            <p:cNvSpPr>
              <a:spLocks noChangeShapeType="1"/>
            </p:cNvSpPr>
            <p:nvPr/>
          </p:nvSpPr>
          <p:spPr bwMode="auto">
            <a:xfrm>
              <a:off x="624" y="960"/>
              <a:ext cx="48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1062"/>
            <p:cNvSpPr>
              <a:spLocks noChangeShapeType="1"/>
            </p:cNvSpPr>
            <p:nvPr/>
          </p:nvSpPr>
          <p:spPr bwMode="auto">
            <a:xfrm flipV="1">
              <a:off x="1632" y="124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63"/>
            <p:cNvSpPr>
              <a:spLocks noChangeArrowheads="1"/>
            </p:cNvSpPr>
            <p:nvPr/>
          </p:nvSpPr>
          <p:spPr bwMode="auto">
            <a:xfrm>
              <a:off x="1872" y="1036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800">
                  <a:latin typeface="Arial" pitchFamily="34" charset="0"/>
                </a:rPr>
                <a:t>score</a:t>
              </a:r>
            </a:p>
          </p:txBody>
        </p:sp>
        <p:sp>
          <p:nvSpPr>
            <p:cNvPr id="25630" name="Rectangle 1064"/>
            <p:cNvSpPr>
              <a:spLocks noChangeArrowheads="1"/>
            </p:cNvSpPr>
            <p:nvPr/>
          </p:nvSpPr>
          <p:spPr bwMode="auto">
            <a:xfrm>
              <a:off x="1776" y="1398"/>
              <a:ext cx="6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800">
                  <a:latin typeface="Arial" pitchFamily="34" charset="0"/>
                </a:rPr>
                <a:t>0          1</a:t>
              </a:r>
            </a:p>
          </p:txBody>
        </p:sp>
        <p:sp>
          <p:nvSpPr>
            <p:cNvPr id="25631" name="Rectangle 1065"/>
            <p:cNvSpPr>
              <a:spLocks noChangeArrowheads="1"/>
            </p:cNvSpPr>
            <p:nvPr/>
          </p:nvSpPr>
          <p:spPr bwMode="auto">
            <a:xfrm>
              <a:off x="336" y="1123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300">
                  <a:latin typeface="Arial" pitchFamily="34" charset="0"/>
                </a:rPr>
                <a:t>var1</a:t>
              </a:r>
            </a:p>
          </p:txBody>
        </p:sp>
        <p:sp>
          <p:nvSpPr>
            <p:cNvPr id="25632" name="Rectangle 1066"/>
            <p:cNvSpPr>
              <a:spLocks noChangeArrowheads="1"/>
            </p:cNvSpPr>
            <p:nvPr/>
          </p:nvSpPr>
          <p:spPr bwMode="auto">
            <a:xfrm>
              <a:off x="384" y="1411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300">
                  <a:latin typeface="Arial" pitchFamily="34" charset="0"/>
                </a:rPr>
                <a:t>var2</a:t>
              </a:r>
            </a:p>
          </p:txBody>
        </p:sp>
        <p:sp>
          <p:nvSpPr>
            <p:cNvPr id="25633" name="Rectangle 1067"/>
            <p:cNvSpPr>
              <a:spLocks noChangeArrowheads="1"/>
            </p:cNvSpPr>
            <p:nvPr/>
          </p:nvSpPr>
          <p:spPr bwMode="auto">
            <a:xfrm>
              <a:off x="610" y="1507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300">
                  <a:latin typeface="Arial" pitchFamily="34" charset="0"/>
                </a:rPr>
                <a:t>var n</a:t>
              </a:r>
            </a:p>
          </p:txBody>
        </p:sp>
      </p:grpSp>
      <p:sp>
        <p:nvSpPr>
          <p:cNvPr id="25606" name="Rectangle 1068"/>
          <p:cNvSpPr>
            <a:spLocks noChangeArrowheads="1"/>
          </p:cNvSpPr>
          <p:nvPr/>
        </p:nvSpPr>
        <p:spPr bwMode="auto">
          <a:xfrm>
            <a:off x="3516313" y="1112838"/>
            <a:ext cx="27543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200" b="1" i="1">
                <a:latin typeface="Arial" pitchFamily="34" charset="0"/>
              </a:rPr>
              <a:t>Cut-based analysis</a:t>
            </a:r>
          </a:p>
        </p:txBody>
      </p:sp>
      <p:sp>
        <p:nvSpPr>
          <p:cNvPr id="25607" name="Rectangle 1069"/>
          <p:cNvSpPr>
            <a:spLocks noChangeArrowheads="1"/>
          </p:cNvSpPr>
          <p:nvPr/>
        </p:nvSpPr>
        <p:spPr bwMode="auto">
          <a:xfrm>
            <a:off x="3849688" y="2501900"/>
            <a:ext cx="2366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200">
                <a:latin typeface="Arial" pitchFamily="34" charset="0"/>
              </a:rPr>
              <a:t>Extend sensitivity</a:t>
            </a:r>
          </a:p>
        </p:txBody>
      </p:sp>
      <p:sp>
        <p:nvSpPr>
          <p:cNvPr id="25608" name="Line 1070"/>
          <p:cNvSpPr>
            <a:spLocks noChangeShapeType="1"/>
          </p:cNvSpPr>
          <p:nvPr/>
        </p:nvSpPr>
        <p:spPr bwMode="auto">
          <a:xfrm flipH="1">
            <a:off x="1992313" y="3192463"/>
            <a:ext cx="2208212" cy="20351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1071"/>
          <p:cNvSpPr>
            <a:spLocks noChangeShapeType="1"/>
          </p:cNvSpPr>
          <p:nvPr/>
        </p:nvSpPr>
        <p:spPr bwMode="auto">
          <a:xfrm>
            <a:off x="5802313" y="3170238"/>
            <a:ext cx="2057400" cy="2438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72"/>
          <p:cNvSpPr>
            <a:spLocks noChangeArrowheads="1"/>
          </p:cNvSpPr>
          <p:nvPr/>
        </p:nvSpPr>
        <p:spPr bwMode="auto">
          <a:xfrm>
            <a:off x="468313" y="5303838"/>
            <a:ext cx="29368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r" defTabSz="503238" eaLnBrk="0"/>
            <a:r>
              <a:rPr lang="en-US" sz="2200" b="1" i="1">
                <a:latin typeface="Arial" pitchFamily="34" charset="0"/>
              </a:rPr>
              <a:t>Neural net approach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5611" name="Rectangle 1073"/>
          <p:cNvSpPr>
            <a:spLocks noChangeArrowheads="1"/>
          </p:cNvSpPr>
          <p:nvPr/>
        </p:nvSpPr>
        <p:spPr bwMode="auto">
          <a:xfrm>
            <a:off x="5649913" y="5837238"/>
            <a:ext cx="3533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200" b="1" i="1">
                <a:latin typeface="Arial" pitchFamily="34" charset="0"/>
              </a:rPr>
              <a:t>Matrix element approach</a:t>
            </a:r>
            <a:endParaRPr lang="en-US" sz="2200" i="1">
              <a:latin typeface="Arial" pitchFamily="34" charset="0"/>
            </a:endParaRPr>
          </a:p>
        </p:txBody>
      </p:sp>
      <p:sp>
        <p:nvSpPr>
          <p:cNvPr id="25612" name="Rectangle 1074"/>
          <p:cNvSpPr>
            <a:spLocks noChangeArrowheads="1"/>
          </p:cNvSpPr>
          <p:nvPr/>
        </p:nvSpPr>
        <p:spPr bwMode="auto">
          <a:xfrm>
            <a:off x="5116513" y="6370638"/>
            <a:ext cx="46148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000">
                <a:latin typeface="Times New Roman" pitchFamily="18" charset="0"/>
              </a:rPr>
              <a:t>d</a:t>
            </a:r>
            <a:r>
              <a:rPr lang="en-US" sz="2000" i="1">
                <a:latin typeface="Symbol" pitchFamily="18" charset="2"/>
              </a:rPr>
              <a:t>s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2600">
                <a:latin typeface="Arial" pitchFamily="34" charset="0"/>
                <a:sym typeface="Symbol" pitchFamily="18" charset="2"/>
              </a:rPr>
              <a:t>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3500">
                <a:latin typeface="Times New Roman" pitchFamily="18" charset="0"/>
              </a:rPr>
              <a:t>∫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3100">
                <a:latin typeface="Symbol" pitchFamily="18" charset="2"/>
              </a:rPr>
              <a:t>S</a:t>
            </a:r>
            <a:r>
              <a:rPr lang="en-US" sz="900">
                <a:latin typeface="Arial" pitchFamily="34" charset="0"/>
              </a:rPr>
              <a:t> </a:t>
            </a:r>
            <a:r>
              <a:rPr lang="en-US" sz="2000">
                <a:latin typeface="Times New Roman" pitchFamily="18" charset="0"/>
              </a:rPr>
              <a:t>ƒ</a:t>
            </a:r>
            <a:r>
              <a:rPr lang="en-US" sz="2000" baseline="30000">
                <a:latin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</a:rPr>
              <a:t>,</a:t>
            </a:r>
            <a:r>
              <a:rPr lang="en-US" sz="2000" i="1">
                <a:latin typeface="Times New Roman" pitchFamily="18" charset="0"/>
              </a:rPr>
              <a:t>Q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) ƒ</a:t>
            </a:r>
            <a:r>
              <a:rPr lang="en-US" sz="2000" baseline="30000">
                <a:latin typeface="Times New Roman" pitchFamily="18" charset="0"/>
              </a:rPr>
              <a:t>b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</a:rPr>
              <a:t>,</a:t>
            </a:r>
            <a:r>
              <a:rPr lang="en-US" sz="2000" i="1">
                <a:latin typeface="Times New Roman" pitchFamily="18" charset="0"/>
              </a:rPr>
              <a:t>Q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) </a:t>
            </a:r>
            <a:r>
              <a:rPr lang="en-US" sz="2000" b="1">
                <a:latin typeface="Times New Roman" pitchFamily="18" charset="0"/>
              </a:rPr>
              <a:t>|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ab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>
                <a:latin typeface="Times New Roman" pitchFamily="18" charset="0"/>
              </a:rPr>
              <a:t>4</a:t>
            </a:r>
            <a:r>
              <a:rPr lang="en-US" sz="2000">
                <a:latin typeface="Arial" pitchFamily="34" charset="0"/>
              </a:rPr>
              <a:t>;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en-US" sz="2000" b="1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 </a:t>
            </a:r>
            <a:r>
              <a:rPr lang="en-US" sz="2000">
                <a:latin typeface="Times New Roman" pitchFamily="18" charset="0"/>
              </a:rPr>
              <a:t>…</a:t>
            </a:r>
            <a:endParaRPr lang="en-US" sz="2000" baseline="30000">
              <a:latin typeface="Times New Roman" pitchFamily="18" charset="0"/>
            </a:endParaRPr>
          </a:p>
        </p:txBody>
      </p:sp>
      <p:sp>
        <p:nvSpPr>
          <p:cNvPr id="25613" name="Rectangle 1075"/>
          <p:cNvSpPr>
            <a:spLocks noChangeArrowheads="1"/>
          </p:cNvSpPr>
          <p:nvPr/>
        </p:nvSpPr>
        <p:spPr bwMode="auto">
          <a:xfrm>
            <a:off x="3211513" y="4313238"/>
            <a:ext cx="3429000" cy="762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071"/>
          <p:cNvSpPr>
            <a:spLocks noChangeShapeType="1"/>
          </p:cNvSpPr>
          <p:nvPr/>
        </p:nvSpPr>
        <p:spPr bwMode="auto">
          <a:xfrm>
            <a:off x="4887913" y="3170238"/>
            <a:ext cx="0" cy="990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068"/>
          <p:cNvSpPr>
            <a:spLocks noChangeArrowheads="1"/>
          </p:cNvSpPr>
          <p:nvPr/>
        </p:nvSpPr>
        <p:spPr bwMode="auto">
          <a:xfrm>
            <a:off x="3287713" y="4237038"/>
            <a:ext cx="33559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200" b="1" i="1">
                <a:latin typeface="Arial" pitchFamily="34" charset="0"/>
              </a:rPr>
              <a:t>Boosted Decision Tree:</a:t>
            </a:r>
          </a:p>
          <a:p>
            <a:pPr defTabSz="503238" eaLnBrk="0"/>
            <a:r>
              <a:rPr lang="en-US" sz="2200" b="1" i="1">
                <a:latin typeface="Arial" pitchFamily="34" charset="0"/>
              </a:rPr>
              <a:t>Cut-based in disguise</a:t>
            </a:r>
          </a:p>
        </p:txBody>
      </p:sp>
      <p:sp>
        <p:nvSpPr>
          <p:cNvPr id="25616" name="Rectangle 1075"/>
          <p:cNvSpPr>
            <a:spLocks noChangeArrowheads="1"/>
          </p:cNvSpPr>
          <p:nvPr/>
        </p:nvSpPr>
        <p:spPr bwMode="auto">
          <a:xfrm>
            <a:off x="5040313" y="6370638"/>
            <a:ext cx="5040312" cy="685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96375" cy="536575"/>
          </a:xfrm>
        </p:spPr>
        <p:txBody>
          <a:bodyPr/>
          <a:lstStyle/>
          <a:p>
            <a:r>
              <a:rPr lang="en-US" smtClean="0"/>
              <a:t>Matrix element method</a:t>
            </a:r>
          </a:p>
        </p:txBody>
      </p:sp>
      <p:sp>
        <p:nvSpPr>
          <p:cNvPr id="26627" name="Rectangle 1027"/>
          <p:cNvSpPr>
            <a:spLocks noChangeArrowheads="1"/>
          </p:cNvSpPr>
          <p:nvPr/>
        </p:nvSpPr>
        <p:spPr bwMode="auto">
          <a:xfrm>
            <a:off x="609600" y="838200"/>
            <a:ext cx="7356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600">
                <a:latin typeface="Arial" pitchFamily="34" charset="0"/>
                <a:sym typeface="Symbol" pitchFamily="18" charset="2"/>
              </a:rPr>
              <a:t></a:t>
            </a:r>
            <a:r>
              <a:rPr lang="en-US" sz="2000">
                <a:latin typeface="Arial" pitchFamily="34" charset="0"/>
              </a:rPr>
              <a:t> Use LO matrix element (MCFM) to compute event probability</a:t>
            </a:r>
          </a:p>
        </p:txBody>
      </p:sp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3619500" y="1828800"/>
            <a:ext cx="21653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000">
                <a:latin typeface="Arial" pitchFamily="34" charset="0"/>
              </a:rPr>
              <a:t>H</a:t>
            </a:r>
            <a:r>
              <a:rPr lang="en-US" sz="2000">
                <a:latin typeface="Arial" pitchFamily="34" charset="0"/>
                <a:sym typeface="Symbol" pitchFamily="18" charset="2"/>
              </a:rPr>
              <a:t></a:t>
            </a:r>
            <a:r>
              <a:rPr lang="en-US" sz="2000">
                <a:latin typeface="Arial" pitchFamily="34" charset="0"/>
              </a:rPr>
              <a:t>WW</a:t>
            </a:r>
            <a:r>
              <a:rPr lang="en-US" sz="2000">
                <a:latin typeface="Arial" pitchFamily="34" charset="0"/>
                <a:sym typeface="Symbol" pitchFamily="18" charset="2"/>
              </a:rPr>
              <a:t></a:t>
            </a:r>
            <a:r>
              <a:rPr lang="en-US" sz="2000" i="1">
                <a:latin typeface="Times New Roman" pitchFamily="18" charset="0"/>
              </a:rPr>
              <a:t>l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i="1">
                <a:latin typeface="Times New Roman" pitchFamily="18" charset="0"/>
              </a:rPr>
              <a:t>l</a:t>
            </a:r>
            <a:r>
              <a:rPr lang="en-US" sz="2000">
                <a:latin typeface="Symbol" pitchFamily="18" charset="2"/>
              </a:rPr>
              <a:t>n</a:t>
            </a:r>
            <a:endParaRPr lang="en-US" sz="2000">
              <a:latin typeface="Arial" pitchFamily="34" charset="0"/>
            </a:endParaRPr>
          </a:p>
          <a:p>
            <a:pPr defTabSz="503238" eaLnBrk="0"/>
            <a:r>
              <a:rPr lang="en-US" sz="2000">
                <a:latin typeface="Arial" pitchFamily="34" charset="0"/>
              </a:rPr>
              <a:t>WW</a:t>
            </a:r>
            <a:r>
              <a:rPr lang="en-US" sz="2000">
                <a:latin typeface="Arial" pitchFamily="34" charset="0"/>
                <a:sym typeface="Symbol" pitchFamily="18" charset="2"/>
              </a:rPr>
              <a:t></a:t>
            </a:r>
            <a:r>
              <a:rPr lang="en-US" sz="2000" i="1">
                <a:latin typeface="Times New Roman" pitchFamily="18" charset="0"/>
              </a:rPr>
              <a:t>l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i="1">
                <a:latin typeface="Times New Roman" pitchFamily="18" charset="0"/>
              </a:rPr>
              <a:t>l</a:t>
            </a:r>
            <a:r>
              <a:rPr lang="en-US" sz="2000">
                <a:latin typeface="Symbol" pitchFamily="18" charset="2"/>
              </a:rPr>
              <a:t>n</a:t>
            </a:r>
            <a:endParaRPr lang="en-US" sz="2000">
              <a:latin typeface="Arial" pitchFamily="34" charset="0"/>
            </a:endParaRPr>
          </a:p>
          <a:p>
            <a:pPr defTabSz="503238" eaLnBrk="0"/>
            <a:r>
              <a:rPr lang="en-US" sz="2000">
                <a:latin typeface="Arial" pitchFamily="34" charset="0"/>
              </a:rPr>
              <a:t>ZZ</a:t>
            </a:r>
            <a:r>
              <a:rPr lang="en-US" sz="2000">
                <a:latin typeface="Arial" pitchFamily="34" charset="0"/>
                <a:sym typeface="Symbol" pitchFamily="18" charset="2"/>
              </a:rPr>
              <a:t></a:t>
            </a:r>
            <a:r>
              <a:rPr lang="en-US" sz="2000" i="1">
                <a:latin typeface="Times New Roman" pitchFamily="18" charset="0"/>
              </a:rPr>
              <a:t>ll</a:t>
            </a:r>
            <a:r>
              <a:rPr lang="en-US" sz="2000">
                <a:latin typeface="Symbol" pitchFamily="18" charset="2"/>
              </a:rPr>
              <a:t>nn</a:t>
            </a:r>
            <a:endParaRPr lang="en-US" sz="2000">
              <a:latin typeface="Arial" pitchFamily="34" charset="0"/>
            </a:endParaRPr>
          </a:p>
          <a:p>
            <a:pPr defTabSz="503238" eaLnBrk="0"/>
            <a:r>
              <a:rPr lang="en-US" sz="2000">
                <a:latin typeface="Arial" pitchFamily="34" charset="0"/>
              </a:rPr>
              <a:t>W+parton</a:t>
            </a:r>
            <a:r>
              <a:rPr lang="en-US" sz="2000">
                <a:latin typeface="Arial" pitchFamily="34" charset="0"/>
                <a:sym typeface="Symbol" pitchFamily="18" charset="2"/>
              </a:rPr>
              <a:t></a:t>
            </a:r>
            <a:r>
              <a:rPr lang="en-US" sz="2000" i="1">
                <a:latin typeface="Times New Roman" pitchFamily="18" charset="0"/>
              </a:rPr>
              <a:t>l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>
                <a:latin typeface="Arial" pitchFamily="34" charset="0"/>
              </a:rPr>
              <a:t>+jet</a:t>
            </a:r>
          </a:p>
          <a:p>
            <a:pPr defTabSz="503238" eaLnBrk="0"/>
            <a:r>
              <a:rPr lang="en-US" sz="2000">
                <a:latin typeface="Arial" pitchFamily="34" charset="0"/>
              </a:rPr>
              <a:t>W</a:t>
            </a:r>
            <a:r>
              <a:rPr lang="en-US" sz="2000">
                <a:latin typeface="Symbol" pitchFamily="18" charset="2"/>
              </a:rPr>
              <a:t>g</a:t>
            </a:r>
            <a:r>
              <a:rPr lang="en-US" sz="2000">
                <a:latin typeface="Arial" pitchFamily="34" charset="0"/>
                <a:sym typeface="Symbol" pitchFamily="18" charset="2"/>
              </a:rPr>
              <a:t></a:t>
            </a:r>
            <a:r>
              <a:rPr lang="en-US" sz="2000" i="1">
                <a:latin typeface="Times New Roman" pitchFamily="18" charset="0"/>
              </a:rPr>
              <a:t>l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>
                <a:latin typeface="Arial" pitchFamily="34" charset="0"/>
              </a:rPr>
              <a:t>+</a:t>
            </a:r>
            <a:r>
              <a:rPr lang="en-US" sz="2000">
                <a:latin typeface="Symbol" pitchFamily="18" charset="2"/>
              </a:rPr>
              <a:t>g</a:t>
            </a:r>
            <a:endParaRPr lang="en-US" sz="2000">
              <a:latin typeface="Arial" pitchFamily="34" charset="0"/>
            </a:endParaRPr>
          </a:p>
        </p:txBody>
      </p:sp>
      <p:grpSp>
        <p:nvGrpSpPr>
          <p:cNvPr id="26629" name="Group 1029"/>
          <p:cNvGrpSpPr>
            <a:grpSpLocks/>
          </p:cNvGrpSpPr>
          <p:nvPr/>
        </p:nvGrpSpPr>
        <p:grpSpPr bwMode="auto">
          <a:xfrm>
            <a:off x="7204075" y="3443288"/>
            <a:ext cx="2290763" cy="708025"/>
            <a:chOff x="2253" y="2018"/>
            <a:chExt cx="1309" cy="404"/>
          </a:xfrm>
        </p:grpSpPr>
        <p:sp>
          <p:nvSpPr>
            <p:cNvPr id="26675" name="Line 1030"/>
            <p:cNvSpPr>
              <a:spLocks noChangeShapeType="1"/>
            </p:cNvSpPr>
            <p:nvPr/>
          </p:nvSpPr>
          <p:spPr bwMode="auto">
            <a:xfrm flipH="1">
              <a:off x="2304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1031"/>
            <p:cNvSpPr>
              <a:spLocks noChangeArrowheads="1"/>
            </p:cNvSpPr>
            <p:nvPr/>
          </p:nvSpPr>
          <p:spPr bwMode="auto">
            <a:xfrm>
              <a:off x="2253" y="2018"/>
              <a:ext cx="130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i="1" baseline="-25000">
                  <a:latin typeface="Times New Roman" pitchFamily="18" charset="0"/>
                </a:rPr>
                <a:t>T</a:t>
              </a:r>
              <a:r>
                <a:rPr lang="en-US" sz="2000">
                  <a:latin typeface="Arial" pitchFamily="34" charset="0"/>
                </a:rPr>
                <a:t> model</a:t>
              </a:r>
            </a:p>
            <a:p>
              <a:pPr defTabSz="503238" eaLnBrk="0"/>
              <a:r>
                <a:rPr lang="en-US" sz="2000">
                  <a:latin typeface="Arial" pitchFamily="34" charset="0"/>
                </a:rPr>
                <a:t>lepton energy resn</a:t>
              </a:r>
            </a:p>
          </p:txBody>
        </p:sp>
      </p:grpSp>
      <p:grpSp>
        <p:nvGrpSpPr>
          <p:cNvPr id="26630" name="Group 1032"/>
          <p:cNvGrpSpPr>
            <a:grpSpLocks/>
          </p:cNvGrpSpPr>
          <p:nvPr/>
        </p:nvGrpSpPr>
        <p:grpSpPr bwMode="auto">
          <a:xfrm>
            <a:off x="1100138" y="1568450"/>
            <a:ext cx="915987" cy="1119188"/>
            <a:chOff x="3168" y="1939"/>
            <a:chExt cx="523" cy="640"/>
          </a:xfrm>
        </p:grpSpPr>
        <p:sp>
          <p:nvSpPr>
            <p:cNvPr id="26670" name="AutoShape 1033"/>
            <p:cNvSpPr>
              <a:spLocks/>
            </p:cNvSpPr>
            <p:nvPr/>
          </p:nvSpPr>
          <p:spPr bwMode="auto">
            <a:xfrm>
              <a:off x="3168" y="2016"/>
              <a:ext cx="48" cy="480"/>
            </a:xfrm>
            <a:prstGeom prst="leftBracket">
              <a:avLst>
                <a:gd name="adj" fmla="val 645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AutoShape 1034"/>
            <p:cNvSpPr>
              <a:spLocks/>
            </p:cNvSpPr>
            <p:nvPr/>
          </p:nvSpPr>
          <p:spPr bwMode="auto">
            <a:xfrm flipH="1">
              <a:off x="3360" y="2016"/>
              <a:ext cx="48" cy="480"/>
            </a:xfrm>
            <a:prstGeom prst="leftBracket">
              <a:avLst>
                <a:gd name="adj" fmla="val 645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72" name="Group 1035"/>
            <p:cNvGrpSpPr>
              <a:grpSpLocks/>
            </p:cNvGrpSpPr>
            <p:nvPr/>
          </p:nvGrpSpPr>
          <p:grpSpPr bwMode="auto">
            <a:xfrm>
              <a:off x="3186" y="1939"/>
              <a:ext cx="505" cy="640"/>
              <a:chOff x="3186" y="1939"/>
              <a:chExt cx="505" cy="640"/>
            </a:xfrm>
          </p:grpSpPr>
          <p:sp>
            <p:nvSpPr>
              <p:cNvPr id="26673" name="Rectangle 1036"/>
              <p:cNvSpPr>
                <a:spLocks noChangeArrowheads="1"/>
              </p:cNvSpPr>
              <p:nvPr/>
            </p:nvSpPr>
            <p:spPr bwMode="auto">
              <a:xfrm>
                <a:off x="3186" y="1939"/>
                <a:ext cx="245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503238" eaLnBrk="0"/>
                <a:r>
                  <a:rPr lang="en-US" sz="2000" i="1">
                    <a:latin typeface="Times New Roman" pitchFamily="18" charset="0"/>
                  </a:rPr>
                  <a:t>p</a:t>
                </a:r>
                <a:r>
                  <a:rPr lang="en-US" sz="2600" i="1" baseline="-25000">
                    <a:latin typeface="Times New Roman" pitchFamily="18" charset="0"/>
                  </a:rPr>
                  <a:t>x</a:t>
                </a:r>
                <a:endParaRPr lang="en-US" sz="2000" i="1">
                  <a:latin typeface="Times New Roman" pitchFamily="18" charset="0"/>
                </a:endParaRPr>
              </a:p>
              <a:p>
                <a:pPr defTabSz="503238" eaLnBrk="0"/>
                <a:r>
                  <a:rPr lang="en-US" sz="2000" i="1">
                    <a:latin typeface="Times New Roman" pitchFamily="18" charset="0"/>
                  </a:rPr>
                  <a:t>p</a:t>
                </a:r>
                <a:r>
                  <a:rPr lang="en-US" sz="2600" i="1" baseline="-25000">
                    <a:latin typeface="Times New Roman" pitchFamily="18" charset="0"/>
                  </a:rPr>
                  <a:t>y</a:t>
                </a:r>
                <a:endParaRPr lang="en-US" sz="2000" i="1">
                  <a:latin typeface="Times New Roman" pitchFamily="18" charset="0"/>
                </a:endParaRPr>
              </a:p>
              <a:p>
                <a:pPr defTabSz="503238" eaLnBrk="0"/>
                <a:r>
                  <a:rPr lang="en-US" sz="2000" i="1">
                    <a:latin typeface="Times New Roman" pitchFamily="18" charset="0"/>
                  </a:rPr>
                  <a:t>p</a:t>
                </a:r>
                <a:r>
                  <a:rPr lang="en-US" sz="2600" i="1" baseline="-25000">
                    <a:latin typeface="Times New Roman" pitchFamily="18" charset="0"/>
                  </a:rPr>
                  <a:t>z</a:t>
                </a:r>
                <a:endParaRPr lang="en-US" sz="2000" i="1">
                  <a:latin typeface="Times New Roman" pitchFamily="18" charset="0"/>
                </a:endParaRPr>
              </a:p>
            </p:txBody>
          </p:sp>
          <p:sp>
            <p:nvSpPr>
              <p:cNvPr id="26674" name="Rectangle 1037"/>
              <p:cNvSpPr>
                <a:spLocks noChangeArrowheads="1"/>
              </p:cNvSpPr>
              <p:nvPr/>
            </p:nvSpPr>
            <p:spPr bwMode="auto">
              <a:xfrm>
                <a:off x="3382" y="2387"/>
                <a:ext cx="3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503238" eaLnBrk="0"/>
                <a:r>
                  <a:rPr lang="en-US" sz="1500">
                    <a:latin typeface="Times New Roman" pitchFamily="18" charset="0"/>
                  </a:rPr>
                  <a:t>lep1</a:t>
                </a:r>
              </a:p>
            </p:txBody>
          </p:sp>
        </p:grpSp>
      </p:grpSp>
      <p:sp>
        <p:nvSpPr>
          <p:cNvPr id="26631" name="Rectangle 1038"/>
          <p:cNvSpPr>
            <a:spLocks noChangeArrowheads="1"/>
          </p:cNvSpPr>
          <p:nvPr/>
        </p:nvSpPr>
        <p:spPr bwMode="auto">
          <a:xfrm>
            <a:off x="4032250" y="1423988"/>
            <a:ext cx="1196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000">
                <a:latin typeface="Arial" pitchFamily="34" charset="0"/>
              </a:rPr>
              <a:t>LO </a:t>
            </a:r>
            <a:r>
              <a:rPr lang="en-US" sz="2000" b="1">
                <a:latin typeface="Arial" pitchFamily="34" charset="0"/>
              </a:rPr>
              <a:t>|</a:t>
            </a:r>
            <a:r>
              <a:rPr lang="en-US" sz="2000" b="1">
                <a:latin typeface="Times New Roman" pitchFamily="18" charset="0"/>
              </a:rPr>
              <a:t>M</a:t>
            </a:r>
            <a:r>
              <a:rPr lang="en-US" sz="2000" b="1">
                <a:latin typeface="Arial" pitchFamily="34" charset="0"/>
              </a:rPr>
              <a:t>|</a:t>
            </a:r>
            <a:r>
              <a:rPr lang="en-US" sz="2000" b="1" baseline="30000">
                <a:latin typeface="Arial" pitchFamily="34" charset="0"/>
              </a:rPr>
              <a:t>2 </a:t>
            </a:r>
            <a:r>
              <a:rPr lang="en-US" sz="2000">
                <a:latin typeface="Arial" pitchFamily="34" charset="0"/>
              </a:rPr>
              <a:t>:</a:t>
            </a:r>
          </a:p>
        </p:txBody>
      </p:sp>
      <p:grpSp>
        <p:nvGrpSpPr>
          <p:cNvPr id="26632" name="Group 1039"/>
          <p:cNvGrpSpPr>
            <a:grpSpLocks/>
          </p:cNvGrpSpPr>
          <p:nvPr/>
        </p:nvGrpSpPr>
        <p:grpSpPr bwMode="auto">
          <a:xfrm>
            <a:off x="2025650" y="1595438"/>
            <a:ext cx="914400" cy="1120775"/>
            <a:chOff x="3168" y="1939"/>
            <a:chExt cx="523" cy="640"/>
          </a:xfrm>
        </p:grpSpPr>
        <p:sp>
          <p:nvSpPr>
            <p:cNvPr id="26665" name="AutoShape 1040"/>
            <p:cNvSpPr>
              <a:spLocks/>
            </p:cNvSpPr>
            <p:nvPr/>
          </p:nvSpPr>
          <p:spPr bwMode="auto">
            <a:xfrm>
              <a:off x="3168" y="2016"/>
              <a:ext cx="48" cy="480"/>
            </a:xfrm>
            <a:prstGeom prst="leftBracket">
              <a:avLst>
                <a:gd name="adj" fmla="val 645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AutoShape 1041"/>
            <p:cNvSpPr>
              <a:spLocks/>
            </p:cNvSpPr>
            <p:nvPr/>
          </p:nvSpPr>
          <p:spPr bwMode="auto">
            <a:xfrm flipH="1">
              <a:off x="3360" y="2016"/>
              <a:ext cx="48" cy="480"/>
            </a:xfrm>
            <a:prstGeom prst="leftBracket">
              <a:avLst>
                <a:gd name="adj" fmla="val 645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67" name="Group 1042"/>
            <p:cNvGrpSpPr>
              <a:grpSpLocks/>
            </p:cNvGrpSpPr>
            <p:nvPr/>
          </p:nvGrpSpPr>
          <p:grpSpPr bwMode="auto">
            <a:xfrm>
              <a:off x="3186" y="1939"/>
              <a:ext cx="505" cy="640"/>
              <a:chOff x="3186" y="1939"/>
              <a:chExt cx="505" cy="640"/>
            </a:xfrm>
          </p:grpSpPr>
          <p:sp>
            <p:nvSpPr>
              <p:cNvPr id="26668" name="Rectangle 1043"/>
              <p:cNvSpPr>
                <a:spLocks noChangeArrowheads="1"/>
              </p:cNvSpPr>
              <p:nvPr/>
            </p:nvSpPr>
            <p:spPr bwMode="auto">
              <a:xfrm>
                <a:off x="3186" y="1939"/>
                <a:ext cx="245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503238" eaLnBrk="0"/>
                <a:r>
                  <a:rPr lang="en-US" sz="2000" i="1">
                    <a:latin typeface="Times New Roman" pitchFamily="18" charset="0"/>
                  </a:rPr>
                  <a:t>p</a:t>
                </a:r>
                <a:r>
                  <a:rPr lang="en-US" sz="2600" i="1" baseline="-25000">
                    <a:latin typeface="Times New Roman" pitchFamily="18" charset="0"/>
                  </a:rPr>
                  <a:t>x</a:t>
                </a:r>
                <a:endParaRPr lang="en-US" sz="2000" i="1">
                  <a:latin typeface="Times New Roman" pitchFamily="18" charset="0"/>
                </a:endParaRPr>
              </a:p>
              <a:p>
                <a:pPr defTabSz="503238" eaLnBrk="0"/>
                <a:r>
                  <a:rPr lang="en-US" sz="2000" i="1">
                    <a:latin typeface="Times New Roman" pitchFamily="18" charset="0"/>
                  </a:rPr>
                  <a:t>p</a:t>
                </a:r>
                <a:r>
                  <a:rPr lang="en-US" sz="2600" i="1" baseline="-25000">
                    <a:latin typeface="Times New Roman" pitchFamily="18" charset="0"/>
                  </a:rPr>
                  <a:t>y</a:t>
                </a:r>
                <a:endParaRPr lang="en-US" sz="2000" i="1">
                  <a:latin typeface="Times New Roman" pitchFamily="18" charset="0"/>
                </a:endParaRPr>
              </a:p>
              <a:p>
                <a:pPr defTabSz="503238" eaLnBrk="0"/>
                <a:r>
                  <a:rPr lang="en-US" sz="2000" i="1">
                    <a:latin typeface="Times New Roman" pitchFamily="18" charset="0"/>
                  </a:rPr>
                  <a:t>p</a:t>
                </a:r>
                <a:r>
                  <a:rPr lang="en-US" sz="2600" i="1" baseline="-25000">
                    <a:latin typeface="Times New Roman" pitchFamily="18" charset="0"/>
                  </a:rPr>
                  <a:t>z</a:t>
                </a:r>
                <a:endParaRPr lang="en-US" sz="2000" i="1">
                  <a:latin typeface="Times New Roman" pitchFamily="18" charset="0"/>
                </a:endParaRPr>
              </a:p>
            </p:txBody>
          </p:sp>
          <p:sp>
            <p:nvSpPr>
              <p:cNvPr id="26669" name="Rectangle 1044"/>
              <p:cNvSpPr>
                <a:spLocks noChangeArrowheads="1"/>
              </p:cNvSpPr>
              <p:nvPr/>
            </p:nvSpPr>
            <p:spPr bwMode="auto">
              <a:xfrm>
                <a:off x="3382" y="2387"/>
                <a:ext cx="3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503238" eaLnBrk="0"/>
                <a:r>
                  <a:rPr lang="en-US" sz="1500">
                    <a:latin typeface="Times New Roman" pitchFamily="18" charset="0"/>
                  </a:rPr>
                  <a:t>lep2</a:t>
                </a:r>
              </a:p>
            </p:txBody>
          </p:sp>
        </p:grpSp>
      </p:grpSp>
      <p:grpSp>
        <p:nvGrpSpPr>
          <p:cNvPr id="26633" name="Group 1045"/>
          <p:cNvGrpSpPr>
            <a:grpSpLocks/>
          </p:cNvGrpSpPr>
          <p:nvPr/>
        </p:nvGrpSpPr>
        <p:grpSpPr bwMode="auto">
          <a:xfrm>
            <a:off x="1092200" y="2603500"/>
            <a:ext cx="900113" cy="409575"/>
            <a:chOff x="271" y="1494"/>
            <a:chExt cx="514" cy="234"/>
          </a:xfrm>
        </p:grpSpPr>
        <p:sp>
          <p:nvSpPr>
            <p:cNvPr id="26662" name="Rectangle 1046"/>
            <p:cNvSpPr>
              <a:spLocks noChangeArrowheads="1"/>
            </p:cNvSpPr>
            <p:nvPr/>
          </p:nvSpPr>
          <p:spPr bwMode="auto">
            <a:xfrm>
              <a:off x="271" y="1494"/>
              <a:ext cx="5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600" i="1" baseline="-25000">
                  <a:latin typeface="Times New Roman" pitchFamily="18" charset="0"/>
                </a:rPr>
                <a:t>x</a:t>
              </a:r>
              <a:r>
                <a:rPr lang="en-US" sz="2000" i="1">
                  <a:latin typeface="Times New Roman" pitchFamily="18" charset="0"/>
                </a:rPr>
                <a:t> , E</a:t>
              </a:r>
              <a:r>
                <a:rPr lang="en-US" sz="2600" i="1" baseline="-25000">
                  <a:latin typeface="Times New Roman" pitchFamily="18" charset="0"/>
                </a:rPr>
                <a:t>y</a:t>
              </a:r>
              <a:endParaRPr lang="en-US" sz="2000" i="1">
                <a:latin typeface="Times New Roman" pitchFamily="18" charset="0"/>
              </a:endParaRPr>
            </a:p>
          </p:txBody>
        </p:sp>
        <p:sp>
          <p:nvSpPr>
            <p:cNvPr id="26663" name="Line 1047"/>
            <p:cNvSpPr>
              <a:spLocks noChangeShapeType="1"/>
            </p:cNvSpPr>
            <p:nvPr/>
          </p:nvSpPr>
          <p:spPr bwMode="auto">
            <a:xfrm flipH="1">
              <a:off x="336" y="153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Line 1048"/>
            <p:cNvSpPr>
              <a:spLocks noChangeShapeType="1"/>
            </p:cNvSpPr>
            <p:nvPr/>
          </p:nvSpPr>
          <p:spPr bwMode="auto">
            <a:xfrm flipH="1">
              <a:off x="576" y="153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4" name="Rectangle 1049"/>
          <p:cNvSpPr>
            <a:spLocks noChangeArrowheads="1"/>
          </p:cNvSpPr>
          <p:nvPr/>
        </p:nvSpPr>
        <p:spPr bwMode="auto">
          <a:xfrm>
            <a:off x="6216650" y="2603500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000">
                <a:latin typeface="Arial" pitchFamily="34" charset="0"/>
              </a:rPr>
              <a:t>parton </a:t>
            </a:r>
            <a:r>
              <a:rPr lang="en-US" sz="2000">
                <a:latin typeface="Arial" pitchFamily="34" charset="0"/>
                <a:sym typeface="Symbol" pitchFamily="18" charset="2"/>
              </a:rPr>
              <a:t>lepton</a:t>
            </a:r>
            <a:r>
              <a:rPr lang="en-US" sz="2000">
                <a:latin typeface="Arial" pitchFamily="34" charset="0"/>
              </a:rPr>
              <a:t> fake rate</a:t>
            </a:r>
          </a:p>
          <a:p>
            <a:pPr defTabSz="503238" eaLnBrk="0"/>
            <a:r>
              <a:rPr lang="en-US" sz="2000">
                <a:latin typeface="Symbol" pitchFamily="18" charset="2"/>
              </a:rPr>
              <a:t>g</a:t>
            </a:r>
            <a:r>
              <a:rPr lang="en-US" sz="2000">
                <a:latin typeface="Arial" pitchFamily="34" charset="0"/>
              </a:rPr>
              <a:t> conversion rate</a:t>
            </a:r>
          </a:p>
        </p:txBody>
      </p:sp>
      <p:pic>
        <p:nvPicPr>
          <p:cNvPr id="26635" name="Picture 1050" descr="me_eventprob.pdf                                               0036766BMacintosh HD                   B746CC0A:"/>
          <p:cNvPicPr>
            <a:picLocks noChangeAspect="1" noChangeArrowheads="1"/>
          </p:cNvPicPr>
          <p:nvPr/>
        </p:nvPicPr>
        <p:blipFill>
          <a:blip r:embed="rId2" cstate="print"/>
          <a:srcRect l="23161" t="14319" r="23161" b="78751"/>
          <a:stretch>
            <a:fillRect/>
          </a:stretch>
        </p:blipFill>
        <p:spPr bwMode="auto">
          <a:xfrm>
            <a:off x="2489200" y="4151313"/>
            <a:ext cx="53228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Rectangle 1051"/>
          <p:cNvSpPr>
            <a:spLocks noChangeArrowheads="1"/>
          </p:cNvSpPr>
          <p:nvPr/>
        </p:nvSpPr>
        <p:spPr bwMode="auto">
          <a:xfrm>
            <a:off x="336550" y="1511300"/>
            <a:ext cx="682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200" b="1" i="1">
                <a:latin typeface="Times New Roman" pitchFamily="18" charset="0"/>
              </a:rPr>
              <a:t>x</a:t>
            </a:r>
            <a:r>
              <a:rPr lang="en-US" sz="2200" b="1" baseline="-25000">
                <a:latin typeface="Times New Roman" pitchFamily="18" charset="0"/>
              </a:rPr>
              <a:t>obs</a:t>
            </a:r>
            <a:r>
              <a:rPr lang="en-US" sz="2200">
                <a:latin typeface="Times New Roman" pitchFamily="18" charset="0"/>
              </a:rPr>
              <a:t>: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6637" name="Rectangle 1052"/>
          <p:cNvSpPr>
            <a:spLocks noChangeArrowheads="1"/>
          </p:cNvSpPr>
          <p:nvPr/>
        </p:nvSpPr>
        <p:spPr bwMode="auto">
          <a:xfrm>
            <a:off x="1344613" y="2955925"/>
            <a:ext cx="1651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1300">
                <a:latin typeface="Arial" pitchFamily="34" charset="0"/>
              </a:rPr>
              <a:t>(with true values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1800" b="1" i="1">
                <a:latin typeface="Times New Roman" pitchFamily="18" charset="0"/>
              </a:rPr>
              <a:t>y</a:t>
            </a:r>
            <a:r>
              <a:rPr lang="en-US" sz="1300">
                <a:latin typeface="Arial" pitchFamily="34" charset="0"/>
              </a:rPr>
              <a:t>)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6638" name="AutoShape 1053"/>
          <p:cNvSpPr>
            <a:spLocks noChangeArrowheads="1"/>
          </p:cNvSpPr>
          <p:nvPr/>
        </p:nvSpPr>
        <p:spPr bwMode="auto">
          <a:xfrm rot="-3000000">
            <a:off x="6752432" y="3810794"/>
            <a:ext cx="496887" cy="447675"/>
          </a:xfrm>
          <a:prstGeom prst="leftArrow">
            <a:avLst>
              <a:gd name="adj1" fmla="val 28676"/>
              <a:gd name="adj2" fmla="val 56092"/>
            </a:avLst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054"/>
          <p:cNvSpPr>
            <a:spLocks noChangeArrowheads="1"/>
          </p:cNvSpPr>
          <p:nvPr/>
        </p:nvSpPr>
        <p:spPr bwMode="auto">
          <a:xfrm>
            <a:off x="3024188" y="2352675"/>
            <a:ext cx="504825" cy="419100"/>
          </a:xfrm>
          <a:prstGeom prst="rightArrow">
            <a:avLst>
              <a:gd name="adj1" fmla="val 28333"/>
              <a:gd name="adj2" fmla="val 48935"/>
            </a:avLst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055"/>
          <p:cNvSpPr>
            <a:spLocks noChangeArrowheads="1"/>
          </p:cNvSpPr>
          <p:nvPr/>
        </p:nvSpPr>
        <p:spPr bwMode="auto">
          <a:xfrm rot="5400000">
            <a:off x="4956176" y="3527425"/>
            <a:ext cx="588962" cy="420687"/>
          </a:xfrm>
          <a:prstGeom prst="rightArrow">
            <a:avLst>
              <a:gd name="adj1" fmla="val 28333"/>
              <a:gd name="adj2" fmla="val 56875"/>
            </a:avLst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056"/>
          <p:cNvSpPr>
            <a:spLocks noChangeArrowheads="1"/>
          </p:cNvSpPr>
          <p:nvPr/>
        </p:nvSpPr>
        <p:spPr bwMode="auto">
          <a:xfrm>
            <a:off x="4787900" y="4032250"/>
            <a:ext cx="923925" cy="1008063"/>
          </a:xfrm>
          <a:prstGeom prst="ellips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Rectangle 1057"/>
          <p:cNvSpPr>
            <a:spLocks noChangeArrowheads="1"/>
          </p:cNvSpPr>
          <p:nvPr/>
        </p:nvSpPr>
        <p:spPr bwMode="auto">
          <a:xfrm>
            <a:off x="6216650" y="2603500"/>
            <a:ext cx="2940050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3" name="Group 1058"/>
          <p:cNvGrpSpPr>
            <a:grpSpLocks/>
          </p:cNvGrpSpPr>
          <p:nvPr/>
        </p:nvGrpSpPr>
        <p:grpSpPr bwMode="auto">
          <a:xfrm>
            <a:off x="336550" y="1427163"/>
            <a:ext cx="2603500" cy="2016125"/>
            <a:chOff x="192" y="816"/>
            <a:chExt cx="1488" cy="1152"/>
          </a:xfrm>
        </p:grpSpPr>
        <p:sp>
          <p:nvSpPr>
            <p:cNvPr id="26660" name="Rectangle 1059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635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1060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4" name="Group 1061"/>
          <p:cNvGrpSpPr>
            <a:grpSpLocks/>
          </p:cNvGrpSpPr>
          <p:nvPr/>
        </p:nvGrpSpPr>
        <p:grpSpPr bwMode="auto">
          <a:xfrm>
            <a:off x="3611563" y="1427163"/>
            <a:ext cx="2436812" cy="2016125"/>
            <a:chOff x="192" y="816"/>
            <a:chExt cx="1488" cy="1152"/>
          </a:xfrm>
        </p:grpSpPr>
        <p:sp>
          <p:nvSpPr>
            <p:cNvPr id="26658" name="Rectangle 1062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635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1063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5" name="Line 1064"/>
          <p:cNvSpPr>
            <a:spLocks noChangeShapeType="1"/>
          </p:cNvSpPr>
          <p:nvPr/>
        </p:nvSpPr>
        <p:spPr bwMode="auto">
          <a:xfrm flipH="1">
            <a:off x="5711825" y="2771775"/>
            <a:ext cx="504825" cy="8413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1065"/>
          <p:cNvSpPr>
            <a:spLocks noChangeShapeType="1"/>
          </p:cNvSpPr>
          <p:nvPr/>
        </p:nvSpPr>
        <p:spPr bwMode="auto">
          <a:xfrm flipH="1">
            <a:off x="4872038" y="3192463"/>
            <a:ext cx="1344612" cy="841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7" name="Group 1066"/>
          <p:cNvGrpSpPr>
            <a:grpSpLocks/>
          </p:cNvGrpSpPr>
          <p:nvPr/>
        </p:nvGrpSpPr>
        <p:grpSpPr bwMode="auto">
          <a:xfrm>
            <a:off x="7204075" y="3443288"/>
            <a:ext cx="2266950" cy="839787"/>
            <a:chOff x="192" y="816"/>
            <a:chExt cx="1488" cy="1152"/>
          </a:xfrm>
        </p:grpSpPr>
        <p:sp>
          <p:nvSpPr>
            <p:cNvPr id="26656" name="Rectangle 1067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635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1068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8" name="Oval 1069"/>
          <p:cNvSpPr>
            <a:spLocks noChangeArrowheads="1"/>
          </p:cNvSpPr>
          <p:nvPr/>
        </p:nvSpPr>
        <p:spPr bwMode="auto">
          <a:xfrm>
            <a:off x="6132513" y="4283075"/>
            <a:ext cx="1176337" cy="673100"/>
          </a:xfrm>
          <a:prstGeom prst="ellips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Rectangle 1070"/>
          <p:cNvSpPr>
            <a:spLocks noChangeArrowheads="1"/>
          </p:cNvSpPr>
          <p:nvPr/>
        </p:nvSpPr>
        <p:spPr bwMode="auto">
          <a:xfrm>
            <a:off x="481013" y="5218113"/>
            <a:ext cx="4729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600">
                <a:latin typeface="Arial" pitchFamily="34" charset="0"/>
                <a:sym typeface="Symbol" pitchFamily="18" charset="2"/>
              </a:rPr>
              <a:t></a:t>
            </a:r>
            <a:r>
              <a:rPr lang="en-US" sz="2000">
                <a:latin typeface="Arial" pitchFamily="34" charset="0"/>
              </a:rPr>
              <a:t> Compute likelihood ratio discriminator</a:t>
            </a:r>
          </a:p>
        </p:txBody>
      </p:sp>
      <p:grpSp>
        <p:nvGrpSpPr>
          <p:cNvPr id="26650" name="Group 1071"/>
          <p:cNvGrpSpPr>
            <a:grpSpLocks/>
          </p:cNvGrpSpPr>
          <p:nvPr/>
        </p:nvGrpSpPr>
        <p:grpSpPr bwMode="auto">
          <a:xfrm>
            <a:off x="950913" y="5602288"/>
            <a:ext cx="2052637" cy="1158875"/>
            <a:chOff x="927" y="3230"/>
            <a:chExt cx="1173" cy="663"/>
          </a:xfrm>
        </p:grpSpPr>
        <p:sp>
          <p:nvSpPr>
            <p:cNvPr id="26653" name="Rectangle 1072"/>
            <p:cNvSpPr>
              <a:spLocks noChangeArrowheads="1"/>
            </p:cNvSpPr>
            <p:nvPr/>
          </p:nvSpPr>
          <p:spPr bwMode="auto">
            <a:xfrm>
              <a:off x="927" y="3354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2200" i="1">
                  <a:latin typeface="Times New Roman" pitchFamily="18" charset="0"/>
                </a:rPr>
                <a:t>R</a:t>
              </a:r>
              <a:r>
                <a:rPr lang="en-US" sz="2200">
                  <a:latin typeface="Times New Roman" pitchFamily="18" charset="0"/>
                </a:rPr>
                <a:t> =</a:t>
              </a:r>
            </a:p>
          </p:txBody>
        </p:sp>
        <p:sp>
          <p:nvSpPr>
            <p:cNvPr id="26654" name="Rectangle 1073"/>
            <p:cNvSpPr>
              <a:spLocks noChangeArrowheads="1"/>
            </p:cNvSpPr>
            <p:nvPr/>
          </p:nvSpPr>
          <p:spPr bwMode="auto">
            <a:xfrm>
              <a:off x="1231" y="3230"/>
              <a:ext cx="869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 baseline="-25000">
                  <a:latin typeface="Times New Roman" pitchFamily="18" charset="0"/>
                </a:rPr>
                <a:t>s</a:t>
              </a:r>
            </a:p>
            <a:p>
              <a:pPr defTabSz="503238" eaLnBrk="0"/>
              <a:endParaRPr lang="en-US" sz="700">
                <a:latin typeface="Times New Roman" pitchFamily="18" charset="0"/>
              </a:endParaRPr>
            </a:p>
            <a:p>
              <a:pPr defTabSz="503238" eaLnBrk="0"/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 baseline="-25000">
                  <a:latin typeface="Times New Roman" pitchFamily="18" charset="0"/>
                </a:rPr>
                <a:t>s</a:t>
              </a:r>
              <a:r>
                <a:rPr lang="en-US" sz="2200">
                  <a:latin typeface="Times New Roman" pitchFamily="18" charset="0"/>
                </a:rPr>
                <a:t> + </a:t>
              </a:r>
              <a:r>
                <a:rPr lang="en-US" sz="2600">
                  <a:latin typeface="Symbol" pitchFamily="18" charset="2"/>
                </a:rPr>
                <a:t>S</a:t>
              </a:r>
              <a:r>
                <a:rPr lang="en-US" sz="2200" i="1">
                  <a:latin typeface="Times New Roman" pitchFamily="18" charset="0"/>
                </a:rPr>
                <a:t>k</a:t>
              </a:r>
              <a:r>
                <a:rPr lang="en-US" sz="2200" baseline="-25000">
                  <a:latin typeface="Times New Roman" pitchFamily="18" charset="0"/>
                </a:rPr>
                <a:t>b</a:t>
              </a:r>
              <a:r>
                <a:rPr lang="en-US" sz="2200" i="1" baseline="30000">
                  <a:latin typeface="Times New Roman" pitchFamily="18" charset="0"/>
                </a:rPr>
                <a:t>i</a:t>
              </a:r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 baseline="-25000">
                  <a:latin typeface="Times New Roman" pitchFamily="18" charset="0"/>
                </a:rPr>
                <a:t>b</a:t>
              </a:r>
              <a:r>
                <a:rPr lang="en-US" sz="2200" i="1" baseline="30000">
                  <a:latin typeface="Times New Roman" pitchFamily="18" charset="0"/>
                </a:rPr>
                <a:t>i</a:t>
              </a:r>
              <a:endParaRPr lang="en-US" sz="2200" baseline="30000">
                <a:latin typeface="Times New Roman" pitchFamily="18" charset="0"/>
              </a:endParaRPr>
            </a:p>
            <a:p>
              <a:pPr defTabSz="503238" eaLnBrk="0"/>
              <a:r>
                <a:rPr lang="en-US" sz="2200" i="1" baseline="30000">
                  <a:latin typeface="Times New Roman" pitchFamily="18" charset="0"/>
                </a:rPr>
                <a:t>i</a:t>
              </a:r>
              <a:endParaRPr lang="en-US" sz="2200">
                <a:latin typeface="Times New Roman" pitchFamily="18" charset="0"/>
              </a:endParaRPr>
            </a:p>
          </p:txBody>
        </p:sp>
        <p:sp>
          <p:nvSpPr>
            <p:cNvPr id="26655" name="Line 1074"/>
            <p:cNvSpPr>
              <a:spLocks noChangeShapeType="1"/>
            </p:cNvSpPr>
            <p:nvPr/>
          </p:nvSpPr>
          <p:spPr bwMode="auto">
            <a:xfrm>
              <a:off x="1248" y="35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1" name="Rectangle 1075"/>
          <p:cNvSpPr>
            <a:spLocks noChangeArrowheads="1"/>
          </p:cNvSpPr>
          <p:nvPr/>
        </p:nvSpPr>
        <p:spPr bwMode="auto">
          <a:xfrm>
            <a:off x="3529013" y="5761038"/>
            <a:ext cx="61198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000" i="1">
                <a:latin typeface="Times New Roman" pitchFamily="18" charset="0"/>
              </a:rPr>
              <a:t>k</a:t>
            </a:r>
            <a:r>
              <a:rPr lang="en-US" sz="2000" i="1" baseline="-25000">
                <a:latin typeface="Times New Roman" pitchFamily="18" charset="0"/>
              </a:rPr>
              <a:t>b</a:t>
            </a:r>
            <a:r>
              <a:rPr lang="en-US" sz="2000">
                <a:latin typeface="Arial" pitchFamily="34" charset="0"/>
              </a:rPr>
              <a:t> is relative fraction of expected background contrib.</a:t>
            </a:r>
          </a:p>
          <a:p>
            <a:pPr defTabSz="503238" eaLnBrk="0"/>
            <a:r>
              <a:rPr lang="en-US" sz="2000" i="1">
                <a:latin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</a:rPr>
              <a:t>s</a:t>
            </a:r>
            <a:r>
              <a:rPr lang="en-US" sz="2000">
                <a:latin typeface="Arial" pitchFamily="34" charset="0"/>
              </a:rPr>
              <a:t> computed for each 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 i="1" baseline="-25000">
                <a:latin typeface="Times New Roman" pitchFamily="18" charset="0"/>
              </a:rPr>
              <a:t>H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6652" name="Rectangle 1076"/>
          <p:cNvSpPr>
            <a:spLocks noChangeArrowheads="1"/>
          </p:cNvSpPr>
          <p:nvPr/>
        </p:nvSpPr>
        <p:spPr bwMode="auto">
          <a:xfrm>
            <a:off x="481013" y="6635750"/>
            <a:ext cx="23542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2600">
                <a:latin typeface="Arial" pitchFamily="34" charset="0"/>
                <a:sym typeface="Symbol" pitchFamily="18" charset="2"/>
              </a:rPr>
              <a:t></a:t>
            </a:r>
            <a:r>
              <a:rPr lang="en-US" sz="2000">
                <a:latin typeface="Arial" pitchFamily="34" charset="0"/>
              </a:rPr>
              <a:t> Fit R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single Neuron</a:t>
            </a:r>
          </a:p>
        </p:txBody>
      </p:sp>
      <p:grpSp>
        <p:nvGrpSpPr>
          <p:cNvPr id="27651" name="Group 41"/>
          <p:cNvGrpSpPr>
            <a:grpSpLocks/>
          </p:cNvGrpSpPr>
          <p:nvPr/>
        </p:nvGrpSpPr>
        <p:grpSpPr bwMode="auto">
          <a:xfrm>
            <a:off x="2590800" y="1600200"/>
            <a:ext cx="5432425" cy="5056188"/>
            <a:chOff x="384" y="1056"/>
            <a:chExt cx="3422" cy="3185"/>
          </a:xfrm>
        </p:grpSpPr>
        <p:sp>
          <p:nvSpPr>
            <p:cNvPr id="27652" name="Oval 4"/>
            <p:cNvSpPr>
              <a:spLocks noChangeArrowheads="1"/>
            </p:cNvSpPr>
            <p:nvPr/>
          </p:nvSpPr>
          <p:spPr bwMode="auto">
            <a:xfrm>
              <a:off x="2016" y="2304"/>
              <a:ext cx="864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928" y="2352"/>
              <a:ext cx="33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/>
                <a:t>y</a:t>
              </a: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2208" y="2496"/>
              <a:ext cx="432" cy="384"/>
            </a:xfrm>
            <a:custGeom>
              <a:avLst/>
              <a:gdLst>
                <a:gd name="T0" fmla="*/ 4921 w 288"/>
                <a:gd name="T1" fmla="*/ 47 h 247"/>
                <a:gd name="T2" fmla="*/ 1957 w 288"/>
                <a:gd name="T3" fmla="*/ 1625 h 247"/>
                <a:gd name="T4" fmla="*/ 0 w 288"/>
                <a:gd name="T5" fmla="*/ 5421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Text Box 8"/>
            <p:cNvSpPr txBox="1">
              <a:spLocks noChangeArrowheads="1"/>
            </p:cNvSpPr>
            <p:nvPr/>
          </p:nvSpPr>
          <p:spPr bwMode="auto">
            <a:xfrm>
              <a:off x="2496" y="2592"/>
              <a:ext cx="286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S</a:t>
              </a:r>
            </a:p>
          </p:txBody>
        </p:sp>
        <p:sp>
          <p:nvSpPr>
            <p:cNvPr id="27656" name="Text Box 9"/>
            <p:cNvSpPr txBox="1">
              <a:spLocks noChangeArrowheads="1"/>
            </p:cNvSpPr>
            <p:nvPr/>
          </p:nvSpPr>
          <p:spPr bwMode="auto">
            <a:xfrm>
              <a:off x="3072" y="2304"/>
              <a:ext cx="260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1</a:t>
              </a:r>
            </a:p>
          </p:txBody>
        </p:sp>
        <p:sp>
          <p:nvSpPr>
            <p:cNvPr id="27657" name="Text Box 10"/>
            <p:cNvSpPr txBox="1">
              <a:spLocks noChangeArrowheads="1"/>
            </p:cNvSpPr>
            <p:nvPr/>
          </p:nvSpPr>
          <p:spPr bwMode="auto">
            <a:xfrm>
              <a:off x="3120" y="2736"/>
              <a:ext cx="196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j</a:t>
              </a:r>
            </a:p>
          </p:txBody>
        </p:sp>
        <p:sp>
          <p:nvSpPr>
            <p:cNvPr id="27658" name="Line 11"/>
            <p:cNvSpPr>
              <a:spLocks noChangeShapeType="1"/>
            </p:cNvSpPr>
            <p:nvPr/>
          </p:nvSpPr>
          <p:spPr bwMode="auto">
            <a:xfrm>
              <a:off x="912" y="1824"/>
              <a:ext cx="110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2"/>
            <p:cNvSpPr>
              <a:spLocks noChangeShapeType="1"/>
            </p:cNvSpPr>
            <p:nvPr/>
          </p:nvSpPr>
          <p:spPr bwMode="auto">
            <a:xfrm>
              <a:off x="912" y="2400"/>
              <a:ext cx="10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3"/>
            <p:cNvSpPr>
              <a:spLocks noChangeShapeType="1"/>
            </p:cNvSpPr>
            <p:nvPr/>
          </p:nvSpPr>
          <p:spPr bwMode="auto">
            <a:xfrm flipV="1">
              <a:off x="960" y="2640"/>
              <a:ext cx="105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1" name="Group 17"/>
            <p:cNvGrpSpPr>
              <a:grpSpLocks/>
            </p:cNvGrpSpPr>
            <p:nvPr/>
          </p:nvGrpSpPr>
          <p:grpSpPr bwMode="auto">
            <a:xfrm>
              <a:off x="384" y="1392"/>
              <a:ext cx="680" cy="778"/>
              <a:chOff x="672" y="3648"/>
              <a:chExt cx="680" cy="778"/>
            </a:xfrm>
          </p:grpSpPr>
          <p:sp>
            <p:nvSpPr>
              <p:cNvPr id="27685" name="Text Box 14"/>
              <p:cNvSpPr txBox="1">
                <a:spLocks noChangeArrowheads="1"/>
              </p:cNvSpPr>
              <p:nvPr/>
            </p:nvSpPr>
            <p:spPr bwMode="auto">
              <a:xfrm>
                <a:off x="672" y="3840"/>
                <a:ext cx="28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y</a:t>
                </a:r>
              </a:p>
            </p:txBody>
          </p:sp>
          <p:sp>
            <p:nvSpPr>
              <p:cNvPr id="27686" name="Text Box 15"/>
              <p:cNvSpPr txBox="1">
                <a:spLocks noChangeArrowheads="1"/>
              </p:cNvSpPr>
              <p:nvPr/>
            </p:nvSpPr>
            <p:spPr bwMode="auto">
              <a:xfrm>
                <a:off x="864" y="403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Symbol" pitchFamily="18" charset="2"/>
                  </a:rPr>
                  <a:t>1</a:t>
                </a:r>
              </a:p>
            </p:txBody>
          </p:sp>
          <p:sp>
            <p:nvSpPr>
              <p:cNvPr id="27687" name="Text Box 16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I-1</a:t>
                </a:r>
              </a:p>
            </p:txBody>
          </p:sp>
        </p:grpSp>
        <p:grpSp>
          <p:nvGrpSpPr>
            <p:cNvPr id="27662" name="Group 18"/>
            <p:cNvGrpSpPr>
              <a:grpSpLocks/>
            </p:cNvGrpSpPr>
            <p:nvPr/>
          </p:nvGrpSpPr>
          <p:grpSpPr bwMode="auto">
            <a:xfrm>
              <a:off x="384" y="2064"/>
              <a:ext cx="680" cy="778"/>
              <a:chOff x="672" y="3648"/>
              <a:chExt cx="680" cy="778"/>
            </a:xfrm>
          </p:grpSpPr>
          <p:sp>
            <p:nvSpPr>
              <p:cNvPr id="27682" name="Text Box 19"/>
              <p:cNvSpPr txBox="1">
                <a:spLocks noChangeArrowheads="1"/>
              </p:cNvSpPr>
              <p:nvPr/>
            </p:nvSpPr>
            <p:spPr bwMode="auto">
              <a:xfrm>
                <a:off x="672" y="3840"/>
                <a:ext cx="28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y</a:t>
                </a:r>
              </a:p>
            </p:txBody>
          </p:sp>
          <p:sp>
            <p:nvSpPr>
              <p:cNvPr id="27683" name="Text Box 20"/>
              <p:cNvSpPr txBox="1">
                <a:spLocks noChangeArrowheads="1"/>
              </p:cNvSpPr>
              <p:nvPr/>
            </p:nvSpPr>
            <p:spPr bwMode="auto">
              <a:xfrm>
                <a:off x="864" y="403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27684" name="Text Box 21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I-1</a:t>
                </a:r>
              </a:p>
            </p:txBody>
          </p:sp>
        </p:grpSp>
        <p:sp>
          <p:nvSpPr>
            <p:cNvPr id="27663" name="Text Box 22"/>
            <p:cNvSpPr txBox="1">
              <a:spLocks noChangeArrowheads="1"/>
            </p:cNvSpPr>
            <p:nvPr/>
          </p:nvSpPr>
          <p:spPr bwMode="auto">
            <a:xfrm>
              <a:off x="768" y="2400"/>
              <a:ext cx="192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Symbol" pitchFamily="18" charset="2"/>
                </a:rPr>
                <a:t>.. .</a:t>
              </a:r>
            </a:p>
          </p:txBody>
        </p:sp>
        <p:grpSp>
          <p:nvGrpSpPr>
            <p:cNvPr id="27664" name="Group 23"/>
            <p:cNvGrpSpPr>
              <a:grpSpLocks/>
            </p:cNvGrpSpPr>
            <p:nvPr/>
          </p:nvGrpSpPr>
          <p:grpSpPr bwMode="auto">
            <a:xfrm>
              <a:off x="480" y="3456"/>
              <a:ext cx="680" cy="785"/>
              <a:chOff x="672" y="3648"/>
              <a:chExt cx="680" cy="785"/>
            </a:xfrm>
          </p:grpSpPr>
          <p:sp>
            <p:nvSpPr>
              <p:cNvPr id="27679" name="Text Box 24"/>
              <p:cNvSpPr txBox="1">
                <a:spLocks noChangeArrowheads="1"/>
              </p:cNvSpPr>
              <p:nvPr/>
            </p:nvSpPr>
            <p:spPr bwMode="auto">
              <a:xfrm>
                <a:off x="672" y="3840"/>
                <a:ext cx="28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y</a:t>
                </a:r>
              </a:p>
            </p:txBody>
          </p:sp>
          <p:sp>
            <p:nvSpPr>
              <p:cNvPr id="27680" name="Text Box 25"/>
              <p:cNvSpPr txBox="1">
                <a:spLocks noChangeArrowheads="1"/>
              </p:cNvSpPr>
              <p:nvPr/>
            </p:nvSpPr>
            <p:spPr bwMode="auto">
              <a:xfrm>
                <a:off x="845" y="4039"/>
                <a:ext cx="299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n</a:t>
                </a:r>
              </a:p>
            </p:txBody>
          </p:sp>
          <p:sp>
            <p:nvSpPr>
              <p:cNvPr id="27681" name="Text Box 26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I-1</a:t>
                </a:r>
              </a:p>
            </p:txBody>
          </p:sp>
        </p:grpSp>
        <p:grpSp>
          <p:nvGrpSpPr>
            <p:cNvPr id="27665" name="Group 27"/>
            <p:cNvGrpSpPr>
              <a:grpSpLocks/>
            </p:cNvGrpSpPr>
            <p:nvPr/>
          </p:nvGrpSpPr>
          <p:grpSpPr bwMode="auto">
            <a:xfrm>
              <a:off x="1359" y="1536"/>
              <a:ext cx="713" cy="781"/>
              <a:chOff x="639" y="3648"/>
              <a:chExt cx="713" cy="781"/>
            </a:xfrm>
          </p:grpSpPr>
          <p:sp>
            <p:nvSpPr>
              <p:cNvPr id="27676" name="Text Box 28"/>
              <p:cNvSpPr txBox="1">
                <a:spLocks noChangeArrowheads="1"/>
              </p:cNvSpPr>
              <p:nvPr/>
            </p:nvSpPr>
            <p:spPr bwMode="auto">
              <a:xfrm>
                <a:off x="639" y="3840"/>
                <a:ext cx="35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w</a:t>
                </a:r>
              </a:p>
            </p:txBody>
          </p:sp>
          <p:sp>
            <p:nvSpPr>
              <p:cNvPr id="27677" name="Text Box 29"/>
              <p:cNvSpPr txBox="1">
                <a:spLocks noChangeArrowheads="1"/>
              </p:cNvSpPr>
              <p:nvPr/>
            </p:nvSpPr>
            <p:spPr bwMode="auto">
              <a:xfrm>
                <a:off x="824" y="4035"/>
                <a:ext cx="34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Symbol" pitchFamily="18" charset="2"/>
                  </a:rPr>
                  <a:t>1</a:t>
                </a:r>
                <a:r>
                  <a:rPr lang="en-GB"/>
                  <a:t>j</a:t>
                </a:r>
                <a:endParaRPr lang="en-GB">
                  <a:latin typeface="Symbol" pitchFamily="18" charset="2"/>
                </a:endParaRPr>
              </a:p>
            </p:txBody>
          </p:sp>
          <p:sp>
            <p:nvSpPr>
              <p:cNvPr id="27678" name="Text Box 30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I-1</a:t>
                </a:r>
              </a:p>
            </p:txBody>
          </p:sp>
        </p:grpSp>
        <p:grpSp>
          <p:nvGrpSpPr>
            <p:cNvPr id="27666" name="Group 31"/>
            <p:cNvGrpSpPr>
              <a:grpSpLocks/>
            </p:cNvGrpSpPr>
            <p:nvPr/>
          </p:nvGrpSpPr>
          <p:grpSpPr bwMode="auto">
            <a:xfrm>
              <a:off x="1248" y="2256"/>
              <a:ext cx="713" cy="781"/>
              <a:chOff x="639" y="3648"/>
              <a:chExt cx="713" cy="781"/>
            </a:xfrm>
          </p:grpSpPr>
          <p:sp>
            <p:nvSpPr>
              <p:cNvPr id="27673" name="Text Box 32"/>
              <p:cNvSpPr txBox="1">
                <a:spLocks noChangeArrowheads="1"/>
              </p:cNvSpPr>
              <p:nvPr/>
            </p:nvSpPr>
            <p:spPr bwMode="auto">
              <a:xfrm>
                <a:off x="639" y="3840"/>
                <a:ext cx="35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w</a:t>
                </a:r>
              </a:p>
            </p:txBody>
          </p:sp>
          <p:sp>
            <p:nvSpPr>
              <p:cNvPr id="27674" name="Text Box 33"/>
              <p:cNvSpPr txBox="1">
                <a:spLocks noChangeArrowheads="1"/>
              </p:cNvSpPr>
              <p:nvPr/>
            </p:nvSpPr>
            <p:spPr bwMode="auto">
              <a:xfrm>
                <a:off x="824" y="4035"/>
                <a:ext cx="34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Symbol" pitchFamily="18" charset="2"/>
                  </a:rPr>
                  <a:t>2</a:t>
                </a:r>
                <a:r>
                  <a:rPr lang="en-GB"/>
                  <a:t>j</a:t>
                </a:r>
                <a:endParaRPr lang="en-GB">
                  <a:latin typeface="Symbol" pitchFamily="18" charset="2"/>
                </a:endParaRPr>
              </a:p>
            </p:txBody>
          </p:sp>
          <p:sp>
            <p:nvSpPr>
              <p:cNvPr id="27675" name="Text Box 34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I-1</a:t>
                </a:r>
              </a:p>
            </p:txBody>
          </p:sp>
        </p:grpSp>
        <p:grpSp>
          <p:nvGrpSpPr>
            <p:cNvPr id="27667" name="Group 35"/>
            <p:cNvGrpSpPr>
              <a:grpSpLocks/>
            </p:cNvGrpSpPr>
            <p:nvPr/>
          </p:nvGrpSpPr>
          <p:grpSpPr bwMode="auto">
            <a:xfrm>
              <a:off x="1488" y="2976"/>
              <a:ext cx="713" cy="781"/>
              <a:chOff x="639" y="3648"/>
              <a:chExt cx="713" cy="781"/>
            </a:xfrm>
          </p:grpSpPr>
          <p:sp>
            <p:nvSpPr>
              <p:cNvPr id="27670" name="Text Box 36"/>
              <p:cNvSpPr txBox="1">
                <a:spLocks noChangeArrowheads="1"/>
              </p:cNvSpPr>
              <p:nvPr/>
            </p:nvSpPr>
            <p:spPr bwMode="auto">
              <a:xfrm>
                <a:off x="639" y="3840"/>
                <a:ext cx="35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w</a:t>
                </a:r>
              </a:p>
            </p:txBody>
          </p:sp>
          <p:sp>
            <p:nvSpPr>
              <p:cNvPr id="27671" name="Text Box 37"/>
              <p:cNvSpPr txBox="1">
                <a:spLocks noChangeArrowheads="1"/>
              </p:cNvSpPr>
              <p:nvPr/>
            </p:nvSpPr>
            <p:spPr bwMode="auto">
              <a:xfrm>
                <a:off x="805" y="4035"/>
                <a:ext cx="379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nj</a:t>
                </a:r>
                <a:endParaRPr lang="en-GB">
                  <a:latin typeface="Symbol" pitchFamily="18" charset="2"/>
                </a:endParaRPr>
              </a:p>
            </p:txBody>
          </p:sp>
          <p:sp>
            <p:nvSpPr>
              <p:cNvPr id="27672" name="Text Box 38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I-1</a:t>
                </a:r>
              </a:p>
            </p:txBody>
          </p:sp>
        </p:grpSp>
        <p:sp>
          <p:nvSpPr>
            <p:cNvPr id="27668" name="Text Box 39"/>
            <p:cNvSpPr txBox="1">
              <a:spLocks noChangeArrowheads="1"/>
            </p:cNvSpPr>
            <p:nvPr/>
          </p:nvSpPr>
          <p:spPr bwMode="auto">
            <a:xfrm>
              <a:off x="1056" y="1056"/>
              <a:ext cx="863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Input</a:t>
              </a:r>
            </a:p>
          </p:txBody>
        </p:sp>
        <p:sp>
          <p:nvSpPr>
            <p:cNvPr id="27669" name="Text Box 40"/>
            <p:cNvSpPr txBox="1">
              <a:spLocks noChangeArrowheads="1"/>
            </p:cNvSpPr>
            <p:nvPr/>
          </p:nvSpPr>
          <p:spPr bwMode="auto">
            <a:xfrm>
              <a:off x="2688" y="1872"/>
              <a:ext cx="111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62"/>
          <p:cNvGrpSpPr>
            <a:grpSpLocks/>
          </p:cNvGrpSpPr>
          <p:nvPr/>
        </p:nvGrpSpPr>
        <p:grpSpPr bwMode="auto">
          <a:xfrm>
            <a:off x="609600" y="685800"/>
            <a:ext cx="8991600" cy="5834063"/>
            <a:chOff x="432" y="672"/>
            <a:chExt cx="5664" cy="3675"/>
          </a:xfrm>
        </p:grpSpPr>
        <p:grpSp>
          <p:nvGrpSpPr>
            <p:cNvPr id="28675" name="Group 19"/>
            <p:cNvGrpSpPr>
              <a:grpSpLocks/>
            </p:cNvGrpSpPr>
            <p:nvPr/>
          </p:nvGrpSpPr>
          <p:grpSpPr bwMode="auto">
            <a:xfrm>
              <a:off x="432" y="1200"/>
              <a:ext cx="514" cy="586"/>
              <a:chOff x="432" y="1776"/>
              <a:chExt cx="514" cy="586"/>
            </a:xfrm>
          </p:grpSpPr>
          <p:sp>
            <p:nvSpPr>
              <p:cNvPr id="28793" name="Rectangle 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8794" name="Text Box 11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8676" name="Group 20"/>
            <p:cNvGrpSpPr>
              <a:grpSpLocks/>
            </p:cNvGrpSpPr>
            <p:nvPr/>
          </p:nvGrpSpPr>
          <p:grpSpPr bwMode="auto">
            <a:xfrm>
              <a:off x="1296" y="1152"/>
              <a:ext cx="994" cy="682"/>
              <a:chOff x="1104" y="1680"/>
              <a:chExt cx="994" cy="682"/>
            </a:xfrm>
          </p:grpSpPr>
          <p:sp>
            <p:nvSpPr>
              <p:cNvPr id="28789" name="Oval 5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0" name="Rectangle 6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91" name="Text Box 14"/>
              <p:cNvSpPr txBox="1">
                <a:spLocks noChangeArrowheads="1"/>
              </p:cNvSpPr>
              <p:nvPr/>
            </p:nvSpPr>
            <p:spPr bwMode="auto">
              <a:xfrm>
                <a:off x="1776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8792" name="Text Box 15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8677" name="Group 21"/>
            <p:cNvGrpSpPr>
              <a:grpSpLocks/>
            </p:cNvGrpSpPr>
            <p:nvPr/>
          </p:nvGrpSpPr>
          <p:grpSpPr bwMode="auto">
            <a:xfrm>
              <a:off x="2928" y="912"/>
              <a:ext cx="946" cy="634"/>
              <a:chOff x="2976" y="1200"/>
              <a:chExt cx="946" cy="634"/>
            </a:xfrm>
          </p:grpSpPr>
          <p:sp>
            <p:nvSpPr>
              <p:cNvPr id="28785" name="Oval 8"/>
              <p:cNvSpPr>
                <a:spLocks noChangeArrowheads="1"/>
              </p:cNvSpPr>
              <p:nvPr/>
            </p:nvSpPr>
            <p:spPr bwMode="auto">
              <a:xfrm>
                <a:off x="2976" y="1248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Rectangle 9"/>
              <p:cNvSpPr>
                <a:spLocks noChangeArrowheads="1"/>
              </p:cNvSpPr>
              <p:nvPr/>
            </p:nvSpPr>
            <p:spPr bwMode="auto">
              <a:xfrm>
                <a:off x="3456" y="1248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87" name="Text Box 16"/>
              <p:cNvSpPr txBox="1">
                <a:spLocks noChangeArrowheads="1"/>
              </p:cNvSpPr>
              <p:nvPr/>
            </p:nvSpPr>
            <p:spPr bwMode="auto">
              <a:xfrm>
                <a:off x="3600" y="144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8788" name="Text Box 17"/>
              <p:cNvSpPr txBox="1">
                <a:spLocks noChangeArrowheads="1"/>
              </p:cNvSpPr>
              <p:nvPr/>
            </p:nvSpPr>
            <p:spPr bwMode="auto">
              <a:xfrm>
                <a:off x="3600" y="120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8678" name="Group 60"/>
            <p:cNvGrpSpPr>
              <a:grpSpLocks/>
            </p:cNvGrpSpPr>
            <p:nvPr/>
          </p:nvGrpSpPr>
          <p:grpSpPr bwMode="auto">
            <a:xfrm>
              <a:off x="2928" y="1584"/>
              <a:ext cx="946" cy="634"/>
              <a:chOff x="2928" y="1584"/>
              <a:chExt cx="946" cy="634"/>
            </a:xfrm>
          </p:grpSpPr>
          <p:sp>
            <p:nvSpPr>
              <p:cNvPr id="28781" name="Oval 23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2" name="Rectangle 24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83" name="Text Box 25"/>
              <p:cNvSpPr txBox="1">
                <a:spLocks noChangeArrowheads="1"/>
              </p:cNvSpPr>
              <p:nvPr/>
            </p:nvSpPr>
            <p:spPr bwMode="auto">
              <a:xfrm>
                <a:off x="3552" y="182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8784" name="Text Box 26"/>
              <p:cNvSpPr txBox="1">
                <a:spLocks noChangeArrowheads="1"/>
              </p:cNvSpPr>
              <p:nvPr/>
            </p:nvSpPr>
            <p:spPr bwMode="auto">
              <a:xfrm>
                <a:off x="3552" y="158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8679" name="Group 61"/>
            <p:cNvGrpSpPr>
              <a:grpSpLocks/>
            </p:cNvGrpSpPr>
            <p:nvPr/>
          </p:nvGrpSpPr>
          <p:grpSpPr bwMode="auto">
            <a:xfrm>
              <a:off x="2928" y="2304"/>
              <a:ext cx="946" cy="634"/>
              <a:chOff x="2928" y="2304"/>
              <a:chExt cx="946" cy="634"/>
            </a:xfrm>
          </p:grpSpPr>
          <p:sp>
            <p:nvSpPr>
              <p:cNvPr id="28777" name="Oval 28"/>
              <p:cNvSpPr>
                <a:spLocks noChangeArrowheads="1"/>
              </p:cNvSpPr>
              <p:nvPr/>
            </p:nvSpPr>
            <p:spPr bwMode="auto">
              <a:xfrm>
                <a:off x="2928" y="235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8" name="Rectangle 29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79" name="Text Box 30"/>
              <p:cNvSpPr txBox="1">
                <a:spLocks noChangeArrowheads="1"/>
              </p:cNvSpPr>
              <p:nvPr/>
            </p:nvSpPr>
            <p:spPr bwMode="auto">
              <a:xfrm>
                <a:off x="3552" y="254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8780" name="Text Box 31"/>
              <p:cNvSpPr txBox="1">
                <a:spLocks noChangeArrowheads="1"/>
              </p:cNvSpPr>
              <p:nvPr/>
            </p:nvSpPr>
            <p:spPr bwMode="auto">
              <a:xfrm>
                <a:off x="3552" y="230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8680" name="Group 32"/>
            <p:cNvGrpSpPr>
              <a:grpSpLocks/>
            </p:cNvGrpSpPr>
            <p:nvPr/>
          </p:nvGrpSpPr>
          <p:grpSpPr bwMode="auto">
            <a:xfrm>
              <a:off x="432" y="1920"/>
              <a:ext cx="514" cy="586"/>
              <a:chOff x="432" y="1776"/>
              <a:chExt cx="514" cy="586"/>
            </a:xfrm>
          </p:grpSpPr>
          <p:sp>
            <p:nvSpPr>
              <p:cNvPr id="28775" name="Rectangle 3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8776" name="Text Box 34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8681" name="Group 35"/>
            <p:cNvGrpSpPr>
              <a:grpSpLocks/>
            </p:cNvGrpSpPr>
            <p:nvPr/>
          </p:nvGrpSpPr>
          <p:grpSpPr bwMode="auto">
            <a:xfrm>
              <a:off x="432" y="2688"/>
              <a:ext cx="514" cy="586"/>
              <a:chOff x="432" y="1776"/>
              <a:chExt cx="514" cy="586"/>
            </a:xfrm>
          </p:grpSpPr>
          <p:sp>
            <p:nvSpPr>
              <p:cNvPr id="28773" name="Rectangle 3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8774" name="Text Box 37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28682" name="Group 58"/>
            <p:cNvGrpSpPr>
              <a:grpSpLocks/>
            </p:cNvGrpSpPr>
            <p:nvPr/>
          </p:nvGrpSpPr>
          <p:grpSpPr bwMode="auto">
            <a:xfrm>
              <a:off x="1344" y="1872"/>
              <a:ext cx="994" cy="682"/>
              <a:chOff x="1104" y="1872"/>
              <a:chExt cx="994" cy="682"/>
            </a:xfrm>
          </p:grpSpPr>
          <p:sp>
            <p:nvSpPr>
              <p:cNvPr id="28769" name="Oval 3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0" name="Rectangle 40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71" name="Text Box 41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8772" name="Text Box 42"/>
              <p:cNvSpPr txBox="1">
                <a:spLocks noChangeArrowheads="1"/>
              </p:cNvSpPr>
              <p:nvPr/>
            </p:nvSpPr>
            <p:spPr bwMode="auto">
              <a:xfrm>
                <a:off x="1776" y="1872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8683" name="Group 59"/>
            <p:cNvGrpSpPr>
              <a:grpSpLocks/>
            </p:cNvGrpSpPr>
            <p:nvPr/>
          </p:nvGrpSpPr>
          <p:grpSpPr bwMode="auto">
            <a:xfrm>
              <a:off x="1344" y="2640"/>
              <a:ext cx="994" cy="682"/>
              <a:chOff x="1104" y="2640"/>
              <a:chExt cx="994" cy="682"/>
            </a:xfrm>
          </p:grpSpPr>
          <p:sp>
            <p:nvSpPr>
              <p:cNvPr id="28765" name="Oval 44"/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Rectangle 45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67" name="Text Box 46"/>
              <p:cNvSpPr txBox="1">
                <a:spLocks noChangeArrowheads="1"/>
              </p:cNvSpPr>
              <p:nvPr/>
            </p:nvSpPr>
            <p:spPr bwMode="auto">
              <a:xfrm>
                <a:off x="1776" y="292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8768" name="Text Box 47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8684" name="Group 53"/>
            <p:cNvGrpSpPr>
              <a:grpSpLocks/>
            </p:cNvGrpSpPr>
            <p:nvPr/>
          </p:nvGrpSpPr>
          <p:grpSpPr bwMode="auto">
            <a:xfrm>
              <a:off x="4272" y="1920"/>
              <a:ext cx="994" cy="682"/>
              <a:chOff x="1104" y="1680"/>
              <a:chExt cx="994" cy="682"/>
            </a:xfrm>
          </p:grpSpPr>
          <p:sp>
            <p:nvSpPr>
              <p:cNvPr id="28761" name="Oval 54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Rectangle 55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63" name="Text Box 56"/>
              <p:cNvSpPr txBox="1">
                <a:spLocks noChangeArrowheads="1"/>
              </p:cNvSpPr>
              <p:nvPr/>
            </p:nvSpPr>
            <p:spPr bwMode="auto">
              <a:xfrm>
                <a:off x="1776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8764" name="Text Box 57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28685" name="Group 62"/>
            <p:cNvGrpSpPr>
              <a:grpSpLocks/>
            </p:cNvGrpSpPr>
            <p:nvPr/>
          </p:nvGrpSpPr>
          <p:grpSpPr bwMode="auto">
            <a:xfrm>
              <a:off x="2928" y="3024"/>
              <a:ext cx="946" cy="634"/>
              <a:chOff x="2928" y="2304"/>
              <a:chExt cx="946" cy="634"/>
            </a:xfrm>
          </p:grpSpPr>
          <p:sp>
            <p:nvSpPr>
              <p:cNvPr id="28757" name="Oval 63"/>
              <p:cNvSpPr>
                <a:spLocks noChangeArrowheads="1"/>
              </p:cNvSpPr>
              <p:nvPr/>
            </p:nvSpPr>
            <p:spPr bwMode="auto">
              <a:xfrm>
                <a:off x="2928" y="235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8" name="Rectangle 64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8759" name="Text Box 65"/>
              <p:cNvSpPr txBox="1">
                <a:spLocks noChangeArrowheads="1"/>
              </p:cNvSpPr>
              <p:nvPr/>
            </p:nvSpPr>
            <p:spPr bwMode="auto">
              <a:xfrm>
                <a:off x="3552" y="254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28760" name="Text Box 66"/>
              <p:cNvSpPr txBox="1">
                <a:spLocks noChangeArrowheads="1"/>
              </p:cNvSpPr>
              <p:nvPr/>
            </p:nvSpPr>
            <p:spPr bwMode="auto">
              <a:xfrm>
                <a:off x="3552" y="230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8686" name="Line 69"/>
            <p:cNvSpPr>
              <a:spLocks noChangeShapeType="1"/>
            </p:cNvSpPr>
            <p:nvPr/>
          </p:nvSpPr>
          <p:spPr bwMode="auto">
            <a:xfrm>
              <a:off x="864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70"/>
            <p:cNvSpPr>
              <a:spLocks noChangeShapeType="1"/>
            </p:cNvSpPr>
            <p:nvPr/>
          </p:nvSpPr>
          <p:spPr bwMode="auto">
            <a:xfrm>
              <a:off x="864" y="14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71"/>
            <p:cNvSpPr>
              <a:spLocks noChangeShapeType="1"/>
            </p:cNvSpPr>
            <p:nvPr/>
          </p:nvSpPr>
          <p:spPr bwMode="auto">
            <a:xfrm>
              <a:off x="912" y="29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72"/>
            <p:cNvSpPr>
              <a:spLocks noChangeShapeType="1"/>
            </p:cNvSpPr>
            <p:nvPr/>
          </p:nvSpPr>
          <p:spPr bwMode="auto">
            <a:xfrm flipV="1">
              <a:off x="2208" y="1248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73"/>
            <p:cNvSpPr>
              <a:spLocks noChangeShapeType="1"/>
            </p:cNvSpPr>
            <p:nvPr/>
          </p:nvSpPr>
          <p:spPr bwMode="auto">
            <a:xfrm>
              <a:off x="2208" y="1488"/>
              <a:ext cx="7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74"/>
            <p:cNvSpPr>
              <a:spLocks noChangeShapeType="1"/>
            </p:cNvSpPr>
            <p:nvPr/>
          </p:nvSpPr>
          <p:spPr bwMode="auto">
            <a:xfrm>
              <a:off x="2208" y="1488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75"/>
            <p:cNvSpPr>
              <a:spLocks noChangeShapeType="1"/>
            </p:cNvSpPr>
            <p:nvPr/>
          </p:nvSpPr>
          <p:spPr bwMode="auto">
            <a:xfrm>
              <a:off x="2208" y="1488"/>
              <a:ext cx="72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77"/>
            <p:cNvSpPr>
              <a:spLocks noChangeShapeType="1"/>
            </p:cNvSpPr>
            <p:nvPr/>
          </p:nvSpPr>
          <p:spPr bwMode="auto">
            <a:xfrm flipV="1">
              <a:off x="2256" y="1296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79"/>
            <p:cNvSpPr>
              <a:spLocks noChangeShapeType="1"/>
            </p:cNvSpPr>
            <p:nvPr/>
          </p:nvSpPr>
          <p:spPr bwMode="auto">
            <a:xfrm flipV="1">
              <a:off x="2304" y="182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80"/>
            <p:cNvSpPr>
              <a:spLocks noChangeShapeType="1"/>
            </p:cNvSpPr>
            <p:nvPr/>
          </p:nvSpPr>
          <p:spPr bwMode="auto">
            <a:xfrm>
              <a:off x="2304" y="2208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81"/>
            <p:cNvSpPr>
              <a:spLocks noChangeShapeType="1"/>
            </p:cNvSpPr>
            <p:nvPr/>
          </p:nvSpPr>
          <p:spPr bwMode="auto">
            <a:xfrm>
              <a:off x="2256" y="2160"/>
              <a:ext cx="67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82"/>
            <p:cNvSpPr>
              <a:spLocks noChangeShapeType="1"/>
            </p:cNvSpPr>
            <p:nvPr/>
          </p:nvSpPr>
          <p:spPr bwMode="auto">
            <a:xfrm flipV="1">
              <a:off x="2256" y="1248"/>
              <a:ext cx="672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83"/>
            <p:cNvSpPr>
              <a:spLocks noChangeShapeType="1"/>
            </p:cNvSpPr>
            <p:nvPr/>
          </p:nvSpPr>
          <p:spPr bwMode="auto">
            <a:xfrm flipV="1">
              <a:off x="2256" y="1776"/>
              <a:ext cx="67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4"/>
            <p:cNvSpPr>
              <a:spLocks noChangeShapeType="1"/>
            </p:cNvSpPr>
            <p:nvPr/>
          </p:nvSpPr>
          <p:spPr bwMode="auto">
            <a:xfrm flipV="1">
              <a:off x="2256" y="2592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85"/>
            <p:cNvSpPr>
              <a:spLocks noChangeShapeType="1"/>
            </p:cNvSpPr>
            <p:nvPr/>
          </p:nvSpPr>
          <p:spPr bwMode="auto">
            <a:xfrm>
              <a:off x="2256" y="3024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86"/>
            <p:cNvSpPr>
              <a:spLocks noChangeShapeType="1"/>
            </p:cNvSpPr>
            <p:nvPr/>
          </p:nvSpPr>
          <p:spPr bwMode="auto">
            <a:xfrm>
              <a:off x="3792" y="1200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87"/>
            <p:cNvSpPr>
              <a:spLocks noChangeShapeType="1"/>
            </p:cNvSpPr>
            <p:nvPr/>
          </p:nvSpPr>
          <p:spPr bwMode="auto">
            <a:xfrm>
              <a:off x="3792" y="192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88"/>
            <p:cNvSpPr>
              <a:spLocks noChangeShapeType="1"/>
            </p:cNvSpPr>
            <p:nvPr/>
          </p:nvSpPr>
          <p:spPr bwMode="auto">
            <a:xfrm flipV="1">
              <a:off x="3792" y="2208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89"/>
            <p:cNvSpPr>
              <a:spLocks noChangeShapeType="1"/>
            </p:cNvSpPr>
            <p:nvPr/>
          </p:nvSpPr>
          <p:spPr bwMode="auto">
            <a:xfrm flipV="1">
              <a:off x="3792" y="2208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05" name="Group 94"/>
            <p:cNvGrpSpPr>
              <a:grpSpLocks/>
            </p:cNvGrpSpPr>
            <p:nvPr/>
          </p:nvGrpSpPr>
          <p:grpSpPr bwMode="auto">
            <a:xfrm>
              <a:off x="5424" y="2016"/>
              <a:ext cx="672" cy="480"/>
              <a:chOff x="5376" y="2064"/>
              <a:chExt cx="672" cy="480"/>
            </a:xfrm>
          </p:grpSpPr>
          <p:sp>
            <p:nvSpPr>
              <p:cNvPr id="28753" name="Rectangle 90"/>
              <p:cNvSpPr>
                <a:spLocks noChangeArrowheads="1"/>
              </p:cNvSpPr>
              <p:nvPr/>
            </p:nvSpPr>
            <p:spPr bwMode="auto">
              <a:xfrm>
                <a:off x="5376" y="2064"/>
                <a:ext cx="67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28754" name="Group 93"/>
              <p:cNvGrpSpPr>
                <a:grpSpLocks/>
              </p:cNvGrpSpPr>
              <p:nvPr/>
            </p:nvGrpSpPr>
            <p:grpSpPr bwMode="auto">
              <a:xfrm>
                <a:off x="5376" y="2064"/>
                <a:ext cx="596" cy="448"/>
                <a:chOff x="4862" y="3204"/>
                <a:chExt cx="596" cy="448"/>
              </a:xfrm>
            </p:grpSpPr>
            <p:sp>
              <p:nvSpPr>
                <p:cNvPr id="28755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992" y="3408"/>
                  <a:ext cx="466" cy="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</a:rPr>
                    <a:t>ANN</a:t>
                  </a:r>
                </a:p>
              </p:txBody>
            </p:sp>
            <p:sp>
              <p:nvSpPr>
                <p:cNvPr id="2875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862" y="3204"/>
                  <a:ext cx="26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18" charset="0"/>
                    </a:rPr>
                    <a:t>y</a:t>
                  </a:r>
                </a:p>
              </p:txBody>
            </p:sp>
          </p:grpSp>
        </p:grpSp>
        <p:sp>
          <p:nvSpPr>
            <p:cNvPr id="28706" name="Line 95"/>
            <p:cNvSpPr>
              <a:spLocks noChangeShapeType="1"/>
            </p:cNvSpPr>
            <p:nvPr/>
          </p:nvSpPr>
          <p:spPr bwMode="auto">
            <a:xfrm>
              <a:off x="5184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07" name="Group 113"/>
            <p:cNvGrpSpPr>
              <a:grpSpLocks/>
            </p:cNvGrpSpPr>
            <p:nvPr/>
          </p:nvGrpSpPr>
          <p:grpSpPr bwMode="auto">
            <a:xfrm>
              <a:off x="1248" y="3504"/>
              <a:ext cx="1000" cy="507"/>
              <a:chOff x="1248" y="3605"/>
              <a:chExt cx="1000" cy="507"/>
            </a:xfrm>
          </p:grpSpPr>
          <p:sp>
            <p:nvSpPr>
              <p:cNvPr id="28751" name="Oval 109"/>
              <p:cNvSpPr>
                <a:spLocks noChangeArrowheads="1"/>
              </p:cNvSpPr>
              <p:nvPr/>
            </p:nvSpPr>
            <p:spPr bwMode="auto">
              <a:xfrm>
                <a:off x="1248" y="3605"/>
                <a:ext cx="526" cy="5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Bias</a:t>
                </a:r>
              </a:p>
            </p:txBody>
          </p:sp>
          <p:sp>
            <p:nvSpPr>
              <p:cNvPr id="28752" name="Rectangle 110"/>
              <p:cNvSpPr>
                <a:spLocks noChangeArrowheads="1"/>
              </p:cNvSpPr>
              <p:nvPr/>
            </p:nvSpPr>
            <p:spPr bwMode="auto">
              <a:xfrm>
                <a:off x="1774" y="3605"/>
                <a:ext cx="474" cy="5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708" name="Line 115"/>
            <p:cNvSpPr>
              <a:spLocks noChangeShapeType="1"/>
            </p:cNvSpPr>
            <p:nvPr/>
          </p:nvSpPr>
          <p:spPr bwMode="auto">
            <a:xfrm flipV="1">
              <a:off x="2256" y="1296"/>
              <a:ext cx="672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116"/>
            <p:cNvSpPr>
              <a:spLocks noChangeShapeType="1"/>
            </p:cNvSpPr>
            <p:nvPr/>
          </p:nvSpPr>
          <p:spPr bwMode="auto">
            <a:xfrm flipV="1">
              <a:off x="2256" y="1824"/>
              <a:ext cx="672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117"/>
            <p:cNvSpPr>
              <a:spLocks noChangeShapeType="1"/>
            </p:cNvSpPr>
            <p:nvPr/>
          </p:nvSpPr>
          <p:spPr bwMode="auto">
            <a:xfrm flipV="1">
              <a:off x="2256" y="2640"/>
              <a:ext cx="57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18"/>
            <p:cNvSpPr>
              <a:spLocks noChangeShapeType="1"/>
            </p:cNvSpPr>
            <p:nvPr/>
          </p:nvSpPr>
          <p:spPr bwMode="auto">
            <a:xfrm flipV="1">
              <a:off x="2256" y="3264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12" name="Group 119"/>
            <p:cNvGrpSpPr>
              <a:grpSpLocks/>
            </p:cNvGrpSpPr>
            <p:nvPr/>
          </p:nvGrpSpPr>
          <p:grpSpPr bwMode="auto">
            <a:xfrm>
              <a:off x="2832" y="3840"/>
              <a:ext cx="1000" cy="507"/>
              <a:chOff x="1248" y="3605"/>
              <a:chExt cx="1000" cy="507"/>
            </a:xfrm>
          </p:grpSpPr>
          <p:sp>
            <p:nvSpPr>
              <p:cNvPr id="28749" name="Oval 120"/>
              <p:cNvSpPr>
                <a:spLocks noChangeArrowheads="1"/>
              </p:cNvSpPr>
              <p:nvPr/>
            </p:nvSpPr>
            <p:spPr bwMode="auto">
              <a:xfrm>
                <a:off x="1248" y="3605"/>
                <a:ext cx="526" cy="5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Bias</a:t>
                </a:r>
              </a:p>
            </p:txBody>
          </p:sp>
          <p:sp>
            <p:nvSpPr>
              <p:cNvPr id="28750" name="Rectangle 121"/>
              <p:cNvSpPr>
                <a:spLocks noChangeArrowheads="1"/>
              </p:cNvSpPr>
              <p:nvPr/>
            </p:nvSpPr>
            <p:spPr bwMode="auto">
              <a:xfrm>
                <a:off x="1774" y="3605"/>
                <a:ext cx="474" cy="5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713" name="Line 122"/>
            <p:cNvSpPr>
              <a:spLocks noChangeShapeType="1"/>
            </p:cNvSpPr>
            <p:nvPr/>
          </p:nvSpPr>
          <p:spPr bwMode="auto">
            <a:xfrm flipV="1">
              <a:off x="3840" y="2208"/>
              <a:ext cx="48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14" name="Group 126"/>
            <p:cNvGrpSpPr>
              <a:grpSpLocks/>
            </p:cNvGrpSpPr>
            <p:nvPr/>
          </p:nvGrpSpPr>
          <p:grpSpPr bwMode="auto">
            <a:xfrm>
              <a:off x="2238" y="672"/>
              <a:ext cx="566" cy="682"/>
              <a:chOff x="2238" y="672"/>
              <a:chExt cx="566" cy="682"/>
            </a:xfrm>
          </p:grpSpPr>
          <p:sp>
            <p:nvSpPr>
              <p:cNvPr id="28746" name="Text Box 123"/>
              <p:cNvSpPr txBox="1">
                <a:spLocks noChangeArrowheads="1"/>
              </p:cNvSpPr>
              <p:nvPr/>
            </p:nvSpPr>
            <p:spPr bwMode="auto">
              <a:xfrm>
                <a:off x="2238" y="852"/>
                <a:ext cx="32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w</a:t>
                </a:r>
              </a:p>
            </p:txBody>
          </p:sp>
          <p:sp>
            <p:nvSpPr>
              <p:cNvPr id="28747" name="Text Box 124"/>
              <p:cNvSpPr txBox="1">
                <a:spLocks noChangeArrowheads="1"/>
              </p:cNvSpPr>
              <p:nvPr/>
            </p:nvSpPr>
            <p:spPr bwMode="auto">
              <a:xfrm>
                <a:off x="2400" y="67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8748" name="Text Box 125"/>
              <p:cNvSpPr txBox="1">
                <a:spLocks noChangeArrowheads="1"/>
              </p:cNvSpPr>
              <p:nvPr/>
            </p:nvSpPr>
            <p:spPr bwMode="auto">
              <a:xfrm>
                <a:off x="2400" y="960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11</a:t>
                </a:r>
              </a:p>
            </p:txBody>
          </p:sp>
        </p:grpSp>
        <p:grpSp>
          <p:nvGrpSpPr>
            <p:cNvPr id="28715" name="Group 127"/>
            <p:cNvGrpSpPr>
              <a:grpSpLocks/>
            </p:cNvGrpSpPr>
            <p:nvPr/>
          </p:nvGrpSpPr>
          <p:grpSpPr bwMode="auto">
            <a:xfrm>
              <a:off x="2304" y="1200"/>
              <a:ext cx="566" cy="682"/>
              <a:chOff x="2238" y="672"/>
              <a:chExt cx="566" cy="682"/>
            </a:xfrm>
          </p:grpSpPr>
          <p:sp>
            <p:nvSpPr>
              <p:cNvPr id="28743" name="Text Box 128"/>
              <p:cNvSpPr txBox="1">
                <a:spLocks noChangeArrowheads="1"/>
              </p:cNvSpPr>
              <p:nvPr/>
            </p:nvSpPr>
            <p:spPr bwMode="auto">
              <a:xfrm>
                <a:off x="2238" y="852"/>
                <a:ext cx="32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w</a:t>
                </a:r>
              </a:p>
            </p:txBody>
          </p:sp>
          <p:sp>
            <p:nvSpPr>
              <p:cNvPr id="28744" name="Text Box 129"/>
              <p:cNvSpPr txBox="1">
                <a:spLocks noChangeArrowheads="1"/>
              </p:cNvSpPr>
              <p:nvPr/>
            </p:nvSpPr>
            <p:spPr bwMode="auto">
              <a:xfrm>
                <a:off x="2400" y="67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8745" name="Text Box 130"/>
              <p:cNvSpPr txBox="1">
                <a:spLocks noChangeArrowheads="1"/>
              </p:cNvSpPr>
              <p:nvPr/>
            </p:nvSpPr>
            <p:spPr bwMode="auto">
              <a:xfrm>
                <a:off x="2400" y="960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12</a:t>
                </a:r>
              </a:p>
            </p:txBody>
          </p:sp>
        </p:grpSp>
        <p:grpSp>
          <p:nvGrpSpPr>
            <p:cNvPr id="28716" name="Group 131"/>
            <p:cNvGrpSpPr>
              <a:grpSpLocks/>
            </p:cNvGrpSpPr>
            <p:nvPr/>
          </p:nvGrpSpPr>
          <p:grpSpPr bwMode="auto">
            <a:xfrm>
              <a:off x="2400" y="2784"/>
              <a:ext cx="566" cy="682"/>
              <a:chOff x="2238" y="672"/>
              <a:chExt cx="566" cy="682"/>
            </a:xfrm>
          </p:grpSpPr>
          <p:sp>
            <p:nvSpPr>
              <p:cNvPr id="28740" name="Text Box 132"/>
              <p:cNvSpPr txBox="1">
                <a:spLocks noChangeArrowheads="1"/>
              </p:cNvSpPr>
              <p:nvPr/>
            </p:nvSpPr>
            <p:spPr bwMode="auto">
              <a:xfrm>
                <a:off x="2238" y="852"/>
                <a:ext cx="32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w</a:t>
                </a:r>
              </a:p>
            </p:txBody>
          </p:sp>
          <p:sp>
            <p:nvSpPr>
              <p:cNvPr id="28741" name="Text Box 133"/>
              <p:cNvSpPr txBox="1">
                <a:spLocks noChangeArrowheads="1"/>
              </p:cNvSpPr>
              <p:nvPr/>
            </p:nvSpPr>
            <p:spPr bwMode="auto">
              <a:xfrm>
                <a:off x="2400" y="67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8742" name="Text Box 134"/>
              <p:cNvSpPr txBox="1">
                <a:spLocks noChangeArrowheads="1"/>
              </p:cNvSpPr>
              <p:nvPr/>
            </p:nvSpPr>
            <p:spPr bwMode="auto">
              <a:xfrm>
                <a:off x="2400" y="960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34</a:t>
                </a:r>
              </a:p>
            </p:txBody>
          </p:sp>
        </p:grpSp>
        <p:grpSp>
          <p:nvGrpSpPr>
            <p:cNvPr id="28717" name="Group 135"/>
            <p:cNvGrpSpPr>
              <a:grpSpLocks/>
            </p:cNvGrpSpPr>
            <p:nvPr/>
          </p:nvGrpSpPr>
          <p:grpSpPr bwMode="auto">
            <a:xfrm>
              <a:off x="2400" y="3408"/>
              <a:ext cx="566" cy="682"/>
              <a:chOff x="2238" y="672"/>
              <a:chExt cx="566" cy="682"/>
            </a:xfrm>
          </p:grpSpPr>
          <p:sp>
            <p:nvSpPr>
              <p:cNvPr id="28737" name="Text Box 136"/>
              <p:cNvSpPr txBox="1">
                <a:spLocks noChangeArrowheads="1"/>
              </p:cNvSpPr>
              <p:nvPr/>
            </p:nvSpPr>
            <p:spPr bwMode="auto">
              <a:xfrm>
                <a:off x="2238" y="852"/>
                <a:ext cx="32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w</a:t>
                </a:r>
              </a:p>
            </p:txBody>
          </p:sp>
          <p:sp>
            <p:nvSpPr>
              <p:cNvPr id="28738" name="Text Box 137"/>
              <p:cNvSpPr txBox="1">
                <a:spLocks noChangeArrowheads="1"/>
              </p:cNvSpPr>
              <p:nvPr/>
            </p:nvSpPr>
            <p:spPr bwMode="auto">
              <a:xfrm>
                <a:off x="2400" y="67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8739" name="Text Box 138"/>
              <p:cNvSpPr txBox="1">
                <a:spLocks noChangeArrowheads="1"/>
              </p:cNvSpPr>
              <p:nvPr/>
            </p:nvSpPr>
            <p:spPr bwMode="auto">
              <a:xfrm>
                <a:off x="2400" y="960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04</a:t>
                </a:r>
              </a:p>
            </p:txBody>
          </p:sp>
        </p:grpSp>
        <p:grpSp>
          <p:nvGrpSpPr>
            <p:cNvPr id="28718" name="Group 139"/>
            <p:cNvGrpSpPr>
              <a:grpSpLocks/>
            </p:cNvGrpSpPr>
            <p:nvPr/>
          </p:nvGrpSpPr>
          <p:grpSpPr bwMode="auto">
            <a:xfrm>
              <a:off x="3936" y="1008"/>
              <a:ext cx="566" cy="682"/>
              <a:chOff x="2238" y="672"/>
              <a:chExt cx="566" cy="682"/>
            </a:xfrm>
          </p:grpSpPr>
          <p:sp>
            <p:nvSpPr>
              <p:cNvPr id="28734" name="Text Box 140"/>
              <p:cNvSpPr txBox="1">
                <a:spLocks noChangeArrowheads="1"/>
              </p:cNvSpPr>
              <p:nvPr/>
            </p:nvSpPr>
            <p:spPr bwMode="auto">
              <a:xfrm>
                <a:off x="2238" y="852"/>
                <a:ext cx="32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w</a:t>
                </a:r>
              </a:p>
            </p:txBody>
          </p:sp>
          <p:sp>
            <p:nvSpPr>
              <p:cNvPr id="28735" name="Text Box 141"/>
              <p:cNvSpPr txBox="1">
                <a:spLocks noChangeArrowheads="1"/>
              </p:cNvSpPr>
              <p:nvPr/>
            </p:nvSpPr>
            <p:spPr bwMode="auto">
              <a:xfrm>
                <a:off x="2400" y="67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8736" name="Text Box 142"/>
              <p:cNvSpPr txBox="1">
                <a:spLocks noChangeArrowheads="1"/>
              </p:cNvSpPr>
              <p:nvPr/>
            </p:nvSpPr>
            <p:spPr bwMode="auto">
              <a:xfrm>
                <a:off x="2400" y="960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11</a:t>
                </a:r>
              </a:p>
            </p:txBody>
          </p:sp>
        </p:grpSp>
        <p:grpSp>
          <p:nvGrpSpPr>
            <p:cNvPr id="28719" name="Group 143"/>
            <p:cNvGrpSpPr>
              <a:grpSpLocks/>
            </p:cNvGrpSpPr>
            <p:nvPr/>
          </p:nvGrpSpPr>
          <p:grpSpPr bwMode="auto">
            <a:xfrm>
              <a:off x="3744" y="2592"/>
              <a:ext cx="566" cy="682"/>
              <a:chOff x="2238" y="672"/>
              <a:chExt cx="566" cy="682"/>
            </a:xfrm>
          </p:grpSpPr>
          <p:sp>
            <p:nvSpPr>
              <p:cNvPr id="28731" name="Text Box 144"/>
              <p:cNvSpPr txBox="1">
                <a:spLocks noChangeArrowheads="1"/>
              </p:cNvSpPr>
              <p:nvPr/>
            </p:nvSpPr>
            <p:spPr bwMode="auto">
              <a:xfrm>
                <a:off x="2238" y="852"/>
                <a:ext cx="32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w</a:t>
                </a:r>
              </a:p>
            </p:txBody>
          </p:sp>
          <p:sp>
            <p:nvSpPr>
              <p:cNvPr id="28732" name="Text Box 145"/>
              <p:cNvSpPr txBox="1">
                <a:spLocks noChangeArrowheads="1"/>
              </p:cNvSpPr>
              <p:nvPr/>
            </p:nvSpPr>
            <p:spPr bwMode="auto">
              <a:xfrm>
                <a:off x="2400" y="67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8733" name="Text Box 146"/>
              <p:cNvSpPr txBox="1">
                <a:spLocks noChangeArrowheads="1"/>
              </p:cNvSpPr>
              <p:nvPr/>
            </p:nvSpPr>
            <p:spPr bwMode="auto">
              <a:xfrm>
                <a:off x="2400" y="960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41</a:t>
                </a:r>
              </a:p>
            </p:txBody>
          </p:sp>
        </p:grpSp>
        <p:grpSp>
          <p:nvGrpSpPr>
            <p:cNvPr id="28720" name="Group 147"/>
            <p:cNvGrpSpPr>
              <a:grpSpLocks/>
            </p:cNvGrpSpPr>
            <p:nvPr/>
          </p:nvGrpSpPr>
          <p:grpSpPr bwMode="auto">
            <a:xfrm>
              <a:off x="3888" y="3456"/>
              <a:ext cx="566" cy="682"/>
              <a:chOff x="2238" y="672"/>
              <a:chExt cx="566" cy="682"/>
            </a:xfrm>
          </p:grpSpPr>
          <p:sp>
            <p:nvSpPr>
              <p:cNvPr id="28728" name="Text Box 148"/>
              <p:cNvSpPr txBox="1">
                <a:spLocks noChangeArrowheads="1"/>
              </p:cNvSpPr>
              <p:nvPr/>
            </p:nvSpPr>
            <p:spPr bwMode="auto">
              <a:xfrm>
                <a:off x="2238" y="852"/>
                <a:ext cx="32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w</a:t>
                </a:r>
              </a:p>
            </p:txBody>
          </p:sp>
          <p:sp>
            <p:nvSpPr>
              <p:cNvPr id="28729" name="Text Box 149"/>
              <p:cNvSpPr txBox="1">
                <a:spLocks noChangeArrowheads="1"/>
              </p:cNvSpPr>
              <p:nvPr/>
            </p:nvSpPr>
            <p:spPr bwMode="auto">
              <a:xfrm>
                <a:off x="2400" y="672"/>
                <a:ext cx="260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8730" name="Text Box 150"/>
              <p:cNvSpPr txBox="1">
                <a:spLocks noChangeArrowheads="1"/>
              </p:cNvSpPr>
              <p:nvPr/>
            </p:nvSpPr>
            <p:spPr bwMode="auto">
              <a:xfrm>
                <a:off x="2400" y="960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01</a:t>
                </a:r>
              </a:p>
            </p:txBody>
          </p:sp>
        </p:grpSp>
        <p:sp>
          <p:nvSpPr>
            <p:cNvPr id="28721" name="Line 151"/>
            <p:cNvSpPr>
              <a:spLocks noChangeShapeType="1"/>
            </p:cNvSpPr>
            <p:nvPr/>
          </p:nvSpPr>
          <p:spPr bwMode="auto">
            <a:xfrm flipH="1">
              <a:off x="1440" y="139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152"/>
            <p:cNvSpPr>
              <a:spLocks noChangeShapeType="1"/>
            </p:cNvSpPr>
            <p:nvPr/>
          </p:nvSpPr>
          <p:spPr bwMode="auto">
            <a:xfrm flipH="1">
              <a:off x="1488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153"/>
            <p:cNvSpPr>
              <a:spLocks noChangeShapeType="1"/>
            </p:cNvSpPr>
            <p:nvPr/>
          </p:nvSpPr>
          <p:spPr bwMode="auto">
            <a:xfrm flipH="1">
              <a:off x="1488" y="288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157"/>
            <p:cNvSpPr>
              <a:spLocks/>
            </p:cNvSpPr>
            <p:nvPr/>
          </p:nvSpPr>
          <p:spPr bwMode="auto">
            <a:xfrm>
              <a:off x="2976" y="254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158"/>
            <p:cNvSpPr>
              <a:spLocks/>
            </p:cNvSpPr>
            <p:nvPr/>
          </p:nvSpPr>
          <p:spPr bwMode="auto">
            <a:xfrm>
              <a:off x="2976" y="110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159"/>
            <p:cNvSpPr>
              <a:spLocks/>
            </p:cNvSpPr>
            <p:nvPr/>
          </p:nvSpPr>
          <p:spPr bwMode="auto">
            <a:xfrm>
              <a:off x="3024" y="1776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160"/>
            <p:cNvSpPr>
              <a:spLocks/>
            </p:cNvSpPr>
            <p:nvPr/>
          </p:nvSpPr>
          <p:spPr bwMode="auto">
            <a:xfrm>
              <a:off x="3024" y="326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3400" y="685800"/>
            <a:ext cx="8991600" cy="5834063"/>
            <a:chOff x="432" y="672"/>
            <a:chExt cx="5664" cy="3675"/>
          </a:xfrm>
        </p:grpSpPr>
        <p:grpSp>
          <p:nvGrpSpPr>
            <p:cNvPr id="29715" name="Group 3"/>
            <p:cNvGrpSpPr>
              <a:grpSpLocks/>
            </p:cNvGrpSpPr>
            <p:nvPr/>
          </p:nvGrpSpPr>
          <p:grpSpPr bwMode="auto">
            <a:xfrm>
              <a:off x="432" y="1200"/>
              <a:ext cx="514" cy="586"/>
              <a:chOff x="432" y="1776"/>
              <a:chExt cx="514" cy="586"/>
            </a:xfrm>
          </p:grpSpPr>
          <p:sp>
            <p:nvSpPr>
              <p:cNvPr id="29833" name="Rectangle 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R</a:t>
                </a:r>
              </a:p>
            </p:txBody>
          </p:sp>
          <p:sp>
            <p:nvSpPr>
              <p:cNvPr id="29834" name="Text Box 5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ll</a:t>
                </a:r>
              </a:p>
            </p:txBody>
          </p:sp>
        </p:grpSp>
        <p:grpSp>
          <p:nvGrpSpPr>
            <p:cNvPr id="29716" name="Group 6"/>
            <p:cNvGrpSpPr>
              <a:grpSpLocks/>
            </p:cNvGrpSpPr>
            <p:nvPr/>
          </p:nvGrpSpPr>
          <p:grpSpPr bwMode="auto">
            <a:xfrm>
              <a:off x="1296" y="1152"/>
              <a:ext cx="994" cy="682"/>
              <a:chOff x="1104" y="1680"/>
              <a:chExt cx="994" cy="682"/>
            </a:xfrm>
          </p:grpSpPr>
          <p:sp>
            <p:nvSpPr>
              <p:cNvPr id="29829" name="Oval 7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Rectangle 8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831" name="Text Box 9"/>
              <p:cNvSpPr txBox="1">
                <a:spLocks noChangeArrowheads="1"/>
              </p:cNvSpPr>
              <p:nvPr/>
            </p:nvSpPr>
            <p:spPr bwMode="auto">
              <a:xfrm>
                <a:off x="1776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832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9717" name="Group 11"/>
            <p:cNvGrpSpPr>
              <a:grpSpLocks/>
            </p:cNvGrpSpPr>
            <p:nvPr/>
          </p:nvGrpSpPr>
          <p:grpSpPr bwMode="auto">
            <a:xfrm>
              <a:off x="2928" y="912"/>
              <a:ext cx="946" cy="634"/>
              <a:chOff x="2976" y="1200"/>
              <a:chExt cx="946" cy="634"/>
            </a:xfrm>
          </p:grpSpPr>
          <p:sp>
            <p:nvSpPr>
              <p:cNvPr id="29825" name="Oval 12"/>
              <p:cNvSpPr>
                <a:spLocks noChangeArrowheads="1"/>
              </p:cNvSpPr>
              <p:nvPr/>
            </p:nvSpPr>
            <p:spPr bwMode="auto">
              <a:xfrm>
                <a:off x="2976" y="1248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6" name="Rectangle 13"/>
              <p:cNvSpPr>
                <a:spLocks noChangeArrowheads="1"/>
              </p:cNvSpPr>
              <p:nvPr/>
            </p:nvSpPr>
            <p:spPr bwMode="auto">
              <a:xfrm>
                <a:off x="3456" y="1248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827" name="Text Box 14"/>
              <p:cNvSpPr txBox="1">
                <a:spLocks noChangeArrowheads="1"/>
              </p:cNvSpPr>
              <p:nvPr/>
            </p:nvSpPr>
            <p:spPr bwMode="auto">
              <a:xfrm>
                <a:off x="3600" y="144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828" name="Text Box 15"/>
              <p:cNvSpPr txBox="1">
                <a:spLocks noChangeArrowheads="1"/>
              </p:cNvSpPr>
              <p:nvPr/>
            </p:nvSpPr>
            <p:spPr bwMode="auto">
              <a:xfrm>
                <a:off x="3600" y="120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9718" name="Group 16"/>
            <p:cNvGrpSpPr>
              <a:grpSpLocks/>
            </p:cNvGrpSpPr>
            <p:nvPr/>
          </p:nvGrpSpPr>
          <p:grpSpPr bwMode="auto">
            <a:xfrm>
              <a:off x="2928" y="1584"/>
              <a:ext cx="946" cy="634"/>
              <a:chOff x="2928" y="1584"/>
              <a:chExt cx="946" cy="634"/>
            </a:xfrm>
          </p:grpSpPr>
          <p:sp>
            <p:nvSpPr>
              <p:cNvPr id="29821" name="Oval 17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2" name="Rectangle 18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823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82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9824" name="Text Box 20"/>
              <p:cNvSpPr txBox="1">
                <a:spLocks noChangeArrowheads="1"/>
              </p:cNvSpPr>
              <p:nvPr/>
            </p:nvSpPr>
            <p:spPr bwMode="auto">
              <a:xfrm>
                <a:off x="3552" y="158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9719" name="Group 21"/>
            <p:cNvGrpSpPr>
              <a:grpSpLocks/>
            </p:cNvGrpSpPr>
            <p:nvPr/>
          </p:nvGrpSpPr>
          <p:grpSpPr bwMode="auto">
            <a:xfrm>
              <a:off x="2928" y="2304"/>
              <a:ext cx="946" cy="634"/>
              <a:chOff x="2928" y="2304"/>
              <a:chExt cx="946" cy="634"/>
            </a:xfrm>
          </p:grpSpPr>
          <p:sp>
            <p:nvSpPr>
              <p:cNvPr id="29817" name="Oval 22"/>
              <p:cNvSpPr>
                <a:spLocks noChangeArrowheads="1"/>
              </p:cNvSpPr>
              <p:nvPr/>
            </p:nvSpPr>
            <p:spPr bwMode="auto">
              <a:xfrm>
                <a:off x="2928" y="235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8" name="Rectangle 23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819" name="Text Box 24"/>
              <p:cNvSpPr txBox="1">
                <a:spLocks noChangeArrowheads="1"/>
              </p:cNvSpPr>
              <p:nvPr/>
            </p:nvSpPr>
            <p:spPr bwMode="auto">
              <a:xfrm>
                <a:off x="3552" y="254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9820" name="Text Box 25"/>
              <p:cNvSpPr txBox="1">
                <a:spLocks noChangeArrowheads="1"/>
              </p:cNvSpPr>
              <p:nvPr/>
            </p:nvSpPr>
            <p:spPr bwMode="auto">
              <a:xfrm>
                <a:off x="3552" y="230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9720" name="Group 26"/>
            <p:cNvGrpSpPr>
              <a:grpSpLocks/>
            </p:cNvGrpSpPr>
            <p:nvPr/>
          </p:nvGrpSpPr>
          <p:grpSpPr bwMode="auto">
            <a:xfrm>
              <a:off x="432" y="1920"/>
              <a:ext cx="514" cy="586"/>
              <a:chOff x="432" y="1776"/>
              <a:chExt cx="514" cy="586"/>
            </a:xfrm>
          </p:grpSpPr>
          <p:sp>
            <p:nvSpPr>
              <p:cNvPr id="29815" name="Rectangle 2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981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29721" name="Group 29"/>
            <p:cNvGrpSpPr>
              <a:grpSpLocks/>
            </p:cNvGrpSpPr>
            <p:nvPr/>
          </p:nvGrpSpPr>
          <p:grpSpPr bwMode="auto">
            <a:xfrm>
              <a:off x="432" y="2688"/>
              <a:ext cx="514" cy="586"/>
              <a:chOff x="432" y="1776"/>
              <a:chExt cx="514" cy="586"/>
            </a:xfrm>
          </p:grpSpPr>
          <p:sp>
            <p:nvSpPr>
              <p:cNvPr id="29813" name="Rectangle 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29814" name="Text Box 31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29722" name="Group 32"/>
            <p:cNvGrpSpPr>
              <a:grpSpLocks/>
            </p:cNvGrpSpPr>
            <p:nvPr/>
          </p:nvGrpSpPr>
          <p:grpSpPr bwMode="auto">
            <a:xfrm>
              <a:off x="1344" y="1872"/>
              <a:ext cx="994" cy="682"/>
              <a:chOff x="1104" y="1872"/>
              <a:chExt cx="994" cy="682"/>
            </a:xfrm>
          </p:grpSpPr>
          <p:sp>
            <p:nvSpPr>
              <p:cNvPr id="29809" name="Oval 33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0" name="Rectangle 34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811" name="Text Box 35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9812" name="Text Box 36"/>
              <p:cNvSpPr txBox="1">
                <a:spLocks noChangeArrowheads="1"/>
              </p:cNvSpPr>
              <p:nvPr/>
            </p:nvSpPr>
            <p:spPr bwMode="auto">
              <a:xfrm>
                <a:off x="1776" y="1872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9723" name="Group 37"/>
            <p:cNvGrpSpPr>
              <a:grpSpLocks/>
            </p:cNvGrpSpPr>
            <p:nvPr/>
          </p:nvGrpSpPr>
          <p:grpSpPr bwMode="auto">
            <a:xfrm>
              <a:off x="1344" y="2640"/>
              <a:ext cx="994" cy="682"/>
              <a:chOff x="1104" y="2640"/>
              <a:chExt cx="994" cy="682"/>
            </a:xfrm>
          </p:grpSpPr>
          <p:sp>
            <p:nvSpPr>
              <p:cNvPr id="29805" name="Oval 38"/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Rectangle 39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807" name="Text Box 40"/>
              <p:cNvSpPr txBox="1">
                <a:spLocks noChangeArrowheads="1"/>
              </p:cNvSpPr>
              <p:nvPr/>
            </p:nvSpPr>
            <p:spPr bwMode="auto">
              <a:xfrm>
                <a:off x="1776" y="292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9808" name="Text Box 41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9724" name="Group 42"/>
            <p:cNvGrpSpPr>
              <a:grpSpLocks/>
            </p:cNvGrpSpPr>
            <p:nvPr/>
          </p:nvGrpSpPr>
          <p:grpSpPr bwMode="auto">
            <a:xfrm>
              <a:off x="4272" y="1920"/>
              <a:ext cx="994" cy="682"/>
              <a:chOff x="1104" y="1680"/>
              <a:chExt cx="994" cy="682"/>
            </a:xfrm>
          </p:grpSpPr>
          <p:sp>
            <p:nvSpPr>
              <p:cNvPr id="29801" name="Oval 43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2" name="Rectangle 44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803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804" name="Text Box 46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29725" name="Group 47"/>
            <p:cNvGrpSpPr>
              <a:grpSpLocks/>
            </p:cNvGrpSpPr>
            <p:nvPr/>
          </p:nvGrpSpPr>
          <p:grpSpPr bwMode="auto">
            <a:xfrm>
              <a:off x="2928" y="3024"/>
              <a:ext cx="946" cy="634"/>
              <a:chOff x="2928" y="2304"/>
              <a:chExt cx="946" cy="634"/>
            </a:xfrm>
          </p:grpSpPr>
          <p:sp>
            <p:nvSpPr>
              <p:cNvPr id="29797" name="Oval 48"/>
              <p:cNvSpPr>
                <a:spLocks noChangeArrowheads="1"/>
              </p:cNvSpPr>
              <p:nvPr/>
            </p:nvSpPr>
            <p:spPr bwMode="auto">
              <a:xfrm>
                <a:off x="2928" y="235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8" name="Rectangle 49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9799" name="Text Box 50"/>
              <p:cNvSpPr txBox="1">
                <a:spLocks noChangeArrowheads="1"/>
              </p:cNvSpPr>
              <p:nvPr/>
            </p:nvSpPr>
            <p:spPr bwMode="auto">
              <a:xfrm>
                <a:off x="3552" y="254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29800" name="Text Box 51"/>
              <p:cNvSpPr txBox="1">
                <a:spLocks noChangeArrowheads="1"/>
              </p:cNvSpPr>
              <p:nvPr/>
            </p:nvSpPr>
            <p:spPr bwMode="auto">
              <a:xfrm>
                <a:off x="3552" y="230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9726" name="Line 52"/>
            <p:cNvSpPr>
              <a:spLocks noChangeShapeType="1"/>
            </p:cNvSpPr>
            <p:nvPr/>
          </p:nvSpPr>
          <p:spPr bwMode="auto">
            <a:xfrm>
              <a:off x="864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53"/>
            <p:cNvSpPr>
              <a:spLocks noChangeShapeType="1"/>
            </p:cNvSpPr>
            <p:nvPr/>
          </p:nvSpPr>
          <p:spPr bwMode="auto">
            <a:xfrm>
              <a:off x="864" y="14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54"/>
            <p:cNvSpPr>
              <a:spLocks noChangeShapeType="1"/>
            </p:cNvSpPr>
            <p:nvPr/>
          </p:nvSpPr>
          <p:spPr bwMode="auto">
            <a:xfrm>
              <a:off x="912" y="29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55"/>
            <p:cNvSpPr>
              <a:spLocks noChangeShapeType="1"/>
            </p:cNvSpPr>
            <p:nvPr/>
          </p:nvSpPr>
          <p:spPr bwMode="auto">
            <a:xfrm flipV="1">
              <a:off x="2208" y="1248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56"/>
            <p:cNvSpPr>
              <a:spLocks noChangeShapeType="1"/>
            </p:cNvSpPr>
            <p:nvPr/>
          </p:nvSpPr>
          <p:spPr bwMode="auto">
            <a:xfrm>
              <a:off x="2208" y="1488"/>
              <a:ext cx="7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57"/>
            <p:cNvSpPr>
              <a:spLocks noChangeShapeType="1"/>
            </p:cNvSpPr>
            <p:nvPr/>
          </p:nvSpPr>
          <p:spPr bwMode="auto">
            <a:xfrm>
              <a:off x="2208" y="1488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58"/>
            <p:cNvSpPr>
              <a:spLocks noChangeShapeType="1"/>
            </p:cNvSpPr>
            <p:nvPr/>
          </p:nvSpPr>
          <p:spPr bwMode="auto">
            <a:xfrm>
              <a:off x="2208" y="1488"/>
              <a:ext cx="72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59"/>
            <p:cNvSpPr>
              <a:spLocks noChangeShapeType="1"/>
            </p:cNvSpPr>
            <p:nvPr/>
          </p:nvSpPr>
          <p:spPr bwMode="auto">
            <a:xfrm flipV="1">
              <a:off x="2256" y="1296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60"/>
            <p:cNvSpPr>
              <a:spLocks noChangeShapeType="1"/>
            </p:cNvSpPr>
            <p:nvPr/>
          </p:nvSpPr>
          <p:spPr bwMode="auto">
            <a:xfrm flipV="1">
              <a:off x="2304" y="182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61"/>
            <p:cNvSpPr>
              <a:spLocks noChangeShapeType="1"/>
            </p:cNvSpPr>
            <p:nvPr/>
          </p:nvSpPr>
          <p:spPr bwMode="auto">
            <a:xfrm>
              <a:off x="2304" y="2208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62"/>
            <p:cNvSpPr>
              <a:spLocks noChangeShapeType="1"/>
            </p:cNvSpPr>
            <p:nvPr/>
          </p:nvSpPr>
          <p:spPr bwMode="auto">
            <a:xfrm>
              <a:off x="2256" y="2160"/>
              <a:ext cx="67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63"/>
            <p:cNvSpPr>
              <a:spLocks noChangeShapeType="1"/>
            </p:cNvSpPr>
            <p:nvPr/>
          </p:nvSpPr>
          <p:spPr bwMode="auto">
            <a:xfrm flipV="1">
              <a:off x="2256" y="1248"/>
              <a:ext cx="672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64"/>
            <p:cNvSpPr>
              <a:spLocks noChangeShapeType="1"/>
            </p:cNvSpPr>
            <p:nvPr/>
          </p:nvSpPr>
          <p:spPr bwMode="auto">
            <a:xfrm flipV="1">
              <a:off x="2256" y="1776"/>
              <a:ext cx="67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65"/>
            <p:cNvSpPr>
              <a:spLocks noChangeShapeType="1"/>
            </p:cNvSpPr>
            <p:nvPr/>
          </p:nvSpPr>
          <p:spPr bwMode="auto">
            <a:xfrm flipV="1">
              <a:off x="2256" y="2592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66"/>
            <p:cNvSpPr>
              <a:spLocks noChangeShapeType="1"/>
            </p:cNvSpPr>
            <p:nvPr/>
          </p:nvSpPr>
          <p:spPr bwMode="auto">
            <a:xfrm>
              <a:off x="2256" y="3024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67"/>
            <p:cNvSpPr>
              <a:spLocks noChangeShapeType="1"/>
            </p:cNvSpPr>
            <p:nvPr/>
          </p:nvSpPr>
          <p:spPr bwMode="auto">
            <a:xfrm>
              <a:off x="3792" y="1200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68"/>
            <p:cNvSpPr>
              <a:spLocks noChangeShapeType="1"/>
            </p:cNvSpPr>
            <p:nvPr/>
          </p:nvSpPr>
          <p:spPr bwMode="auto">
            <a:xfrm>
              <a:off x="3792" y="192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69"/>
            <p:cNvSpPr>
              <a:spLocks noChangeShapeType="1"/>
            </p:cNvSpPr>
            <p:nvPr/>
          </p:nvSpPr>
          <p:spPr bwMode="auto">
            <a:xfrm flipV="1">
              <a:off x="3792" y="2208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70"/>
            <p:cNvSpPr>
              <a:spLocks noChangeShapeType="1"/>
            </p:cNvSpPr>
            <p:nvPr/>
          </p:nvSpPr>
          <p:spPr bwMode="auto">
            <a:xfrm flipV="1">
              <a:off x="3792" y="2208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45" name="Group 71"/>
            <p:cNvGrpSpPr>
              <a:grpSpLocks/>
            </p:cNvGrpSpPr>
            <p:nvPr/>
          </p:nvGrpSpPr>
          <p:grpSpPr bwMode="auto">
            <a:xfrm>
              <a:off x="5424" y="2016"/>
              <a:ext cx="672" cy="480"/>
              <a:chOff x="5376" y="2064"/>
              <a:chExt cx="672" cy="480"/>
            </a:xfrm>
          </p:grpSpPr>
          <p:sp>
            <p:nvSpPr>
              <p:cNvPr id="29793" name="Rectangle 72"/>
              <p:cNvSpPr>
                <a:spLocks noChangeArrowheads="1"/>
              </p:cNvSpPr>
              <p:nvPr/>
            </p:nvSpPr>
            <p:spPr bwMode="auto">
              <a:xfrm>
                <a:off x="5376" y="2064"/>
                <a:ext cx="67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29794" name="Group 73"/>
              <p:cNvGrpSpPr>
                <a:grpSpLocks/>
              </p:cNvGrpSpPr>
              <p:nvPr/>
            </p:nvGrpSpPr>
            <p:grpSpPr bwMode="auto">
              <a:xfrm>
                <a:off x="5376" y="2064"/>
                <a:ext cx="596" cy="448"/>
                <a:chOff x="4862" y="3204"/>
                <a:chExt cx="596" cy="448"/>
              </a:xfrm>
            </p:grpSpPr>
            <p:sp>
              <p:nvSpPr>
                <p:cNvPr id="2979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992" y="3408"/>
                  <a:ext cx="466" cy="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</a:rPr>
                    <a:t>ANN</a:t>
                  </a:r>
                </a:p>
              </p:txBody>
            </p:sp>
            <p:sp>
              <p:nvSpPr>
                <p:cNvPr id="2979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862" y="3204"/>
                  <a:ext cx="26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18" charset="0"/>
                    </a:rPr>
                    <a:t>y</a:t>
                  </a:r>
                </a:p>
              </p:txBody>
            </p:sp>
          </p:grpSp>
        </p:grpSp>
        <p:sp>
          <p:nvSpPr>
            <p:cNvPr id="29746" name="Line 76"/>
            <p:cNvSpPr>
              <a:spLocks noChangeShapeType="1"/>
            </p:cNvSpPr>
            <p:nvPr/>
          </p:nvSpPr>
          <p:spPr bwMode="auto">
            <a:xfrm>
              <a:off x="5184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47" name="Group 77"/>
            <p:cNvGrpSpPr>
              <a:grpSpLocks/>
            </p:cNvGrpSpPr>
            <p:nvPr/>
          </p:nvGrpSpPr>
          <p:grpSpPr bwMode="auto">
            <a:xfrm>
              <a:off x="1248" y="3504"/>
              <a:ext cx="1000" cy="507"/>
              <a:chOff x="1248" y="3605"/>
              <a:chExt cx="1000" cy="507"/>
            </a:xfrm>
          </p:grpSpPr>
          <p:sp>
            <p:nvSpPr>
              <p:cNvPr id="29791" name="Oval 78"/>
              <p:cNvSpPr>
                <a:spLocks noChangeArrowheads="1"/>
              </p:cNvSpPr>
              <p:nvPr/>
            </p:nvSpPr>
            <p:spPr bwMode="auto">
              <a:xfrm>
                <a:off x="1248" y="3605"/>
                <a:ext cx="526" cy="5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Bias</a:t>
                </a:r>
              </a:p>
            </p:txBody>
          </p:sp>
          <p:sp>
            <p:nvSpPr>
              <p:cNvPr id="29792" name="Rectangle 79"/>
              <p:cNvSpPr>
                <a:spLocks noChangeArrowheads="1"/>
              </p:cNvSpPr>
              <p:nvPr/>
            </p:nvSpPr>
            <p:spPr bwMode="auto">
              <a:xfrm>
                <a:off x="1774" y="3605"/>
                <a:ext cx="474" cy="5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9748" name="Line 80"/>
            <p:cNvSpPr>
              <a:spLocks noChangeShapeType="1"/>
            </p:cNvSpPr>
            <p:nvPr/>
          </p:nvSpPr>
          <p:spPr bwMode="auto">
            <a:xfrm flipV="1">
              <a:off x="2256" y="1296"/>
              <a:ext cx="672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81"/>
            <p:cNvSpPr>
              <a:spLocks noChangeShapeType="1"/>
            </p:cNvSpPr>
            <p:nvPr/>
          </p:nvSpPr>
          <p:spPr bwMode="auto">
            <a:xfrm flipV="1">
              <a:off x="2256" y="1824"/>
              <a:ext cx="672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82"/>
            <p:cNvSpPr>
              <a:spLocks noChangeShapeType="1"/>
            </p:cNvSpPr>
            <p:nvPr/>
          </p:nvSpPr>
          <p:spPr bwMode="auto">
            <a:xfrm flipV="1">
              <a:off x="2256" y="2640"/>
              <a:ext cx="57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83"/>
            <p:cNvSpPr>
              <a:spLocks noChangeShapeType="1"/>
            </p:cNvSpPr>
            <p:nvPr/>
          </p:nvSpPr>
          <p:spPr bwMode="auto">
            <a:xfrm flipV="1">
              <a:off x="2256" y="3264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52" name="Group 84"/>
            <p:cNvGrpSpPr>
              <a:grpSpLocks/>
            </p:cNvGrpSpPr>
            <p:nvPr/>
          </p:nvGrpSpPr>
          <p:grpSpPr bwMode="auto">
            <a:xfrm>
              <a:off x="2832" y="3840"/>
              <a:ext cx="1000" cy="507"/>
              <a:chOff x="1248" y="3605"/>
              <a:chExt cx="1000" cy="507"/>
            </a:xfrm>
          </p:grpSpPr>
          <p:sp>
            <p:nvSpPr>
              <p:cNvPr id="29789" name="Oval 85"/>
              <p:cNvSpPr>
                <a:spLocks noChangeArrowheads="1"/>
              </p:cNvSpPr>
              <p:nvPr/>
            </p:nvSpPr>
            <p:spPr bwMode="auto">
              <a:xfrm>
                <a:off x="1248" y="3605"/>
                <a:ext cx="526" cy="5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Bias</a:t>
                </a:r>
              </a:p>
            </p:txBody>
          </p:sp>
          <p:sp>
            <p:nvSpPr>
              <p:cNvPr id="29790" name="Rectangle 86"/>
              <p:cNvSpPr>
                <a:spLocks noChangeArrowheads="1"/>
              </p:cNvSpPr>
              <p:nvPr/>
            </p:nvSpPr>
            <p:spPr bwMode="auto">
              <a:xfrm>
                <a:off x="1774" y="3605"/>
                <a:ext cx="474" cy="5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9753" name="Line 87"/>
            <p:cNvSpPr>
              <a:spLocks noChangeShapeType="1"/>
            </p:cNvSpPr>
            <p:nvPr/>
          </p:nvSpPr>
          <p:spPr bwMode="auto">
            <a:xfrm flipV="1">
              <a:off x="3840" y="2208"/>
              <a:ext cx="48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54" name="Group 88"/>
            <p:cNvGrpSpPr>
              <a:grpSpLocks/>
            </p:cNvGrpSpPr>
            <p:nvPr/>
          </p:nvGrpSpPr>
          <p:grpSpPr bwMode="auto">
            <a:xfrm>
              <a:off x="2162" y="672"/>
              <a:ext cx="498" cy="682"/>
              <a:chOff x="2162" y="672"/>
              <a:chExt cx="498" cy="682"/>
            </a:xfrm>
          </p:grpSpPr>
          <p:sp>
            <p:nvSpPr>
              <p:cNvPr id="29786" name="Text Box 89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.33</a:t>
                </a:r>
              </a:p>
            </p:txBody>
          </p:sp>
          <p:sp>
            <p:nvSpPr>
              <p:cNvPr id="29787" name="Text Box 90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9788" name="Text Box 91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29755" name="Group 92"/>
            <p:cNvGrpSpPr>
              <a:grpSpLocks/>
            </p:cNvGrpSpPr>
            <p:nvPr/>
          </p:nvGrpSpPr>
          <p:grpSpPr bwMode="auto">
            <a:xfrm>
              <a:off x="2228" y="1200"/>
              <a:ext cx="498" cy="682"/>
              <a:chOff x="2162" y="672"/>
              <a:chExt cx="498" cy="682"/>
            </a:xfrm>
          </p:grpSpPr>
          <p:sp>
            <p:nvSpPr>
              <p:cNvPr id="29783" name="Text Box 93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.41</a:t>
                </a:r>
              </a:p>
            </p:txBody>
          </p:sp>
          <p:sp>
            <p:nvSpPr>
              <p:cNvPr id="29784" name="Text Box 94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9785" name="Text Box 95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29756" name="Group 96"/>
            <p:cNvGrpSpPr>
              <a:grpSpLocks/>
            </p:cNvGrpSpPr>
            <p:nvPr/>
          </p:nvGrpSpPr>
          <p:grpSpPr bwMode="auto">
            <a:xfrm>
              <a:off x="2324" y="2784"/>
              <a:ext cx="498" cy="682"/>
              <a:chOff x="2162" y="672"/>
              <a:chExt cx="498" cy="682"/>
            </a:xfrm>
          </p:grpSpPr>
          <p:sp>
            <p:nvSpPr>
              <p:cNvPr id="29780" name="Text Box 97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.52</a:t>
                </a:r>
              </a:p>
            </p:txBody>
          </p:sp>
          <p:sp>
            <p:nvSpPr>
              <p:cNvPr id="29781" name="Text Box 98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9782" name="Text Box 99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29757" name="Group 100"/>
            <p:cNvGrpSpPr>
              <a:grpSpLocks/>
            </p:cNvGrpSpPr>
            <p:nvPr/>
          </p:nvGrpSpPr>
          <p:grpSpPr bwMode="auto">
            <a:xfrm>
              <a:off x="2324" y="3408"/>
              <a:ext cx="498" cy="682"/>
              <a:chOff x="2162" y="672"/>
              <a:chExt cx="498" cy="682"/>
            </a:xfrm>
          </p:grpSpPr>
          <p:sp>
            <p:nvSpPr>
              <p:cNvPr id="29777" name="Text Box 101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.82</a:t>
                </a:r>
              </a:p>
            </p:txBody>
          </p:sp>
          <p:sp>
            <p:nvSpPr>
              <p:cNvPr id="29778" name="Text Box 102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9779" name="Text Box 103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29758" name="Group 104"/>
            <p:cNvGrpSpPr>
              <a:grpSpLocks/>
            </p:cNvGrpSpPr>
            <p:nvPr/>
          </p:nvGrpSpPr>
          <p:grpSpPr bwMode="auto">
            <a:xfrm>
              <a:off x="3860" y="1008"/>
              <a:ext cx="498" cy="682"/>
              <a:chOff x="2162" y="672"/>
              <a:chExt cx="498" cy="682"/>
            </a:xfrm>
          </p:grpSpPr>
          <p:sp>
            <p:nvSpPr>
              <p:cNvPr id="29774" name="Text Box 105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.71</a:t>
                </a:r>
              </a:p>
            </p:txBody>
          </p:sp>
          <p:sp>
            <p:nvSpPr>
              <p:cNvPr id="29775" name="Text Box 106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9776" name="Text Box 107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29759" name="Group 108"/>
            <p:cNvGrpSpPr>
              <a:grpSpLocks/>
            </p:cNvGrpSpPr>
            <p:nvPr/>
          </p:nvGrpSpPr>
          <p:grpSpPr bwMode="auto">
            <a:xfrm>
              <a:off x="3704" y="2592"/>
              <a:ext cx="462" cy="682"/>
              <a:chOff x="2198" y="672"/>
              <a:chExt cx="462" cy="682"/>
            </a:xfrm>
          </p:grpSpPr>
          <p:sp>
            <p:nvSpPr>
              <p:cNvPr id="29771" name="Text Box 109"/>
              <p:cNvSpPr txBox="1">
                <a:spLocks noChangeArrowheads="1"/>
              </p:cNvSpPr>
              <p:nvPr/>
            </p:nvSpPr>
            <p:spPr bwMode="auto">
              <a:xfrm>
                <a:off x="2198" y="852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94</a:t>
                </a:r>
              </a:p>
            </p:txBody>
          </p:sp>
          <p:sp>
            <p:nvSpPr>
              <p:cNvPr id="29772" name="Text Box 110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9773" name="Text Box 111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29760" name="Group 112"/>
            <p:cNvGrpSpPr>
              <a:grpSpLocks/>
            </p:cNvGrpSpPr>
            <p:nvPr/>
          </p:nvGrpSpPr>
          <p:grpSpPr bwMode="auto">
            <a:xfrm>
              <a:off x="3812" y="3456"/>
              <a:ext cx="498" cy="682"/>
              <a:chOff x="2162" y="672"/>
              <a:chExt cx="498" cy="682"/>
            </a:xfrm>
          </p:grpSpPr>
          <p:sp>
            <p:nvSpPr>
              <p:cNvPr id="29768" name="Text Box 113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.29</a:t>
                </a:r>
              </a:p>
            </p:txBody>
          </p:sp>
          <p:sp>
            <p:nvSpPr>
              <p:cNvPr id="29769" name="Text Box 114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9770" name="Text Box 115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29761" name="Line 116"/>
            <p:cNvSpPr>
              <a:spLocks noChangeShapeType="1"/>
            </p:cNvSpPr>
            <p:nvPr/>
          </p:nvSpPr>
          <p:spPr bwMode="auto">
            <a:xfrm flipH="1">
              <a:off x="1440" y="139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117"/>
            <p:cNvSpPr>
              <a:spLocks noChangeShapeType="1"/>
            </p:cNvSpPr>
            <p:nvPr/>
          </p:nvSpPr>
          <p:spPr bwMode="auto">
            <a:xfrm flipH="1">
              <a:off x="1488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118"/>
            <p:cNvSpPr>
              <a:spLocks noChangeShapeType="1"/>
            </p:cNvSpPr>
            <p:nvPr/>
          </p:nvSpPr>
          <p:spPr bwMode="auto">
            <a:xfrm flipH="1">
              <a:off x="1488" y="288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119"/>
            <p:cNvSpPr>
              <a:spLocks/>
            </p:cNvSpPr>
            <p:nvPr/>
          </p:nvSpPr>
          <p:spPr bwMode="auto">
            <a:xfrm>
              <a:off x="2976" y="254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120"/>
            <p:cNvSpPr>
              <a:spLocks/>
            </p:cNvSpPr>
            <p:nvPr/>
          </p:nvSpPr>
          <p:spPr bwMode="auto">
            <a:xfrm>
              <a:off x="2976" y="110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121"/>
            <p:cNvSpPr>
              <a:spLocks/>
            </p:cNvSpPr>
            <p:nvPr/>
          </p:nvSpPr>
          <p:spPr bwMode="auto">
            <a:xfrm>
              <a:off x="3024" y="1776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122"/>
            <p:cNvSpPr>
              <a:spLocks/>
            </p:cNvSpPr>
            <p:nvPr/>
          </p:nvSpPr>
          <p:spPr bwMode="auto">
            <a:xfrm>
              <a:off x="3024" y="326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99" name="Rectangle 12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70975" cy="1260475"/>
          </a:xfrm>
        </p:spPr>
        <p:txBody>
          <a:bodyPr/>
          <a:lstStyle/>
          <a:p>
            <a:r>
              <a:rPr lang="en-GB" smtClean="0"/>
              <a:t>Random Values for Weights</a:t>
            </a:r>
          </a:p>
        </p:txBody>
      </p:sp>
      <p:sp>
        <p:nvSpPr>
          <p:cNvPr id="29700" name="Text Box 245"/>
          <p:cNvSpPr txBox="1">
            <a:spLocks noChangeArrowheads="1"/>
          </p:cNvSpPr>
          <p:nvPr/>
        </p:nvSpPr>
        <p:spPr bwMode="auto">
          <a:xfrm>
            <a:off x="3581400" y="3124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.77</a:t>
            </a:r>
          </a:p>
        </p:txBody>
      </p:sp>
      <p:sp>
        <p:nvSpPr>
          <p:cNvPr id="29701" name="Text Box 247"/>
          <p:cNvSpPr txBox="1">
            <a:spLocks noChangeArrowheads="1"/>
          </p:cNvSpPr>
          <p:nvPr/>
        </p:nvSpPr>
        <p:spPr bwMode="auto">
          <a:xfrm>
            <a:off x="5791200" y="3276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.29</a:t>
            </a:r>
          </a:p>
        </p:txBody>
      </p:sp>
      <p:sp>
        <p:nvSpPr>
          <p:cNvPr id="29702" name="Text Box 248"/>
          <p:cNvSpPr txBox="1">
            <a:spLocks noChangeArrowheads="1"/>
          </p:cNvSpPr>
          <p:nvPr/>
        </p:nvSpPr>
        <p:spPr bwMode="auto">
          <a:xfrm>
            <a:off x="3657600" y="3657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.28</a:t>
            </a:r>
          </a:p>
        </p:txBody>
      </p:sp>
      <p:sp>
        <p:nvSpPr>
          <p:cNvPr id="29703" name="Text Box 249"/>
          <p:cNvSpPr txBox="1">
            <a:spLocks noChangeArrowheads="1"/>
          </p:cNvSpPr>
          <p:nvPr/>
        </p:nvSpPr>
        <p:spPr bwMode="auto">
          <a:xfrm>
            <a:off x="3657600" y="39624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.14</a:t>
            </a:r>
          </a:p>
        </p:txBody>
      </p:sp>
      <p:sp>
        <p:nvSpPr>
          <p:cNvPr id="29704" name="Text Box 250"/>
          <p:cNvSpPr txBox="1">
            <a:spLocks noChangeArrowheads="1"/>
          </p:cNvSpPr>
          <p:nvPr/>
        </p:nvSpPr>
        <p:spPr bwMode="auto">
          <a:xfrm>
            <a:off x="3124200" y="2362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.37</a:t>
            </a:r>
          </a:p>
        </p:txBody>
      </p:sp>
      <p:sp>
        <p:nvSpPr>
          <p:cNvPr id="29705" name="Text Box 251"/>
          <p:cNvSpPr txBox="1">
            <a:spLocks noChangeArrowheads="1"/>
          </p:cNvSpPr>
          <p:nvPr/>
        </p:nvSpPr>
        <p:spPr bwMode="auto">
          <a:xfrm>
            <a:off x="3276600" y="3505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.37</a:t>
            </a:r>
          </a:p>
        </p:txBody>
      </p:sp>
      <p:sp>
        <p:nvSpPr>
          <p:cNvPr id="29706" name="Text Box 252"/>
          <p:cNvSpPr txBox="1">
            <a:spLocks noChangeArrowheads="1"/>
          </p:cNvSpPr>
          <p:nvPr/>
        </p:nvSpPr>
        <p:spPr bwMode="auto">
          <a:xfrm>
            <a:off x="3276600" y="2514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.37</a:t>
            </a:r>
          </a:p>
        </p:txBody>
      </p:sp>
      <p:sp>
        <p:nvSpPr>
          <p:cNvPr id="29707" name="Text Box 253"/>
          <p:cNvSpPr txBox="1">
            <a:spLocks noChangeArrowheads="1"/>
          </p:cNvSpPr>
          <p:nvPr/>
        </p:nvSpPr>
        <p:spPr bwMode="auto">
          <a:xfrm>
            <a:off x="3200400" y="30480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.71</a:t>
            </a:r>
          </a:p>
        </p:txBody>
      </p:sp>
      <p:sp>
        <p:nvSpPr>
          <p:cNvPr id="29708" name="Text Box 254"/>
          <p:cNvSpPr txBox="1">
            <a:spLocks noChangeArrowheads="1"/>
          </p:cNvSpPr>
          <p:nvPr/>
        </p:nvSpPr>
        <p:spPr bwMode="auto">
          <a:xfrm>
            <a:off x="6019800" y="3657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.99</a:t>
            </a:r>
          </a:p>
        </p:txBody>
      </p:sp>
      <p:sp>
        <p:nvSpPr>
          <p:cNvPr id="29709" name="Text Box 255"/>
          <p:cNvSpPr txBox="1">
            <a:spLocks noChangeArrowheads="1"/>
          </p:cNvSpPr>
          <p:nvPr/>
        </p:nvSpPr>
        <p:spPr bwMode="auto">
          <a:xfrm>
            <a:off x="5791200" y="2743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.61</a:t>
            </a:r>
          </a:p>
        </p:txBody>
      </p:sp>
      <p:sp>
        <p:nvSpPr>
          <p:cNvPr id="29710" name="Text Box 256"/>
          <p:cNvSpPr txBox="1">
            <a:spLocks noChangeArrowheads="1"/>
          </p:cNvSpPr>
          <p:nvPr/>
        </p:nvSpPr>
        <p:spPr bwMode="auto">
          <a:xfrm>
            <a:off x="4038600" y="3124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.30</a:t>
            </a:r>
          </a:p>
        </p:txBody>
      </p:sp>
      <p:sp>
        <p:nvSpPr>
          <p:cNvPr id="29711" name="Oval 258"/>
          <p:cNvSpPr>
            <a:spLocks noChangeArrowheads="1"/>
          </p:cNvSpPr>
          <p:nvPr/>
        </p:nvSpPr>
        <p:spPr bwMode="auto">
          <a:xfrm>
            <a:off x="8458200" y="3886200"/>
            <a:ext cx="12192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>
                <a:latin typeface="Symbol" pitchFamily="18" charset="2"/>
              </a:rPr>
              <a:t>0.82</a:t>
            </a:r>
          </a:p>
        </p:txBody>
      </p:sp>
      <p:sp>
        <p:nvSpPr>
          <p:cNvPr id="29712" name="Text Box 259"/>
          <p:cNvSpPr txBox="1">
            <a:spLocks noChangeArrowheads="1"/>
          </p:cNvSpPr>
          <p:nvPr/>
        </p:nvSpPr>
        <p:spPr bwMode="auto">
          <a:xfrm>
            <a:off x="914400" y="4419600"/>
            <a:ext cx="11731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lep1</a:t>
            </a:r>
          </a:p>
        </p:txBody>
      </p:sp>
      <p:sp>
        <p:nvSpPr>
          <p:cNvPr id="29713" name="Oval 260"/>
          <p:cNvSpPr>
            <a:spLocks noChangeArrowheads="1"/>
          </p:cNvSpPr>
          <p:nvPr/>
        </p:nvSpPr>
        <p:spPr bwMode="auto">
          <a:xfrm>
            <a:off x="0" y="990600"/>
            <a:ext cx="1905000" cy="4876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Symbol" pitchFamily="18" charset="2"/>
            </a:endParaRPr>
          </a:p>
        </p:txBody>
      </p:sp>
      <p:sp>
        <p:nvSpPr>
          <p:cNvPr id="29714" name="Text Box 262"/>
          <p:cNvSpPr txBox="1">
            <a:spLocks noChangeArrowheads="1"/>
          </p:cNvSpPr>
          <p:nvPr/>
        </p:nvSpPr>
        <p:spPr bwMode="auto">
          <a:xfrm>
            <a:off x="304800" y="5105400"/>
            <a:ext cx="14747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Higgs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533400" y="685800"/>
            <a:ext cx="8991600" cy="5834063"/>
            <a:chOff x="432" y="672"/>
            <a:chExt cx="5664" cy="3675"/>
          </a:xfrm>
        </p:grpSpPr>
        <p:grpSp>
          <p:nvGrpSpPr>
            <p:cNvPr id="30739" name="Group 3"/>
            <p:cNvGrpSpPr>
              <a:grpSpLocks/>
            </p:cNvGrpSpPr>
            <p:nvPr/>
          </p:nvGrpSpPr>
          <p:grpSpPr bwMode="auto">
            <a:xfrm>
              <a:off x="432" y="1200"/>
              <a:ext cx="514" cy="586"/>
              <a:chOff x="432" y="1776"/>
              <a:chExt cx="514" cy="586"/>
            </a:xfrm>
          </p:grpSpPr>
          <p:sp>
            <p:nvSpPr>
              <p:cNvPr id="30857" name="Rectangle 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R</a:t>
                </a:r>
              </a:p>
            </p:txBody>
          </p:sp>
          <p:sp>
            <p:nvSpPr>
              <p:cNvPr id="30858" name="Text Box 5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ll</a:t>
                </a:r>
              </a:p>
            </p:txBody>
          </p:sp>
        </p:grpSp>
        <p:grpSp>
          <p:nvGrpSpPr>
            <p:cNvPr id="30740" name="Group 6"/>
            <p:cNvGrpSpPr>
              <a:grpSpLocks/>
            </p:cNvGrpSpPr>
            <p:nvPr/>
          </p:nvGrpSpPr>
          <p:grpSpPr bwMode="auto">
            <a:xfrm>
              <a:off x="1296" y="1152"/>
              <a:ext cx="994" cy="682"/>
              <a:chOff x="1104" y="1680"/>
              <a:chExt cx="994" cy="682"/>
            </a:xfrm>
          </p:grpSpPr>
          <p:sp>
            <p:nvSpPr>
              <p:cNvPr id="30853" name="Oval 7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4" name="Rectangle 8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55" name="Text Box 9"/>
              <p:cNvSpPr txBox="1">
                <a:spLocks noChangeArrowheads="1"/>
              </p:cNvSpPr>
              <p:nvPr/>
            </p:nvSpPr>
            <p:spPr bwMode="auto">
              <a:xfrm>
                <a:off x="1776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0856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0741" name="Group 11"/>
            <p:cNvGrpSpPr>
              <a:grpSpLocks/>
            </p:cNvGrpSpPr>
            <p:nvPr/>
          </p:nvGrpSpPr>
          <p:grpSpPr bwMode="auto">
            <a:xfrm>
              <a:off x="2928" y="912"/>
              <a:ext cx="946" cy="634"/>
              <a:chOff x="2976" y="1200"/>
              <a:chExt cx="946" cy="634"/>
            </a:xfrm>
          </p:grpSpPr>
          <p:sp>
            <p:nvSpPr>
              <p:cNvPr id="30849" name="Oval 12"/>
              <p:cNvSpPr>
                <a:spLocks noChangeArrowheads="1"/>
              </p:cNvSpPr>
              <p:nvPr/>
            </p:nvSpPr>
            <p:spPr bwMode="auto">
              <a:xfrm>
                <a:off x="2976" y="1248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Rectangle 13"/>
              <p:cNvSpPr>
                <a:spLocks noChangeArrowheads="1"/>
              </p:cNvSpPr>
              <p:nvPr/>
            </p:nvSpPr>
            <p:spPr bwMode="auto">
              <a:xfrm>
                <a:off x="3456" y="1248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51" name="Text Box 14"/>
              <p:cNvSpPr txBox="1">
                <a:spLocks noChangeArrowheads="1"/>
              </p:cNvSpPr>
              <p:nvPr/>
            </p:nvSpPr>
            <p:spPr bwMode="auto">
              <a:xfrm>
                <a:off x="3600" y="144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0852" name="Text Box 15"/>
              <p:cNvSpPr txBox="1">
                <a:spLocks noChangeArrowheads="1"/>
              </p:cNvSpPr>
              <p:nvPr/>
            </p:nvSpPr>
            <p:spPr bwMode="auto">
              <a:xfrm>
                <a:off x="3600" y="120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30742" name="Group 16"/>
            <p:cNvGrpSpPr>
              <a:grpSpLocks/>
            </p:cNvGrpSpPr>
            <p:nvPr/>
          </p:nvGrpSpPr>
          <p:grpSpPr bwMode="auto">
            <a:xfrm>
              <a:off x="2928" y="1584"/>
              <a:ext cx="946" cy="634"/>
              <a:chOff x="2928" y="1584"/>
              <a:chExt cx="946" cy="634"/>
            </a:xfrm>
          </p:grpSpPr>
          <p:sp>
            <p:nvSpPr>
              <p:cNvPr id="30845" name="Oval 17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6" name="Rectangle 18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47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82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848" name="Text Box 20"/>
              <p:cNvSpPr txBox="1">
                <a:spLocks noChangeArrowheads="1"/>
              </p:cNvSpPr>
              <p:nvPr/>
            </p:nvSpPr>
            <p:spPr bwMode="auto">
              <a:xfrm>
                <a:off x="3552" y="158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30743" name="Group 21"/>
            <p:cNvGrpSpPr>
              <a:grpSpLocks/>
            </p:cNvGrpSpPr>
            <p:nvPr/>
          </p:nvGrpSpPr>
          <p:grpSpPr bwMode="auto">
            <a:xfrm>
              <a:off x="2928" y="2304"/>
              <a:ext cx="946" cy="634"/>
              <a:chOff x="2928" y="2304"/>
              <a:chExt cx="946" cy="634"/>
            </a:xfrm>
          </p:grpSpPr>
          <p:sp>
            <p:nvSpPr>
              <p:cNvPr id="30841" name="Oval 22"/>
              <p:cNvSpPr>
                <a:spLocks noChangeArrowheads="1"/>
              </p:cNvSpPr>
              <p:nvPr/>
            </p:nvSpPr>
            <p:spPr bwMode="auto">
              <a:xfrm>
                <a:off x="2928" y="235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Rectangle 23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43" name="Text Box 24"/>
              <p:cNvSpPr txBox="1">
                <a:spLocks noChangeArrowheads="1"/>
              </p:cNvSpPr>
              <p:nvPr/>
            </p:nvSpPr>
            <p:spPr bwMode="auto">
              <a:xfrm>
                <a:off x="3552" y="254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844" name="Text Box 25"/>
              <p:cNvSpPr txBox="1">
                <a:spLocks noChangeArrowheads="1"/>
              </p:cNvSpPr>
              <p:nvPr/>
            </p:nvSpPr>
            <p:spPr bwMode="auto">
              <a:xfrm>
                <a:off x="3552" y="230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30744" name="Group 26"/>
            <p:cNvGrpSpPr>
              <a:grpSpLocks/>
            </p:cNvGrpSpPr>
            <p:nvPr/>
          </p:nvGrpSpPr>
          <p:grpSpPr bwMode="auto">
            <a:xfrm>
              <a:off x="432" y="1920"/>
              <a:ext cx="514" cy="586"/>
              <a:chOff x="432" y="1776"/>
              <a:chExt cx="514" cy="586"/>
            </a:xfrm>
          </p:grpSpPr>
          <p:sp>
            <p:nvSpPr>
              <p:cNvPr id="30839" name="Rectangle 2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30840" name="Text Box 28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30745" name="Group 29"/>
            <p:cNvGrpSpPr>
              <a:grpSpLocks/>
            </p:cNvGrpSpPr>
            <p:nvPr/>
          </p:nvGrpSpPr>
          <p:grpSpPr bwMode="auto">
            <a:xfrm>
              <a:off x="432" y="2688"/>
              <a:ext cx="514" cy="586"/>
              <a:chOff x="432" y="1776"/>
              <a:chExt cx="514" cy="586"/>
            </a:xfrm>
          </p:grpSpPr>
          <p:sp>
            <p:nvSpPr>
              <p:cNvPr id="30837" name="Rectangle 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432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30838" name="Text Box 31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746" name="Group 32"/>
            <p:cNvGrpSpPr>
              <a:grpSpLocks/>
            </p:cNvGrpSpPr>
            <p:nvPr/>
          </p:nvGrpSpPr>
          <p:grpSpPr bwMode="auto">
            <a:xfrm>
              <a:off x="1344" y="1872"/>
              <a:ext cx="994" cy="682"/>
              <a:chOff x="1104" y="1872"/>
              <a:chExt cx="994" cy="682"/>
            </a:xfrm>
          </p:grpSpPr>
          <p:sp>
            <p:nvSpPr>
              <p:cNvPr id="30833" name="Oval 33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4" name="Rectangle 34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35" name="Text Box 35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836" name="Text Box 36"/>
              <p:cNvSpPr txBox="1">
                <a:spLocks noChangeArrowheads="1"/>
              </p:cNvSpPr>
              <p:nvPr/>
            </p:nvSpPr>
            <p:spPr bwMode="auto">
              <a:xfrm>
                <a:off x="1776" y="1872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0747" name="Group 37"/>
            <p:cNvGrpSpPr>
              <a:grpSpLocks/>
            </p:cNvGrpSpPr>
            <p:nvPr/>
          </p:nvGrpSpPr>
          <p:grpSpPr bwMode="auto">
            <a:xfrm>
              <a:off x="1344" y="2640"/>
              <a:ext cx="994" cy="682"/>
              <a:chOff x="1104" y="2640"/>
              <a:chExt cx="994" cy="682"/>
            </a:xfrm>
          </p:grpSpPr>
          <p:sp>
            <p:nvSpPr>
              <p:cNvPr id="30829" name="Oval 38"/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Rectangle 39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31" name="Text Box 40"/>
              <p:cNvSpPr txBox="1">
                <a:spLocks noChangeArrowheads="1"/>
              </p:cNvSpPr>
              <p:nvPr/>
            </p:nvSpPr>
            <p:spPr bwMode="auto">
              <a:xfrm>
                <a:off x="1776" y="292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832" name="Text Box 41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0748" name="Group 42"/>
            <p:cNvGrpSpPr>
              <a:grpSpLocks/>
            </p:cNvGrpSpPr>
            <p:nvPr/>
          </p:nvGrpSpPr>
          <p:grpSpPr bwMode="auto">
            <a:xfrm>
              <a:off x="4272" y="1920"/>
              <a:ext cx="994" cy="682"/>
              <a:chOff x="1104" y="1680"/>
              <a:chExt cx="994" cy="682"/>
            </a:xfrm>
          </p:grpSpPr>
          <p:sp>
            <p:nvSpPr>
              <p:cNvPr id="30825" name="Oval 43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6" name="Rectangle 44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27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968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0828" name="Text Box 46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30749" name="Group 47"/>
            <p:cNvGrpSpPr>
              <a:grpSpLocks/>
            </p:cNvGrpSpPr>
            <p:nvPr/>
          </p:nvGrpSpPr>
          <p:grpSpPr bwMode="auto">
            <a:xfrm>
              <a:off x="2928" y="3024"/>
              <a:ext cx="946" cy="634"/>
              <a:chOff x="2928" y="2304"/>
              <a:chExt cx="946" cy="634"/>
            </a:xfrm>
          </p:grpSpPr>
          <p:sp>
            <p:nvSpPr>
              <p:cNvPr id="30821" name="Oval 48"/>
              <p:cNvSpPr>
                <a:spLocks noChangeArrowheads="1"/>
              </p:cNvSpPr>
              <p:nvPr/>
            </p:nvSpPr>
            <p:spPr bwMode="auto">
              <a:xfrm>
                <a:off x="2928" y="2352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Rectangle 49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38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30823" name="Text Box 50"/>
              <p:cNvSpPr txBox="1">
                <a:spLocks noChangeArrowheads="1"/>
              </p:cNvSpPr>
              <p:nvPr/>
            </p:nvSpPr>
            <p:spPr bwMode="auto">
              <a:xfrm>
                <a:off x="3552" y="254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30824" name="Text Box 51"/>
              <p:cNvSpPr txBox="1">
                <a:spLocks noChangeArrowheads="1"/>
              </p:cNvSpPr>
              <p:nvPr/>
            </p:nvSpPr>
            <p:spPr bwMode="auto">
              <a:xfrm>
                <a:off x="3552" y="2304"/>
                <a:ext cx="3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750" name="Line 52"/>
            <p:cNvSpPr>
              <a:spLocks noChangeShapeType="1"/>
            </p:cNvSpPr>
            <p:nvPr/>
          </p:nvSpPr>
          <p:spPr bwMode="auto">
            <a:xfrm>
              <a:off x="864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53"/>
            <p:cNvSpPr>
              <a:spLocks noChangeShapeType="1"/>
            </p:cNvSpPr>
            <p:nvPr/>
          </p:nvSpPr>
          <p:spPr bwMode="auto">
            <a:xfrm>
              <a:off x="864" y="14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54"/>
            <p:cNvSpPr>
              <a:spLocks noChangeShapeType="1"/>
            </p:cNvSpPr>
            <p:nvPr/>
          </p:nvSpPr>
          <p:spPr bwMode="auto">
            <a:xfrm>
              <a:off x="912" y="29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55"/>
            <p:cNvSpPr>
              <a:spLocks noChangeShapeType="1"/>
            </p:cNvSpPr>
            <p:nvPr/>
          </p:nvSpPr>
          <p:spPr bwMode="auto">
            <a:xfrm flipV="1">
              <a:off x="2208" y="1248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56"/>
            <p:cNvSpPr>
              <a:spLocks noChangeShapeType="1"/>
            </p:cNvSpPr>
            <p:nvPr/>
          </p:nvSpPr>
          <p:spPr bwMode="auto">
            <a:xfrm>
              <a:off x="2208" y="1488"/>
              <a:ext cx="7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57"/>
            <p:cNvSpPr>
              <a:spLocks noChangeShapeType="1"/>
            </p:cNvSpPr>
            <p:nvPr/>
          </p:nvSpPr>
          <p:spPr bwMode="auto">
            <a:xfrm>
              <a:off x="2208" y="1488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58"/>
            <p:cNvSpPr>
              <a:spLocks noChangeShapeType="1"/>
            </p:cNvSpPr>
            <p:nvPr/>
          </p:nvSpPr>
          <p:spPr bwMode="auto">
            <a:xfrm>
              <a:off x="2208" y="1488"/>
              <a:ext cx="72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59"/>
            <p:cNvSpPr>
              <a:spLocks noChangeShapeType="1"/>
            </p:cNvSpPr>
            <p:nvPr/>
          </p:nvSpPr>
          <p:spPr bwMode="auto">
            <a:xfrm flipV="1">
              <a:off x="2256" y="1296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60"/>
            <p:cNvSpPr>
              <a:spLocks noChangeShapeType="1"/>
            </p:cNvSpPr>
            <p:nvPr/>
          </p:nvSpPr>
          <p:spPr bwMode="auto">
            <a:xfrm flipV="1">
              <a:off x="2304" y="182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61"/>
            <p:cNvSpPr>
              <a:spLocks noChangeShapeType="1"/>
            </p:cNvSpPr>
            <p:nvPr/>
          </p:nvSpPr>
          <p:spPr bwMode="auto">
            <a:xfrm>
              <a:off x="2304" y="2208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62"/>
            <p:cNvSpPr>
              <a:spLocks noChangeShapeType="1"/>
            </p:cNvSpPr>
            <p:nvPr/>
          </p:nvSpPr>
          <p:spPr bwMode="auto">
            <a:xfrm>
              <a:off x="2256" y="2160"/>
              <a:ext cx="67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63"/>
            <p:cNvSpPr>
              <a:spLocks noChangeShapeType="1"/>
            </p:cNvSpPr>
            <p:nvPr/>
          </p:nvSpPr>
          <p:spPr bwMode="auto">
            <a:xfrm flipV="1">
              <a:off x="2256" y="1248"/>
              <a:ext cx="672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64"/>
            <p:cNvSpPr>
              <a:spLocks noChangeShapeType="1"/>
            </p:cNvSpPr>
            <p:nvPr/>
          </p:nvSpPr>
          <p:spPr bwMode="auto">
            <a:xfrm flipV="1">
              <a:off x="2256" y="1776"/>
              <a:ext cx="67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65"/>
            <p:cNvSpPr>
              <a:spLocks noChangeShapeType="1"/>
            </p:cNvSpPr>
            <p:nvPr/>
          </p:nvSpPr>
          <p:spPr bwMode="auto">
            <a:xfrm flipV="1">
              <a:off x="2256" y="2592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66"/>
            <p:cNvSpPr>
              <a:spLocks noChangeShapeType="1"/>
            </p:cNvSpPr>
            <p:nvPr/>
          </p:nvSpPr>
          <p:spPr bwMode="auto">
            <a:xfrm>
              <a:off x="2256" y="3024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67"/>
            <p:cNvSpPr>
              <a:spLocks noChangeShapeType="1"/>
            </p:cNvSpPr>
            <p:nvPr/>
          </p:nvSpPr>
          <p:spPr bwMode="auto">
            <a:xfrm>
              <a:off x="3792" y="1200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68"/>
            <p:cNvSpPr>
              <a:spLocks noChangeShapeType="1"/>
            </p:cNvSpPr>
            <p:nvPr/>
          </p:nvSpPr>
          <p:spPr bwMode="auto">
            <a:xfrm>
              <a:off x="3792" y="192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69"/>
            <p:cNvSpPr>
              <a:spLocks noChangeShapeType="1"/>
            </p:cNvSpPr>
            <p:nvPr/>
          </p:nvSpPr>
          <p:spPr bwMode="auto">
            <a:xfrm flipV="1">
              <a:off x="3792" y="2208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70"/>
            <p:cNvSpPr>
              <a:spLocks noChangeShapeType="1"/>
            </p:cNvSpPr>
            <p:nvPr/>
          </p:nvSpPr>
          <p:spPr bwMode="auto">
            <a:xfrm flipV="1">
              <a:off x="3792" y="2208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69" name="Group 71"/>
            <p:cNvGrpSpPr>
              <a:grpSpLocks/>
            </p:cNvGrpSpPr>
            <p:nvPr/>
          </p:nvGrpSpPr>
          <p:grpSpPr bwMode="auto">
            <a:xfrm>
              <a:off x="5424" y="2016"/>
              <a:ext cx="672" cy="480"/>
              <a:chOff x="5376" y="2064"/>
              <a:chExt cx="672" cy="480"/>
            </a:xfrm>
          </p:grpSpPr>
          <p:sp>
            <p:nvSpPr>
              <p:cNvPr id="30817" name="Rectangle 72"/>
              <p:cNvSpPr>
                <a:spLocks noChangeArrowheads="1"/>
              </p:cNvSpPr>
              <p:nvPr/>
            </p:nvSpPr>
            <p:spPr bwMode="auto">
              <a:xfrm>
                <a:off x="5376" y="2064"/>
                <a:ext cx="67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0818" name="Group 73"/>
              <p:cNvGrpSpPr>
                <a:grpSpLocks/>
              </p:cNvGrpSpPr>
              <p:nvPr/>
            </p:nvGrpSpPr>
            <p:grpSpPr bwMode="auto">
              <a:xfrm>
                <a:off x="5376" y="2064"/>
                <a:ext cx="596" cy="448"/>
                <a:chOff x="4862" y="3204"/>
                <a:chExt cx="596" cy="448"/>
              </a:xfrm>
            </p:grpSpPr>
            <p:sp>
              <p:nvSpPr>
                <p:cNvPr id="3081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992" y="3408"/>
                  <a:ext cx="466" cy="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</a:rPr>
                    <a:t>ANN</a:t>
                  </a:r>
                </a:p>
              </p:txBody>
            </p:sp>
            <p:sp>
              <p:nvSpPr>
                <p:cNvPr id="3082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862" y="3204"/>
                  <a:ext cx="26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18" charset="0"/>
                    </a:rPr>
                    <a:t>y</a:t>
                  </a:r>
                </a:p>
              </p:txBody>
            </p:sp>
          </p:grpSp>
        </p:grpSp>
        <p:sp>
          <p:nvSpPr>
            <p:cNvPr id="30770" name="Line 76"/>
            <p:cNvSpPr>
              <a:spLocks noChangeShapeType="1"/>
            </p:cNvSpPr>
            <p:nvPr/>
          </p:nvSpPr>
          <p:spPr bwMode="auto">
            <a:xfrm>
              <a:off x="5184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71" name="Group 77"/>
            <p:cNvGrpSpPr>
              <a:grpSpLocks/>
            </p:cNvGrpSpPr>
            <p:nvPr/>
          </p:nvGrpSpPr>
          <p:grpSpPr bwMode="auto">
            <a:xfrm>
              <a:off x="1248" y="3504"/>
              <a:ext cx="1000" cy="507"/>
              <a:chOff x="1248" y="3605"/>
              <a:chExt cx="1000" cy="507"/>
            </a:xfrm>
          </p:grpSpPr>
          <p:sp>
            <p:nvSpPr>
              <p:cNvPr id="30815" name="Oval 78"/>
              <p:cNvSpPr>
                <a:spLocks noChangeArrowheads="1"/>
              </p:cNvSpPr>
              <p:nvPr/>
            </p:nvSpPr>
            <p:spPr bwMode="auto">
              <a:xfrm>
                <a:off x="1248" y="3605"/>
                <a:ext cx="526" cy="5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Bias</a:t>
                </a:r>
              </a:p>
            </p:txBody>
          </p:sp>
          <p:sp>
            <p:nvSpPr>
              <p:cNvPr id="30816" name="Rectangle 79"/>
              <p:cNvSpPr>
                <a:spLocks noChangeArrowheads="1"/>
              </p:cNvSpPr>
              <p:nvPr/>
            </p:nvSpPr>
            <p:spPr bwMode="auto">
              <a:xfrm>
                <a:off x="1774" y="3605"/>
                <a:ext cx="474" cy="5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772" name="Line 80"/>
            <p:cNvSpPr>
              <a:spLocks noChangeShapeType="1"/>
            </p:cNvSpPr>
            <p:nvPr/>
          </p:nvSpPr>
          <p:spPr bwMode="auto">
            <a:xfrm flipV="1">
              <a:off x="2256" y="1296"/>
              <a:ext cx="672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81"/>
            <p:cNvSpPr>
              <a:spLocks noChangeShapeType="1"/>
            </p:cNvSpPr>
            <p:nvPr/>
          </p:nvSpPr>
          <p:spPr bwMode="auto">
            <a:xfrm flipV="1">
              <a:off x="2256" y="1824"/>
              <a:ext cx="672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82"/>
            <p:cNvSpPr>
              <a:spLocks noChangeShapeType="1"/>
            </p:cNvSpPr>
            <p:nvPr/>
          </p:nvSpPr>
          <p:spPr bwMode="auto">
            <a:xfrm flipV="1">
              <a:off x="2256" y="2640"/>
              <a:ext cx="57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83"/>
            <p:cNvSpPr>
              <a:spLocks noChangeShapeType="1"/>
            </p:cNvSpPr>
            <p:nvPr/>
          </p:nvSpPr>
          <p:spPr bwMode="auto">
            <a:xfrm flipV="1">
              <a:off x="2256" y="3264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76" name="Group 84"/>
            <p:cNvGrpSpPr>
              <a:grpSpLocks/>
            </p:cNvGrpSpPr>
            <p:nvPr/>
          </p:nvGrpSpPr>
          <p:grpSpPr bwMode="auto">
            <a:xfrm>
              <a:off x="2832" y="3840"/>
              <a:ext cx="1000" cy="507"/>
              <a:chOff x="1248" y="3605"/>
              <a:chExt cx="1000" cy="507"/>
            </a:xfrm>
          </p:grpSpPr>
          <p:sp>
            <p:nvSpPr>
              <p:cNvPr id="30813" name="Oval 85"/>
              <p:cNvSpPr>
                <a:spLocks noChangeArrowheads="1"/>
              </p:cNvSpPr>
              <p:nvPr/>
            </p:nvSpPr>
            <p:spPr bwMode="auto">
              <a:xfrm>
                <a:off x="1248" y="3605"/>
                <a:ext cx="526" cy="5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Bias</a:t>
                </a:r>
              </a:p>
            </p:txBody>
          </p:sp>
          <p:sp>
            <p:nvSpPr>
              <p:cNvPr id="30814" name="Rectangle 86"/>
              <p:cNvSpPr>
                <a:spLocks noChangeArrowheads="1"/>
              </p:cNvSpPr>
              <p:nvPr/>
            </p:nvSpPr>
            <p:spPr bwMode="auto">
              <a:xfrm>
                <a:off x="1774" y="3605"/>
                <a:ext cx="474" cy="5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777" name="Line 87"/>
            <p:cNvSpPr>
              <a:spLocks noChangeShapeType="1"/>
            </p:cNvSpPr>
            <p:nvPr/>
          </p:nvSpPr>
          <p:spPr bwMode="auto">
            <a:xfrm flipV="1">
              <a:off x="3840" y="2208"/>
              <a:ext cx="48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78" name="Group 88"/>
            <p:cNvGrpSpPr>
              <a:grpSpLocks/>
            </p:cNvGrpSpPr>
            <p:nvPr/>
          </p:nvGrpSpPr>
          <p:grpSpPr bwMode="auto">
            <a:xfrm>
              <a:off x="2162" y="672"/>
              <a:ext cx="498" cy="682"/>
              <a:chOff x="2162" y="672"/>
              <a:chExt cx="498" cy="682"/>
            </a:xfrm>
          </p:grpSpPr>
          <p:sp>
            <p:nvSpPr>
              <p:cNvPr id="30810" name="Text Box 89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.33</a:t>
                </a:r>
              </a:p>
            </p:txBody>
          </p:sp>
          <p:sp>
            <p:nvSpPr>
              <p:cNvPr id="30811" name="Text Box 90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812" name="Text Box 91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779" name="Group 92"/>
            <p:cNvGrpSpPr>
              <a:grpSpLocks/>
            </p:cNvGrpSpPr>
            <p:nvPr/>
          </p:nvGrpSpPr>
          <p:grpSpPr bwMode="auto">
            <a:xfrm>
              <a:off x="2228" y="1200"/>
              <a:ext cx="498" cy="682"/>
              <a:chOff x="2162" y="672"/>
              <a:chExt cx="498" cy="682"/>
            </a:xfrm>
          </p:grpSpPr>
          <p:sp>
            <p:nvSpPr>
              <p:cNvPr id="30807" name="Text Box 93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.41</a:t>
                </a:r>
              </a:p>
            </p:txBody>
          </p:sp>
          <p:sp>
            <p:nvSpPr>
              <p:cNvPr id="30808" name="Text Box 94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809" name="Text Box 95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780" name="Group 96"/>
            <p:cNvGrpSpPr>
              <a:grpSpLocks/>
            </p:cNvGrpSpPr>
            <p:nvPr/>
          </p:nvGrpSpPr>
          <p:grpSpPr bwMode="auto">
            <a:xfrm>
              <a:off x="2324" y="2784"/>
              <a:ext cx="498" cy="682"/>
              <a:chOff x="2162" y="672"/>
              <a:chExt cx="498" cy="682"/>
            </a:xfrm>
          </p:grpSpPr>
          <p:sp>
            <p:nvSpPr>
              <p:cNvPr id="30804" name="Text Box 97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.52</a:t>
                </a:r>
              </a:p>
            </p:txBody>
          </p:sp>
          <p:sp>
            <p:nvSpPr>
              <p:cNvPr id="30805" name="Text Box 98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806" name="Text Box 99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781" name="Group 100"/>
            <p:cNvGrpSpPr>
              <a:grpSpLocks/>
            </p:cNvGrpSpPr>
            <p:nvPr/>
          </p:nvGrpSpPr>
          <p:grpSpPr bwMode="auto">
            <a:xfrm>
              <a:off x="2324" y="3408"/>
              <a:ext cx="498" cy="682"/>
              <a:chOff x="2162" y="672"/>
              <a:chExt cx="498" cy="682"/>
            </a:xfrm>
          </p:grpSpPr>
          <p:sp>
            <p:nvSpPr>
              <p:cNvPr id="30801" name="Text Box 101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.82</a:t>
                </a:r>
              </a:p>
            </p:txBody>
          </p:sp>
          <p:sp>
            <p:nvSpPr>
              <p:cNvPr id="30802" name="Text Box 102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803" name="Text Box 103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782" name="Group 104"/>
            <p:cNvGrpSpPr>
              <a:grpSpLocks/>
            </p:cNvGrpSpPr>
            <p:nvPr/>
          </p:nvGrpSpPr>
          <p:grpSpPr bwMode="auto">
            <a:xfrm>
              <a:off x="3860" y="1008"/>
              <a:ext cx="498" cy="682"/>
              <a:chOff x="2162" y="672"/>
              <a:chExt cx="498" cy="682"/>
            </a:xfrm>
          </p:grpSpPr>
          <p:sp>
            <p:nvSpPr>
              <p:cNvPr id="30798" name="Text Box 105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.71</a:t>
                </a:r>
              </a:p>
            </p:txBody>
          </p:sp>
          <p:sp>
            <p:nvSpPr>
              <p:cNvPr id="30799" name="Text Box 106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800" name="Text Box 107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783" name="Group 108"/>
            <p:cNvGrpSpPr>
              <a:grpSpLocks/>
            </p:cNvGrpSpPr>
            <p:nvPr/>
          </p:nvGrpSpPr>
          <p:grpSpPr bwMode="auto">
            <a:xfrm>
              <a:off x="3704" y="2592"/>
              <a:ext cx="462" cy="682"/>
              <a:chOff x="2198" y="672"/>
              <a:chExt cx="462" cy="682"/>
            </a:xfrm>
          </p:grpSpPr>
          <p:sp>
            <p:nvSpPr>
              <p:cNvPr id="30795" name="Text Box 109"/>
              <p:cNvSpPr txBox="1">
                <a:spLocks noChangeArrowheads="1"/>
              </p:cNvSpPr>
              <p:nvPr/>
            </p:nvSpPr>
            <p:spPr bwMode="auto">
              <a:xfrm>
                <a:off x="2198" y="852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94</a:t>
                </a:r>
              </a:p>
            </p:txBody>
          </p:sp>
          <p:sp>
            <p:nvSpPr>
              <p:cNvPr id="30796" name="Text Box 110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797" name="Text Box 111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0784" name="Group 112"/>
            <p:cNvGrpSpPr>
              <a:grpSpLocks/>
            </p:cNvGrpSpPr>
            <p:nvPr/>
          </p:nvGrpSpPr>
          <p:grpSpPr bwMode="auto">
            <a:xfrm>
              <a:off x="3812" y="3456"/>
              <a:ext cx="498" cy="682"/>
              <a:chOff x="2162" y="672"/>
              <a:chExt cx="498" cy="682"/>
            </a:xfrm>
          </p:grpSpPr>
          <p:sp>
            <p:nvSpPr>
              <p:cNvPr id="30792" name="Text Box 113"/>
              <p:cNvSpPr txBox="1">
                <a:spLocks noChangeArrowheads="1"/>
              </p:cNvSpPr>
              <p:nvPr/>
            </p:nvSpPr>
            <p:spPr bwMode="auto">
              <a:xfrm>
                <a:off x="2162" y="852"/>
                <a:ext cx="4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18" charset="0"/>
                  </a:rPr>
                  <a:t>.29</a:t>
                </a:r>
              </a:p>
            </p:txBody>
          </p:sp>
          <p:sp>
            <p:nvSpPr>
              <p:cNvPr id="30793" name="Text Box 114"/>
              <p:cNvSpPr txBox="1">
                <a:spLocks noChangeArrowheads="1"/>
              </p:cNvSpPr>
              <p:nvPr/>
            </p:nvSpPr>
            <p:spPr bwMode="auto">
              <a:xfrm>
                <a:off x="2472" y="672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794" name="Text Box 115"/>
              <p:cNvSpPr txBox="1">
                <a:spLocks noChangeArrowheads="1"/>
              </p:cNvSpPr>
              <p:nvPr/>
            </p:nvSpPr>
            <p:spPr bwMode="auto">
              <a:xfrm>
                <a:off x="2544" y="960"/>
                <a:ext cx="11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30785" name="Line 116"/>
            <p:cNvSpPr>
              <a:spLocks noChangeShapeType="1"/>
            </p:cNvSpPr>
            <p:nvPr/>
          </p:nvSpPr>
          <p:spPr bwMode="auto">
            <a:xfrm flipH="1">
              <a:off x="1440" y="139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117"/>
            <p:cNvSpPr>
              <a:spLocks noChangeShapeType="1"/>
            </p:cNvSpPr>
            <p:nvPr/>
          </p:nvSpPr>
          <p:spPr bwMode="auto">
            <a:xfrm flipH="1">
              <a:off x="1488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118"/>
            <p:cNvSpPr>
              <a:spLocks noChangeShapeType="1"/>
            </p:cNvSpPr>
            <p:nvPr/>
          </p:nvSpPr>
          <p:spPr bwMode="auto">
            <a:xfrm flipH="1">
              <a:off x="1488" y="288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119"/>
            <p:cNvSpPr>
              <a:spLocks/>
            </p:cNvSpPr>
            <p:nvPr/>
          </p:nvSpPr>
          <p:spPr bwMode="auto">
            <a:xfrm>
              <a:off x="2976" y="254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120"/>
            <p:cNvSpPr>
              <a:spLocks/>
            </p:cNvSpPr>
            <p:nvPr/>
          </p:nvSpPr>
          <p:spPr bwMode="auto">
            <a:xfrm>
              <a:off x="2976" y="110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121"/>
            <p:cNvSpPr>
              <a:spLocks/>
            </p:cNvSpPr>
            <p:nvPr/>
          </p:nvSpPr>
          <p:spPr bwMode="auto">
            <a:xfrm>
              <a:off x="3024" y="1776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122"/>
            <p:cNvSpPr>
              <a:spLocks/>
            </p:cNvSpPr>
            <p:nvPr/>
          </p:nvSpPr>
          <p:spPr bwMode="auto">
            <a:xfrm>
              <a:off x="3024" y="3264"/>
              <a:ext cx="360" cy="204"/>
            </a:xfrm>
            <a:custGeom>
              <a:avLst/>
              <a:gdLst>
                <a:gd name="T0" fmla="*/ 1374 w 288"/>
                <a:gd name="T1" fmla="*/ 2 h 247"/>
                <a:gd name="T2" fmla="*/ 549 w 288"/>
                <a:gd name="T3" fmla="*/ 19 h 247"/>
                <a:gd name="T4" fmla="*/ 0 w 288"/>
                <a:gd name="T5" fmla="*/ 64 h 247"/>
                <a:gd name="T6" fmla="*/ 0 60000 65536"/>
                <a:gd name="T7" fmla="*/ 0 60000 65536"/>
                <a:gd name="T8" fmla="*/ 0 60000 65536"/>
                <a:gd name="T9" fmla="*/ 0 w 288"/>
                <a:gd name="T10" fmla="*/ 0 h 247"/>
                <a:gd name="T11" fmla="*/ 288 w 288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7">
                  <a:moveTo>
                    <a:pt x="288" y="2"/>
                  </a:moveTo>
                  <a:cubicBezTo>
                    <a:pt x="193" y="16"/>
                    <a:pt x="165" y="0"/>
                    <a:pt x="115" y="74"/>
                  </a:cubicBezTo>
                  <a:cubicBezTo>
                    <a:pt x="101" y="216"/>
                    <a:pt x="134" y="247"/>
                    <a:pt x="0" y="2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Rectangle 12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70975" cy="1260475"/>
          </a:xfrm>
        </p:spPr>
        <p:txBody>
          <a:bodyPr/>
          <a:lstStyle/>
          <a:p>
            <a:r>
              <a:rPr lang="en-GB" smtClean="0"/>
              <a:t>Random Values for Weights</a:t>
            </a:r>
          </a:p>
        </p:txBody>
      </p:sp>
      <p:sp>
        <p:nvSpPr>
          <p:cNvPr id="30724" name="Text Box 124"/>
          <p:cNvSpPr txBox="1">
            <a:spLocks noChangeArrowheads="1"/>
          </p:cNvSpPr>
          <p:nvPr/>
        </p:nvSpPr>
        <p:spPr bwMode="auto">
          <a:xfrm>
            <a:off x="3581400" y="3124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.77</a:t>
            </a:r>
          </a:p>
        </p:txBody>
      </p:sp>
      <p:sp>
        <p:nvSpPr>
          <p:cNvPr id="30725" name="Text Box 125"/>
          <p:cNvSpPr txBox="1">
            <a:spLocks noChangeArrowheads="1"/>
          </p:cNvSpPr>
          <p:nvPr/>
        </p:nvSpPr>
        <p:spPr bwMode="auto">
          <a:xfrm>
            <a:off x="5791200" y="3276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.29</a:t>
            </a:r>
          </a:p>
        </p:txBody>
      </p:sp>
      <p:sp>
        <p:nvSpPr>
          <p:cNvPr id="30726" name="Text Box 126"/>
          <p:cNvSpPr txBox="1">
            <a:spLocks noChangeArrowheads="1"/>
          </p:cNvSpPr>
          <p:nvPr/>
        </p:nvSpPr>
        <p:spPr bwMode="auto">
          <a:xfrm>
            <a:off x="3657600" y="3657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.28</a:t>
            </a:r>
          </a:p>
        </p:txBody>
      </p:sp>
      <p:sp>
        <p:nvSpPr>
          <p:cNvPr id="30727" name="Text Box 127"/>
          <p:cNvSpPr txBox="1">
            <a:spLocks noChangeArrowheads="1"/>
          </p:cNvSpPr>
          <p:nvPr/>
        </p:nvSpPr>
        <p:spPr bwMode="auto">
          <a:xfrm>
            <a:off x="3657600" y="39624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.14</a:t>
            </a:r>
          </a:p>
        </p:txBody>
      </p:sp>
      <p:sp>
        <p:nvSpPr>
          <p:cNvPr id="30728" name="Text Box 128"/>
          <p:cNvSpPr txBox="1">
            <a:spLocks noChangeArrowheads="1"/>
          </p:cNvSpPr>
          <p:nvPr/>
        </p:nvSpPr>
        <p:spPr bwMode="auto">
          <a:xfrm>
            <a:off x="3124200" y="2362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.37</a:t>
            </a:r>
          </a:p>
        </p:txBody>
      </p:sp>
      <p:sp>
        <p:nvSpPr>
          <p:cNvPr id="30729" name="Text Box 129"/>
          <p:cNvSpPr txBox="1">
            <a:spLocks noChangeArrowheads="1"/>
          </p:cNvSpPr>
          <p:nvPr/>
        </p:nvSpPr>
        <p:spPr bwMode="auto">
          <a:xfrm>
            <a:off x="3276600" y="3505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.37</a:t>
            </a:r>
          </a:p>
        </p:txBody>
      </p:sp>
      <p:sp>
        <p:nvSpPr>
          <p:cNvPr id="30730" name="Text Box 130"/>
          <p:cNvSpPr txBox="1">
            <a:spLocks noChangeArrowheads="1"/>
          </p:cNvSpPr>
          <p:nvPr/>
        </p:nvSpPr>
        <p:spPr bwMode="auto">
          <a:xfrm>
            <a:off x="3276600" y="2514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.37</a:t>
            </a:r>
          </a:p>
        </p:txBody>
      </p:sp>
      <p:sp>
        <p:nvSpPr>
          <p:cNvPr id="30731" name="Text Box 131"/>
          <p:cNvSpPr txBox="1">
            <a:spLocks noChangeArrowheads="1"/>
          </p:cNvSpPr>
          <p:nvPr/>
        </p:nvSpPr>
        <p:spPr bwMode="auto">
          <a:xfrm>
            <a:off x="3200400" y="30480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.71</a:t>
            </a:r>
          </a:p>
        </p:txBody>
      </p:sp>
      <p:sp>
        <p:nvSpPr>
          <p:cNvPr id="30732" name="Text Box 132"/>
          <p:cNvSpPr txBox="1">
            <a:spLocks noChangeArrowheads="1"/>
          </p:cNvSpPr>
          <p:nvPr/>
        </p:nvSpPr>
        <p:spPr bwMode="auto">
          <a:xfrm>
            <a:off x="6019800" y="36576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.99</a:t>
            </a:r>
          </a:p>
        </p:txBody>
      </p:sp>
      <p:sp>
        <p:nvSpPr>
          <p:cNvPr id="30733" name="Text Box 133"/>
          <p:cNvSpPr txBox="1">
            <a:spLocks noChangeArrowheads="1"/>
          </p:cNvSpPr>
          <p:nvPr/>
        </p:nvSpPr>
        <p:spPr bwMode="auto">
          <a:xfrm>
            <a:off x="5791200" y="2743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.61</a:t>
            </a:r>
          </a:p>
        </p:txBody>
      </p:sp>
      <p:sp>
        <p:nvSpPr>
          <p:cNvPr id="30734" name="Text Box 134"/>
          <p:cNvSpPr txBox="1">
            <a:spLocks noChangeArrowheads="1"/>
          </p:cNvSpPr>
          <p:nvPr/>
        </p:nvSpPr>
        <p:spPr bwMode="auto">
          <a:xfrm>
            <a:off x="4038600" y="3124200"/>
            <a:ext cx="755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.30</a:t>
            </a:r>
          </a:p>
        </p:txBody>
      </p:sp>
      <p:sp>
        <p:nvSpPr>
          <p:cNvPr id="30735" name="Oval 135"/>
          <p:cNvSpPr>
            <a:spLocks noChangeArrowheads="1"/>
          </p:cNvSpPr>
          <p:nvPr/>
        </p:nvSpPr>
        <p:spPr bwMode="auto">
          <a:xfrm>
            <a:off x="8458200" y="3886200"/>
            <a:ext cx="1219200" cy="1143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>
                <a:latin typeface="Symbol" pitchFamily="18" charset="2"/>
              </a:rPr>
              <a:t>0.55</a:t>
            </a:r>
          </a:p>
        </p:txBody>
      </p:sp>
      <p:sp>
        <p:nvSpPr>
          <p:cNvPr id="30736" name="Text Box 136"/>
          <p:cNvSpPr txBox="1">
            <a:spLocks noChangeArrowheads="1"/>
          </p:cNvSpPr>
          <p:nvPr/>
        </p:nvSpPr>
        <p:spPr bwMode="auto">
          <a:xfrm>
            <a:off x="914400" y="4419600"/>
            <a:ext cx="11731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lep1</a:t>
            </a:r>
          </a:p>
        </p:txBody>
      </p:sp>
      <p:sp>
        <p:nvSpPr>
          <p:cNvPr id="30737" name="Oval 137"/>
          <p:cNvSpPr>
            <a:spLocks noChangeArrowheads="1"/>
          </p:cNvSpPr>
          <p:nvPr/>
        </p:nvSpPr>
        <p:spPr bwMode="auto">
          <a:xfrm>
            <a:off x="0" y="990600"/>
            <a:ext cx="1905000" cy="48768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Text Box 138"/>
          <p:cNvSpPr txBox="1">
            <a:spLocks noChangeArrowheads="1"/>
          </p:cNvSpPr>
          <p:nvPr/>
        </p:nvSpPr>
        <p:spPr bwMode="auto">
          <a:xfrm>
            <a:off x="304800" y="5029200"/>
            <a:ext cx="1089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9067800" cy="2133600"/>
          </a:xfrm>
        </p:spPr>
        <p:txBody>
          <a:bodyPr/>
          <a:lstStyle/>
          <a:p>
            <a:r>
              <a:rPr lang="en-US" smtClean="0"/>
              <a:t>Minimize Difference From expected and actual, adjust weights</a:t>
            </a:r>
          </a:p>
        </p:txBody>
      </p:sp>
      <p:sp>
        <p:nvSpPr>
          <p:cNvPr id="31747" name="AutoShape 25"/>
          <p:cNvSpPr>
            <a:spLocks noChangeArrowheads="1"/>
          </p:cNvSpPr>
          <p:nvPr/>
        </p:nvSpPr>
        <p:spPr bwMode="auto">
          <a:xfrm>
            <a:off x="4297363" y="2935288"/>
            <a:ext cx="1509712" cy="1803400"/>
          </a:xfrm>
          <a:prstGeom prst="cube">
            <a:avLst>
              <a:gd name="adj" fmla="val 1637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26"/>
          <p:cNvSpPr>
            <a:spLocks noChangeArrowheads="1"/>
          </p:cNvSpPr>
          <p:nvPr/>
        </p:nvSpPr>
        <p:spPr bwMode="auto">
          <a:xfrm>
            <a:off x="4727575" y="3381375"/>
            <a:ext cx="5270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1800" b="1">
                <a:latin typeface="Arial" pitchFamily="34" charset="0"/>
              </a:rPr>
              <a:t>NN</a:t>
            </a:r>
            <a:endParaRPr lang="en-US" sz="2200">
              <a:latin typeface="Arial" pitchFamily="34" charset="0"/>
            </a:endParaRPr>
          </a:p>
        </p:txBody>
      </p:sp>
      <p:sp>
        <p:nvSpPr>
          <p:cNvPr id="31749" name="Line 33"/>
          <p:cNvSpPr>
            <a:spLocks noChangeShapeType="1"/>
          </p:cNvSpPr>
          <p:nvPr/>
        </p:nvSpPr>
        <p:spPr bwMode="auto">
          <a:xfrm flipV="1">
            <a:off x="3627438" y="4224338"/>
            <a:ext cx="669925" cy="514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34"/>
          <p:cNvSpPr>
            <a:spLocks noChangeShapeType="1"/>
          </p:cNvSpPr>
          <p:nvPr/>
        </p:nvSpPr>
        <p:spPr bwMode="auto">
          <a:xfrm flipV="1">
            <a:off x="2955925" y="3965575"/>
            <a:ext cx="1341438" cy="2587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35"/>
          <p:cNvSpPr>
            <a:spLocks noChangeShapeType="1"/>
          </p:cNvSpPr>
          <p:nvPr/>
        </p:nvSpPr>
        <p:spPr bwMode="auto">
          <a:xfrm>
            <a:off x="3429000" y="34290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37"/>
          <p:cNvSpPr>
            <a:spLocks noChangeShapeType="1"/>
          </p:cNvSpPr>
          <p:nvPr/>
        </p:nvSpPr>
        <p:spPr bwMode="auto">
          <a:xfrm flipV="1">
            <a:off x="5973763" y="3708400"/>
            <a:ext cx="6715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83"/>
          <p:cNvSpPr txBox="1">
            <a:spLocks noChangeArrowheads="1"/>
          </p:cNvSpPr>
          <p:nvPr/>
        </p:nvSpPr>
        <p:spPr bwMode="auto">
          <a:xfrm>
            <a:off x="2720975" y="3033713"/>
            <a:ext cx="501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</a:t>
            </a:r>
          </a:p>
        </p:txBody>
      </p:sp>
      <p:sp>
        <p:nvSpPr>
          <p:cNvPr id="31754" name="Text Box 84"/>
          <p:cNvSpPr txBox="1">
            <a:spLocks noChangeArrowheads="1"/>
          </p:cNvSpPr>
          <p:nvPr/>
        </p:nvSpPr>
        <p:spPr bwMode="auto">
          <a:xfrm>
            <a:off x="3048000" y="3276600"/>
            <a:ext cx="4381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ll</a:t>
            </a:r>
          </a:p>
        </p:txBody>
      </p:sp>
      <p:sp>
        <p:nvSpPr>
          <p:cNvPr id="31755" name="Text Box 85"/>
          <p:cNvSpPr txBox="1">
            <a:spLocks noChangeArrowheads="1"/>
          </p:cNvSpPr>
          <p:nvPr/>
        </p:nvSpPr>
        <p:spPr bwMode="auto">
          <a:xfrm>
            <a:off x="2362200" y="3962400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H</a:t>
            </a:r>
          </a:p>
        </p:txBody>
      </p:sp>
      <p:sp>
        <p:nvSpPr>
          <p:cNvPr id="31756" name="Text Box 86"/>
          <p:cNvSpPr txBox="1">
            <a:spLocks noChangeArrowheads="1"/>
          </p:cNvSpPr>
          <p:nvPr/>
        </p:nvSpPr>
        <p:spPr bwMode="auto">
          <a:xfrm>
            <a:off x="2743200" y="4191000"/>
            <a:ext cx="3635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</a:t>
            </a:r>
          </a:p>
        </p:txBody>
      </p:sp>
      <p:sp>
        <p:nvSpPr>
          <p:cNvPr id="31757" name="Text Box 87"/>
          <p:cNvSpPr txBox="1">
            <a:spLocks noChangeArrowheads="1"/>
          </p:cNvSpPr>
          <p:nvPr/>
        </p:nvSpPr>
        <p:spPr bwMode="auto">
          <a:xfrm>
            <a:off x="3116263" y="4786313"/>
            <a:ext cx="473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</a:t>
            </a:r>
          </a:p>
        </p:txBody>
      </p:sp>
      <p:sp>
        <p:nvSpPr>
          <p:cNvPr id="31758" name="Text Box 88"/>
          <p:cNvSpPr txBox="1">
            <a:spLocks noChangeArrowheads="1"/>
          </p:cNvSpPr>
          <p:nvPr/>
        </p:nvSpPr>
        <p:spPr bwMode="auto">
          <a:xfrm>
            <a:off x="3429000" y="5029200"/>
            <a:ext cx="13001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Lep1</a:t>
            </a:r>
          </a:p>
        </p:txBody>
      </p:sp>
      <p:sp>
        <p:nvSpPr>
          <p:cNvPr id="31759" name="Oval 89"/>
          <p:cNvSpPr>
            <a:spLocks noChangeArrowheads="1"/>
          </p:cNvSpPr>
          <p:nvPr/>
        </p:nvSpPr>
        <p:spPr bwMode="auto">
          <a:xfrm>
            <a:off x="7239000" y="2971800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1-Y</a:t>
            </a:r>
            <a:endParaRPr lang="en-GB"/>
          </a:p>
        </p:txBody>
      </p:sp>
      <p:sp>
        <p:nvSpPr>
          <p:cNvPr id="31760" name="Oval 90"/>
          <p:cNvSpPr>
            <a:spLocks noChangeArrowheads="1"/>
          </p:cNvSpPr>
          <p:nvPr/>
        </p:nvSpPr>
        <p:spPr bwMode="auto">
          <a:xfrm>
            <a:off x="7239000" y="411480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/>
              <a:t>Y</a:t>
            </a:r>
          </a:p>
        </p:txBody>
      </p:sp>
      <p:sp>
        <p:nvSpPr>
          <p:cNvPr id="31761" name="Text Box 91"/>
          <p:cNvSpPr txBox="1">
            <a:spLocks noChangeArrowheads="1"/>
          </p:cNvSpPr>
          <p:nvPr/>
        </p:nvSpPr>
        <p:spPr bwMode="auto">
          <a:xfrm>
            <a:off x="7924800" y="2438400"/>
            <a:ext cx="1536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signal</a:t>
            </a:r>
          </a:p>
        </p:txBody>
      </p:sp>
      <p:sp>
        <p:nvSpPr>
          <p:cNvPr id="31762" name="Text Box 92"/>
          <p:cNvSpPr txBox="1">
            <a:spLocks noChangeArrowheads="1"/>
          </p:cNvSpPr>
          <p:nvPr/>
        </p:nvSpPr>
        <p:spPr bwMode="auto">
          <a:xfrm>
            <a:off x="8331200" y="4038600"/>
            <a:ext cx="10302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bkg</a:t>
            </a:r>
          </a:p>
        </p:txBody>
      </p:sp>
      <p:sp>
        <p:nvSpPr>
          <p:cNvPr id="31763" name="Text Box 93"/>
          <p:cNvSpPr txBox="1">
            <a:spLocks noChangeArrowheads="1"/>
          </p:cNvSpPr>
          <p:nvPr/>
        </p:nvSpPr>
        <p:spPr bwMode="auto">
          <a:xfrm>
            <a:off x="6934200" y="5257800"/>
            <a:ext cx="17875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“Error”</a:t>
            </a:r>
          </a:p>
        </p:txBody>
      </p:sp>
      <p:sp>
        <p:nvSpPr>
          <p:cNvPr id="31764" name="AutoShape 95"/>
          <p:cNvSpPr>
            <a:spLocks noChangeArrowheads="1"/>
          </p:cNvSpPr>
          <p:nvPr/>
        </p:nvSpPr>
        <p:spPr bwMode="auto">
          <a:xfrm>
            <a:off x="4038600" y="5943600"/>
            <a:ext cx="3429000" cy="228600"/>
          </a:xfrm>
          <a:prstGeom prst="lef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96"/>
          <p:cNvSpPr txBox="1">
            <a:spLocks noChangeArrowheads="1"/>
          </p:cNvSpPr>
          <p:nvPr/>
        </p:nvSpPr>
        <p:spPr bwMode="auto">
          <a:xfrm>
            <a:off x="4038600" y="6553200"/>
            <a:ext cx="3627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Adjust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8534400" cy="1295400"/>
          </a:xfrm>
        </p:spPr>
        <p:txBody>
          <a:bodyPr/>
          <a:lstStyle/>
          <a:p>
            <a:pPr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GB" smtClean="0"/>
              <a:t>Tevatron Lumi</a:t>
            </a:r>
          </a:p>
        </p:txBody>
      </p:sp>
      <p:pic>
        <p:nvPicPr>
          <p:cNvPr id="149508" name="Picture 4" descr="C:\Documents and Settings\Administrator\Application Data\Microsoft\Media Catalog\Downloaded Clips\cl1\so0296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14800"/>
            <a:ext cx="135255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5" descr="C:\Documents and Settings\Administrator\Application Data\Microsoft\Media Catalog\Downloaded Clips\cl91\j03645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18478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6" descr="C:\Documents and Settings\Administrator\Application Data\Microsoft\Media Catalog\Downloaded Clips\cl86\j03364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14800"/>
            <a:ext cx="1333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9069388" cy="762000"/>
          </a:xfrm>
        </p:spPr>
        <p:txBody>
          <a:bodyPr/>
          <a:lstStyle/>
          <a:p>
            <a:r>
              <a:rPr lang="en-US" smtClean="0"/>
              <a:t>Neural network method</a:t>
            </a:r>
          </a:p>
        </p:txBody>
      </p:sp>
      <p:grpSp>
        <p:nvGrpSpPr>
          <p:cNvPr id="32771" name="Group 9"/>
          <p:cNvGrpSpPr>
            <a:grpSpLocks/>
          </p:cNvGrpSpPr>
          <p:nvPr/>
        </p:nvGrpSpPr>
        <p:grpSpPr bwMode="auto">
          <a:xfrm>
            <a:off x="2286000" y="2420938"/>
            <a:ext cx="1341438" cy="1287462"/>
            <a:chOff x="576" y="1008"/>
            <a:chExt cx="384" cy="240"/>
          </a:xfrm>
        </p:grpSpPr>
        <p:sp>
          <p:nvSpPr>
            <p:cNvPr id="32814" name="Line 10"/>
            <p:cNvSpPr>
              <a:spLocks noChangeShapeType="1"/>
            </p:cNvSpPr>
            <p:nvPr/>
          </p:nvSpPr>
          <p:spPr bwMode="auto">
            <a:xfrm>
              <a:off x="576" y="10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Line 11"/>
            <p:cNvSpPr>
              <a:spLocks noChangeShapeType="1"/>
            </p:cNvSpPr>
            <p:nvPr/>
          </p:nvSpPr>
          <p:spPr bwMode="auto">
            <a:xfrm>
              <a:off x="576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Freeform 12"/>
            <p:cNvSpPr>
              <a:spLocks/>
            </p:cNvSpPr>
            <p:nvPr/>
          </p:nvSpPr>
          <p:spPr bwMode="auto">
            <a:xfrm>
              <a:off x="576" y="1056"/>
              <a:ext cx="240" cy="192"/>
            </a:xfrm>
            <a:custGeom>
              <a:avLst/>
              <a:gdLst>
                <a:gd name="T0" fmla="*/ 0 w 240"/>
                <a:gd name="T1" fmla="*/ 192 h 192"/>
                <a:gd name="T2" fmla="*/ 96 w 240"/>
                <a:gd name="T3" fmla="*/ 0 h 192"/>
                <a:gd name="T4" fmla="*/ 240 w 240"/>
                <a:gd name="T5" fmla="*/ 192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192"/>
                  </a:moveTo>
                  <a:cubicBezTo>
                    <a:pt x="28" y="96"/>
                    <a:pt x="56" y="0"/>
                    <a:pt x="96" y="0"/>
                  </a:cubicBezTo>
                  <a:cubicBezTo>
                    <a:pt x="136" y="0"/>
                    <a:pt x="216" y="160"/>
                    <a:pt x="240" y="192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Freeform 13"/>
            <p:cNvSpPr>
              <a:spLocks/>
            </p:cNvSpPr>
            <p:nvPr/>
          </p:nvSpPr>
          <p:spPr bwMode="auto">
            <a:xfrm>
              <a:off x="576" y="1056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92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cubicBezTo>
                    <a:pt x="72" y="96"/>
                    <a:pt x="144" y="0"/>
                    <a:pt x="192" y="0"/>
                  </a:cubicBezTo>
                  <a:cubicBezTo>
                    <a:pt x="240" y="0"/>
                    <a:pt x="264" y="96"/>
                    <a:pt x="288" y="192"/>
                  </a:cubicBezTo>
                </a:path>
              </a:pathLst>
            </a:custGeom>
            <a:solidFill>
              <a:srgbClr val="F031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AutoShape 24"/>
          <p:cNvSpPr>
            <a:spLocks noChangeArrowheads="1"/>
          </p:cNvSpPr>
          <p:nvPr/>
        </p:nvSpPr>
        <p:spPr bwMode="auto">
          <a:xfrm>
            <a:off x="4297363" y="2935288"/>
            <a:ext cx="1509712" cy="1803400"/>
          </a:xfrm>
          <a:prstGeom prst="cube">
            <a:avLst>
              <a:gd name="adj" fmla="val 1637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25"/>
          <p:cNvSpPr>
            <a:spLocks noChangeArrowheads="1"/>
          </p:cNvSpPr>
          <p:nvPr/>
        </p:nvSpPr>
        <p:spPr bwMode="auto">
          <a:xfrm>
            <a:off x="4727575" y="3381375"/>
            <a:ext cx="5270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1800" b="1">
                <a:latin typeface="Arial" pitchFamily="34" charset="0"/>
              </a:rPr>
              <a:t>NN</a:t>
            </a:r>
            <a:endParaRPr lang="en-US" sz="2200">
              <a:latin typeface="Arial" pitchFamily="34" charset="0"/>
            </a:endParaRPr>
          </a:p>
        </p:txBody>
      </p:sp>
      <p:sp>
        <p:nvSpPr>
          <p:cNvPr id="32774" name="Line 36"/>
          <p:cNvSpPr>
            <a:spLocks noChangeShapeType="1"/>
          </p:cNvSpPr>
          <p:nvPr/>
        </p:nvSpPr>
        <p:spPr bwMode="auto">
          <a:xfrm flipV="1">
            <a:off x="5973763" y="3708400"/>
            <a:ext cx="6715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5" name="Group 49"/>
          <p:cNvGrpSpPr>
            <a:grpSpLocks/>
          </p:cNvGrpSpPr>
          <p:nvPr/>
        </p:nvGrpSpPr>
        <p:grpSpPr bwMode="auto">
          <a:xfrm>
            <a:off x="6811963" y="2570163"/>
            <a:ext cx="2043112" cy="2211387"/>
            <a:chOff x="4291" y="1619"/>
            <a:chExt cx="1287" cy="1393"/>
          </a:xfrm>
        </p:grpSpPr>
        <p:sp>
          <p:nvSpPr>
            <p:cNvPr id="32809" name="Line 27"/>
            <p:cNvSpPr>
              <a:spLocks noChangeShapeType="1"/>
            </p:cNvSpPr>
            <p:nvPr/>
          </p:nvSpPr>
          <p:spPr bwMode="auto">
            <a:xfrm>
              <a:off x="4291" y="1849"/>
              <a:ext cx="0" cy="1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Freeform 28"/>
            <p:cNvSpPr>
              <a:spLocks/>
            </p:cNvSpPr>
            <p:nvPr/>
          </p:nvSpPr>
          <p:spPr bwMode="auto">
            <a:xfrm flipH="1">
              <a:off x="4291" y="2230"/>
              <a:ext cx="1287" cy="761"/>
            </a:xfrm>
            <a:custGeom>
              <a:avLst/>
              <a:gdLst>
                <a:gd name="T0" fmla="*/ 0 w 536"/>
                <a:gd name="T1" fmla="*/ 35373 h 400"/>
                <a:gd name="T2" fmla="*/ 176696 w 536"/>
                <a:gd name="T3" fmla="*/ 31009 h 400"/>
                <a:gd name="T4" fmla="*/ 220913 w 536"/>
                <a:gd name="T5" fmla="*/ 5082 h 400"/>
                <a:gd name="T6" fmla="*/ 243022 w 536"/>
                <a:gd name="T7" fmla="*/ 5082 h 400"/>
                <a:gd name="T8" fmla="*/ 243022 w 536"/>
                <a:gd name="T9" fmla="*/ 35373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400"/>
                <a:gd name="T17" fmla="*/ 536 w 536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400">
                  <a:moveTo>
                    <a:pt x="0" y="392"/>
                  </a:moveTo>
                  <a:cubicBezTo>
                    <a:pt x="152" y="396"/>
                    <a:pt x="304" y="400"/>
                    <a:pt x="384" y="344"/>
                  </a:cubicBezTo>
                  <a:cubicBezTo>
                    <a:pt x="464" y="288"/>
                    <a:pt x="456" y="104"/>
                    <a:pt x="480" y="56"/>
                  </a:cubicBezTo>
                  <a:cubicBezTo>
                    <a:pt x="504" y="8"/>
                    <a:pt x="520" y="0"/>
                    <a:pt x="528" y="56"/>
                  </a:cubicBezTo>
                  <a:cubicBezTo>
                    <a:pt x="536" y="112"/>
                    <a:pt x="532" y="252"/>
                    <a:pt x="528" y="392"/>
                  </a:cubicBezTo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Freeform 29"/>
            <p:cNvSpPr>
              <a:spLocks/>
            </p:cNvSpPr>
            <p:nvPr/>
          </p:nvSpPr>
          <p:spPr bwMode="auto">
            <a:xfrm>
              <a:off x="4291" y="1955"/>
              <a:ext cx="958" cy="1057"/>
            </a:xfrm>
            <a:custGeom>
              <a:avLst/>
              <a:gdLst>
                <a:gd name="T0" fmla="*/ 0 w 536"/>
                <a:gd name="T1" fmla="*/ 352763 h 400"/>
                <a:gd name="T2" fmla="*/ 22358 w 536"/>
                <a:gd name="T3" fmla="*/ 309479 h 400"/>
                <a:gd name="T4" fmla="*/ 27984 w 536"/>
                <a:gd name="T5" fmla="*/ 50374 h 400"/>
                <a:gd name="T6" fmla="*/ 30769 w 536"/>
                <a:gd name="T7" fmla="*/ 50374 h 400"/>
                <a:gd name="T8" fmla="*/ 30769 w 536"/>
                <a:gd name="T9" fmla="*/ 352763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400"/>
                <a:gd name="T17" fmla="*/ 536 w 536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400">
                  <a:moveTo>
                    <a:pt x="0" y="392"/>
                  </a:moveTo>
                  <a:cubicBezTo>
                    <a:pt x="152" y="396"/>
                    <a:pt x="304" y="400"/>
                    <a:pt x="384" y="344"/>
                  </a:cubicBezTo>
                  <a:cubicBezTo>
                    <a:pt x="464" y="288"/>
                    <a:pt x="456" y="104"/>
                    <a:pt x="480" y="56"/>
                  </a:cubicBezTo>
                  <a:cubicBezTo>
                    <a:pt x="504" y="8"/>
                    <a:pt x="520" y="0"/>
                    <a:pt x="528" y="56"/>
                  </a:cubicBezTo>
                  <a:cubicBezTo>
                    <a:pt x="536" y="112"/>
                    <a:pt x="532" y="252"/>
                    <a:pt x="528" y="392"/>
                  </a:cubicBezTo>
                </a:path>
              </a:pathLst>
            </a:custGeom>
            <a:solidFill>
              <a:srgbClr val="F0311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Line 31"/>
            <p:cNvSpPr>
              <a:spLocks noChangeShapeType="1"/>
            </p:cNvSpPr>
            <p:nvPr/>
          </p:nvSpPr>
          <p:spPr bwMode="auto">
            <a:xfrm>
              <a:off x="4291" y="2991"/>
              <a:ext cx="1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Rectangle 37"/>
            <p:cNvSpPr>
              <a:spLocks noChangeArrowheads="1"/>
            </p:cNvSpPr>
            <p:nvPr/>
          </p:nvSpPr>
          <p:spPr bwMode="auto">
            <a:xfrm>
              <a:off x="4291" y="1619"/>
              <a:ext cx="47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800">
                  <a:latin typeface="Arial" pitchFamily="34" charset="0"/>
                </a:rPr>
                <a:t>score</a:t>
              </a:r>
            </a:p>
          </p:txBody>
        </p:sp>
      </p:grpSp>
      <p:grpSp>
        <p:nvGrpSpPr>
          <p:cNvPr id="32776" name="Group 54"/>
          <p:cNvGrpSpPr>
            <a:grpSpLocks/>
          </p:cNvGrpSpPr>
          <p:nvPr/>
        </p:nvGrpSpPr>
        <p:grpSpPr bwMode="auto">
          <a:xfrm>
            <a:off x="1447800" y="1905000"/>
            <a:ext cx="2849563" cy="3494088"/>
            <a:chOff x="912" y="1200"/>
            <a:chExt cx="1795" cy="2201"/>
          </a:xfrm>
        </p:grpSpPr>
        <p:grpSp>
          <p:nvGrpSpPr>
            <p:cNvPr id="32787" name="Group 4"/>
            <p:cNvGrpSpPr>
              <a:grpSpLocks/>
            </p:cNvGrpSpPr>
            <p:nvPr/>
          </p:nvGrpSpPr>
          <p:grpSpPr bwMode="auto">
            <a:xfrm>
              <a:off x="1018" y="1200"/>
              <a:ext cx="844" cy="811"/>
              <a:chOff x="576" y="1008"/>
              <a:chExt cx="384" cy="240"/>
            </a:xfrm>
          </p:grpSpPr>
          <p:sp>
            <p:nvSpPr>
              <p:cNvPr id="32805" name="Line 5"/>
              <p:cNvSpPr>
                <a:spLocks noChangeShapeType="1"/>
              </p:cNvSpPr>
              <p:nvPr/>
            </p:nvSpPr>
            <p:spPr bwMode="auto">
              <a:xfrm>
                <a:off x="576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" name="Line 6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" name="Freeform 7"/>
              <p:cNvSpPr>
                <a:spLocks/>
              </p:cNvSpPr>
              <p:nvPr/>
            </p:nvSpPr>
            <p:spPr bwMode="auto">
              <a:xfrm>
                <a:off x="576" y="1056"/>
                <a:ext cx="240" cy="192"/>
              </a:xfrm>
              <a:custGeom>
                <a:avLst/>
                <a:gdLst>
                  <a:gd name="T0" fmla="*/ 0 w 240"/>
                  <a:gd name="T1" fmla="*/ 192 h 192"/>
                  <a:gd name="T2" fmla="*/ 96 w 240"/>
                  <a:gd name="T3" fmla="*/ 0 h 192"/>
                  <a:gd name="T4" fmla="*/ 240 w 24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92"/>
                  <a:gd name="T11" fmla="*/ 240 w 24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92">
                    <a:moveTo>
                      <a:pt x="0" y="192"/>
                    </a:moveTo>
                    <a:cubicBezTo>
                      <a:pt x="28" y="96"/>
                      <a:pt x="56" y="0"/>
                      <a:pt x="96" y="0"/>
                    </a:cubicBezTo>
                    <a:cubicBezTo>
                      <a:pt x="136" y="0"/>
                      <a:pt x="216" y="160"/>
                      <a:pt x="240" y="192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" name="Freeform 8"/>
              <p:cNvSpPr>
                <a:spLocks/>
              </p:cNvSpPr>
              <p:nvPr/>
            </p:nvSpPr>
            <p:spPr bwMode="auto">
              <a:xfrm>
                <a:off x="576" y="1056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192 w 288"/>
                  <a:gd name="T3" fmla="*/ 0 h 192"/>
                  <a:gd name="T4" fmla="*/ 288 w 288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92"/>
                  <a:gd name="T11" fmla="*/ 288 w 288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92">
                    <a:moveTo>
                      <a:pt x="0" y="192"/>
                    </a:moveTo>
                    <a:cubicBezTo>
                      <a:pt x="72" y="96"/>
                      <a:pt x="144" y="0"/>
                      <a:pt x="192" y="0"/>
                    </a:cubicBezTo>
                    <a:cubicBezTo>
                      <a:pt x="240" y="0"/>
                      <a:pt x="264" y="96"/>
                      <a:pt x="288" y="192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88" name="Group 14"/>
            <p:cNvGrpSpPr>
              <a:grpSpLocks/>
            </p:cNvGrpSpPr>
            <p:nvPr/>
          </p:nvGrpSpPr>
          <p:grpSpPr bwMode="auto">
            <a:xfrm>
              <a:off x="1123" y="2174"/>
              <a:ext cx="845" cy="811"/>
              <a:chOff x="576" y="1296"/>
              <a:chExt cx="384" cy="240"/>
            </a:xfrm>
          </p:grpSpPr>
          <p:sp>
            <p:nvSpPr>
              <p:cNvPr id="32801" name="Line 15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" name="Line 16"/>
              <p:cNvSpPr>
                <a:spLocks noChangeShapeType="1"/>
              </p:cNvSpPr>
              <p:nvPr/>
            </p:nvSpPr>
            <p:spPr bwMode="auto">
              <a:xfrm>
                <a:off x="576" y="15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Freeform 17"/>
              <p:cNvSpPr>
                <a:spLocks/>
              </p:cNvSpPr>
              <p:nvPr/>
            </p:nvSpPr>
            <p:spPr bwMode="auto">
              <a:xfrm>
                <a:off x="576" y="1392"/>
                <a:ext cx="336" cy="144"/>
              </a:xfrm>
              <a:custGeom>
                <a:avLst/>
                <a:gdLst>
                  <a:gd name="T0" fmla="*/ 0 w 336"/>
                  <a:gd name="T1" fmla="*/ 144 h 144"/>
                  <a:gd name="T2" fmla="*/ 240 w 336"/>
                  <a:gd name="T3" fmla="*/ 0 h 144"/>
                  <a:gd name="T4" fmla="*/ 336 w 336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44"/>
                  <a:gd name="T11" fmla="*/ 336 w 33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44">
                    <a:moveTo>
                      <a:pt x="0" y="144"/>
                    </a:moveTo>
                    <a:cubicBezTo>
                      <a:pt x="92" y="72"/>
                      <a:pt x="184" y="0"/>
                      <a:pt x="240" y="0"/>
                    </a:cubicBezTo>
                    <a:cubicBezTo>
                      <a:pt x="296" y="0"/>
                      <a:pt x="316" y="72"/>
                      <a:pt x="336" y="144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Freeform 18"/>
              <p:cNvSpPr>
                <a:spLocks/>
              </p:cNvSpPr>
              <p:nvPr/>
            </p:nvSpPr>
            <p:spPr bwMode="auto">
              <a:xfrm>
                <a:off x="624" y="1392"/>
                <a:ext cx="288" cy="144"/>
              </a:xfrm>
              <a:custGeom>
                <a:avLst/>
                <a:gdLst>
                  <a:gd name="T0" fmla="*/ 0 w 240"/>
                  <a:gd name="T1" fmla="*/ 144 h 144"/>
                  <a:gd name="T2" fmla="*/ 344 w 240"/>
                  <a:gd name="T3" fmla="*/ 0 h 144"/>
                  <a:gd name="T4" fmla="*/ 862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8" y="72"/>
                      <a:pt x="56" y="0"/>
                      <a:pt x="96" y="0"/>
                    </a:cubicBezTo>
                    <a:cubicBezTo>
                      <a:pt x="136" y="0"/>
                      <a:pt x="188" y="72"/>
                      <a:pt x="240" y="144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89" name="Group 19"/>
            <p:cNvGrpSpPr>
              <a:grpSpLocks/>
            </p:cNvGrpSpPr>
            <p:nvPr/>
          </p:nvGrpSpPr>
          <p:grpSpPr bwMode="auto">
            <a:xfrm>
              <a:off x="1546" y="2498"/>
              <a:ext cx="844" cy="812"/>
              <a:chOff x="576" y="1296"/>
              <a:chExt cx="384" cy="240"/>
            </a:xfrm>
          </p:grpSpPr>
          <p:sp>
            <p:nvSpPr>
              <p:cNvPr id="32797" name="Line 20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Line 21"/>
              <p:cNvSpPr>
                <a:spLocks noChangeShapeType="1"/>
              </p:cNvSpPr>
              <p:nvPr/>
            </p:nvSpPr>
            <p:spPr bwMode="auto">
              <a:xfrm>
                <a:off x="576" y="15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Freeform 22"/>
              <p:cNvSpPr>
                <a:spLocks/>
              </p:cNvSpPr>
              <p:nvPr/>
            </p:nvSpPr>
            <p:spPr bwMode="auto">
              <a:xfrm>
                <a:off x="576" y="1392"/>
                <a:ext cx="336" cy="144"/>
              </a:xfrm>
              <a:custGeom>
                <a:avLst/>
                <a:gdLst>
                  <a:gd name="T0" fmla="*/ 0 w 336"/>
                  <a:gd name="T1" fmla="*/ 144 h 144"/>
                  <a:gd name="T2" fmla="*/ 240 w 336"/>
                  <a:gd name="T3" fmla="*/ 0 h 144"/>
                  <a:gd name="T4" fmla="*/ 336 w 336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44"/>
                  <a:gd name="T11" fmla="*/ 336 w 33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44">
                    <a:moveTo>
                      <a:pt x="0" y="144"/>
                    </a:moveTo>
                    <a:cubicBezTo>
                      <a:pt x="92" y="72"/>
                      <a:pt x="184" y="0"/>
                      <a:pt x="240" y="0"/>
                    </a:cubicBezTo>
                    <a:cubicBezTo>
                      <a:pt x="296" y="0"/>
                      <a:pt x="316" y="72"/>
                      <a:pt x="336" y="144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Freeform 23"/>
              <p:cNvSpPr>
                <a:spLocks/>
              </p:cNvSpPr>
              <p:nvPr/>
            </p:nvSpPr>
            <p:spPr bwMode="auto">
              <a:xfrm>
                <a:off x="624" y="1392"/>
                <a:ext cx="288" cy="144"/>
              </a:xfrm>
              <a:custGeom>
                <a:avLst/>
                <a:gdLst>
                  <a:gd name="T0" fmla="*/ 0 w 240"/>
                  <a:gd name="T1" fmla="*/ 144 h 144"/>
                  <a:gd name="T2" fmla="*/ 344 w 240"/>
                  <a:gd name="T3" fmla="*/ 0 h 144"/>
                  <a:gd name="T4" fmla="*/ 862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8" y="72"/>
                      <a:pt x="56" y="0"/>
                      <a:pt x="96" y="0"/>
                    </a:cubicBezTo>
                    <a:cubicBezTo>
                      <a:pt x="136" y="0"/>
                      <a:pt x="188" y="72"/>
                      <a:pt x="240" y="144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90" name="Line 32"/>
            <p:cNvSpPr>
              <a:spLocks noChangeShapeType="1"/>
            </p:cNvSpPr>
            <p:nvPr/>
          </p:nvSpPr>
          <p:spPr bwMode="auto">
            <a:xfrm flipV="1">
              <a:off x="2285" y="2661"/>
              <a:ext cx="422" cy="3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Line 33"/>
            <p:cNvSpPr>
              <a:spLocks noChangeShapeType="1"/>
            </p:cNvSpPr>
            <p:nvPr/>
          </p:nvSpPr>
          <p:spPr bwMode="auto">
            <a:xfrm flipV="1">
              <a:off x="1862" y="2498"/>
              <a:ext cx="845" cy="1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Line 34"/>
            <p:cNvSpPr>
              <a:spLocks noChangeShapeType="1"/>
            </p:cNvSpPr>
            <p:nvPr/>
          </p:nvSpPr>
          <p:spPr bwMode="auto">
            <a:xfrm>
              <a:off x="2074" y="2174"/>
              <a:ext cx="528" cy="16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35"/>
            <p:cNvSpPr>
              <a:spLocks noChangeShapeType="1"/>
            </p:cNvSpPr>
            <p:nvPr/>
          </p:nvSpPr>
          <p:spPr bwMode="auto">
            <a:xfrm>
              <a:off x="1546" y="1362"/>
              <a:ext cx="1056" cy="4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Rectangle 39"/>
            <p:cNvSpPr>
              <a:spLocks noChangeArrowheads="1"/>
            </p:cNvSpPr>
            <p:nvPr/>
          </p:nvSpPr>
          <p:spPr bwMode="auto">
            <a:xfrm>
              <a:off x="912" y="1913"/>
              <a:ext cx="33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300">
                  <a:latin typeface="Arial" pitchFamily="34" charset="0"/>
                </a:rPr>
                <a:t>var1</a:t>
              </a:r>
            </a:p>
          </p:txBody>
        </p:sp>
        <p:sp>
          <p:nvSpPr>
            <p:cNvPr id="32795" name="Rectangle 40"/>
            <p:cNvSpPr>
              <a:spLocks noChangeArrowheads="1"/>
            </p:cNvSpPr>
            <p:nvPr/>
          </p:nvSpPr>
          <p:spPr bwMode="auto">
            <a:xfrm>
              <a:off x="1018" y="2887"/>
              <a:ext cx="3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300">
                  <a:latin typeface="Arial" pitchFamily="34" charset="0"/>
                </a:rPr>
                <a:t>var2</a:t>
              </a:r>
            </a:p>
          </p:txBody>
        </p:sp>
        <p:sp>
          <p:nvSpPr>
            <p:cNvPr id="32796" name="Rectangle 41"/>
            <p:cNvSpPr>
              <a:spLocks noChangeArrowheads="1"/>
            </p:cNvSpPr>
            <p:nvPr/>
          </p:nvSpPr>
          <p:spPr bwMode="auto">
            <a:xfrm>
              <a:off x="1515" y="3212"/>
              <a:ext cx="35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300">
                  <a:latin typeface="Arial" pitchFamily="34" charset="0"/>
                </a:rPr>
                <a:t>var n</a:t>
              </a:r>
            </a:p>
          </p:txBody>
        </p:sp>
      </p:grp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117475" y="5638800"/>
            <a:ext cx="44672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Control Input</a:t>
            </a:r>
          </a:p>
          <a:p>
            <a:r>
              <a:rPr lang="en-US"/>
              <a:t>Various: ie. R,Mll…</a:t>
            </a:r>
            <a:endParaRPr lang="en-GB"/>
          </a:p>
        </p:txBody>
      </p:sp>
      <p:sp>
        <p:nvSpPr>
          <p:cNvPr id="360491" name="Text Box 43"/>
          <p:cNvSpPr txBox="1">
            <a:spLocks noChangeArrowheads="1"/>
          </p:cNvSpPr>
          <p:nvPr/>
        </p:nvSpPr>
        <p:spPr bwMode="auto">
          <a:xfrm>
            <a:off x="3048000" y="914400"/>
            <a:ext cx="39163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Control Numeric</a:t>
            </a:r>
          </a:p>
          <a:p>
            <a:r>
              <a:rPr lang="en-US"/>
              <a:t> (the Net),</a:t>
            </a:r>
          </a:p>
          <a:p>
            <a:r>
              <a:rPr lang="en-US"/>
              <a:t>Change alg</a:t>
            </a:r>
            <a:endParaRPr lang="en-GB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5054600" y="4800600"/>
            <a:ext cx="4183063" cy="2301875"/>
            <a:chOff x="3184" y="3024"/>
            <a:chExt cx="2635" cy="1450"/>
          </a:xfrm>
        </p:grpSpPr>
        <p:sp>
          <p:nvSpPr>
            <p:cNvPr id="32784" name="Line 44"/>
            <p:cNvSpPr>
              <a:spLocks noChangeShapeType="1"/>
            </p:cNvSpPr>
            <p:nvPr/>
          </p:nvSpPr>
          <p:spPr bwMode="auto">
            <a:xfrm flipV="1">
              <a:off x="4320" y="30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45"/>
            <p:cNvSpPr>
              <a:spLocks noChangeShapeType="1"/>
            </p:cNvSpPr>
            <p:nvPr/>
          </p:nvSpPr>
          <p:spPr bwMode="auto">
            <a:xfrm flipV="1">
              <a:off x="4896" y="30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Text Box 46"/>
            <p:cNvSpPr txBox="1">
              <a:spLocks noChangeArrowheads="1"/>
            </p:cNvSpPr>
            <p:nvPr/>
          </p:nvSpPr>
          <p:spPr bwMode="auto">
            <a:xfrm>
              <a:off x="3184" y="3408"/>
              <a:ext cx="2635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Check Input</a:t>
              </a:r>
            </a:p>
            <a:p>
              <a:r>
                <a:rPr lang="en-US"/>
                <a:t>For Low NN </a:t>
              </a:r>
            </a:p>
            <a:p>
              <a:r>
                <a:rPr lang="en-US"/>
                <a:t>Score (with Data)</a:t>
              </a:r>
              <a:endParaRPr lang="en-GB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7158038" y="1295400"/>
            <a:ext cx="2922587" cy="3200400"/>
            <a:chOff x="4509" y="816"/>
            <a:chExt cx="1841" cy="2016"/>
          </a:xfrm>
        </p:grpSpPr>
        <p:sp>
          <p:nvSpPr>
            <p:cNvPr id="32781" name="Line 47"/>
            <p:cNvSpPr>
              <a:spLocks noChangeShapeType="1"/>
            </p:cNvSpPr>
            <p:nvPr/>
          </p:nvSpPr>
          <p:spPr bwMode="auto">
            <a:xfrm flipH="1">
              <a:off x="4896" y="18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48"/>
            <p:cNvSpPr>
              <a:spLocks noChangeShapeType="1"/>
            </p:cNvSpPr>
            <p:nvPr/>
          </p:nvSpPr>
          <p:spPr bwMode="auto">
            <a:xfrm flipH="1">
              <a:off x="5280" y="18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Text Box 53"/>
            <p:cNvSpPr txBox="1">
              <a:spLocks noChangeArrowheads="1"/>
            </p:cNvSpPr>
            <p:nvPr/>
          </p:nvSpPr>
          <p:spPr bwMode="auto">
            <a:xfrm>
              <a:off x="4509" y="816"/>
              <a:ext cx="1841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Check Input</a:t>
              </a:r>
            </a:p>
            <a:p>
              <a:r>
                <a:rPr lang="en-US"/>
                <a:t>High NN</a:t>
              </a:r>
            </a:p>
            <a:p>
              <a:r>
                <a:rPr lang="en-US"/>
                <a:t>No Data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90" grpId="0" autoUpdateAnimBg="0"/>
      <p:bldP spid="36049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9069388" cy="762000"/>
          </a:xfrm>
        </p:spPr>
        <p:txBody>
          <a:bodyPr/>
          <a:lstStyle/>
          <a:p>
            <a:r>
              <a:rPr lang="en-US" smtClean="0"/>
              <a:t>Matrix Element  Method</a:t>
            </a:r>
          </a:p>
        </p:txBody>
      </p:sp>
      <p:grpSp>
        <p:nvGrpSpPr>
          <p:cNvPr id="33795" name="Group 1027"/>
          <p:cNvGrpSpPr>
            <a:grpSpLocks/>
          </p:cNvGrpSpPr>
          <p:nvPr/>
        </p:nvGrpSpPr>
        <p:grpSpPr bwMode="auto">
          <a:xfrm>
            <a:off x="1616075" y="1905000"/>
            <a:ext cx="1339850" cy="1287463"/>
            <a:chOff x="576" y="1008"/>
            <a:chExt cx="384" cy="240"/>
          </a:xfrm>
        </p:grpSpPr>
        <p:sp>
          <p:nvSpPr>
            <p:cNvPr id="33843" name="Line 1028"/>
            <p:cNvSpPr>
              <a:spLocks noChangeShapeType="1"/>
            </p:cNvSpPr>
            <p:nvPr/>
          </p:nvSpPr>
          <p:spPr bwMode="auto">
            <a:xfrm>
              <a:off x="576" y="10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Line 1029"/>
            <p:cNvSpPr>
              <a:spLocks noChangeShapeType="1"/>
            </p:cNvSpPr>
            <p:nvPr/>
          </p:nvSpPr>
          <p:spPr bwMode="auto">
            <a:xfrm>
              <a:off x="576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Freeform 1030"/>
            <p:cNvSpPr>
              <a:spLocks/>
            </p:cNvSpPr>
            <p:nvPr/>
          </p:nvSpPr>
          <p:spPr bwMode="auto">
            <a:xfrm>
              <a:off x="576" y="1056"/>
              <a:ext cx="240" cy="192"/>
            </a:xfrm>
            <a:custGeom>
              <a:avLst/>
              <a:gdLst>
                <a:gd name="T0" fmla="*/ 0 w 240"/>
                <a:gd name="T1" fmla="*/ 192 h 192"/>
                <a:gd name="T2" fmla="*/ 96 w 240"/>
                <a:gd name="T3" fmla="*/ 0 h 192"/>
                <a:gd name="T4" fmla="*/ 240 w 240"/>
                <a:gd name="T5" fmla="*/ 192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192"/>
                  </a:moveTo>
                  <a:cubicBezTo>
                    <a:pt x="28" y="96"/>
                    <a:pt x="56" y="0"/>
                    <a:pt x="96" y="0"/>
                  </a:cubicBezTo>
                  <a:cubicBezTo>
                    <a:pt x="136" y="0"/>
                    <a:pt x="216" y="160"/>
                    <a:pt x="240" y="192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Freeform 1031"/>
            <p:cNvSpPr>
              <a:spLocks/>
            </p:cNvSpPr>
            <p:nvPr/>
          </p:nvSpPr>
          <p:spPr bwMode="auto">
            <a:xfrm>
              <a:off x="576" y="1056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92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cubicBezTo>
                    <a:pt x="72" y="96"/>
                    <a:pt x="144" y="0"/>
                    <a:pt x="192" y="0"/>
                  </a:cubicBezTo>
                  <a:cubicBezTo>
                    <a:pt x="240" y="0"/>
                    <a:pt x="264" y="96"/>
                    <a:pt x="288" y="192"/>
                  </a:cubicBezTo>
                </a:path>
              </a:pathLst>
            </a:custGeom>
            <a:solidFill>
              <a:srgbClr val="F031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6" name="Group 1032"/>
          <p:cNvGrpSpPr>
            <a:grpSpLocks/>
          </p:cNvGrpSpPr>
          <p:nvPr/>
        </p:nvGrpSpPr>
        <p:grpSpPr bwMode="auto">
          <a:xfrm>
            <a:off x="2286000" y="2420938"/>
            <a:ext cx="1341438" cy="1287462"/>
            <a:chOff x="576" y="1008"/>
            <a:chExt cx="384" cy="240"/>
          </a:xfrm>
        </p:grpSpPr>
        <p:sp>
          <p:nvSpPr>
            <p:cNvPr id="33839" name="Line 1033"/>
            <p:cNvSpPr>
              <a:spLocks noChangeShapeType="1"/>
            </p:cNvSpPr>
            <p:nvPr/>
          </p:nvSpPr>
          <p:spPr bwMode="auto">
            <a:xfrm>
              <a:off x="576" y="10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Line 1034"/>
            <p:cNvSpPr>
              <a:spLocks noChangeShapeType="1"/>
            </p:cNvSpPr>
            <p:nvPr/>
          </p:nvSpPr>
          <p:spPr bwMode="auto">
            <a:xfrm>
              <a:off x="576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Freeform 1035"/>
            <p:cNvSpPr>
              <a:spLocks/>
            </p:cNvSpPr>
            <p:nvPr/>
          </p:nvSpPr>
          <p:spPr bwMode="auto">
            <a:xfrm>
              <a:off x="576" y="1056"/>
              <a:ext cx="240" cy="192"/>
            </a:xfrm>
            <a:custGeom>
              <a:avLst/>
              <a:gdLst>
                <a:gd name="T0" fmla="*/ 0 w 240"/>
                <a:gd name="T1" fmla="*/ 192 h 192"/>
                <a:gd name="T2" fmla="*/ 96 w 240"/>
                <a:gd name="T3" fmla="*/ 0 h 192"/>
                <a:gd name="T4" fmla="*/ 240 w 240"/>
                <a:gd name="T5" fmla="*/ 192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192"/>
                  </a:moveTo>
                  <a:cubicBezTo>
                    <a:pt x="28" y="96"/>
                    <a:pt x="56" y="0"/>
                    <a:pt x="96" y="0"/>
                  </a:cubicBezTo>
                  <a:cubicBezTo>
                    <a:pt x="136" y="0"/>
                    <a:pt x="216" y="160"/>
                    <a:pt x="240" y="192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Freeform 1036"/>
            <p:cNvSpPr>
              <a:spLocks/>
            </p:cNvSpPr>
            <p:nvPr/>
          </p:nvSpPr>
          <p:spPr bwMode="auto">
            <a:xfrm>
              <a:off x="576" y="1056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92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cubicBezTo>
                    <a:pt x="72" y="96"/>
                    <a:pt x="144" y="0"/>
                    <a:pt x="192" y="0"/>
                  </a:cubicBezTo>
                  <a:cubicBezTo>
                    <a:pt x="240" y="0"/>
                    <a:pt x="264" y="96"/>
                    <a:pt x="288" y="192"/>
                  </a:cubicBezTo>
                </a:path>
              </a:pathLst>
            </a:custGeom>
            <a:solidFill>
              <a:srgbClr val="F031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7" name="Group 1037"/>
          <p:cNvGrpSpPr>
            <a:grpSpLocks/>
          </p:cNvGrpSpPr>
          <p:nvPr/>
        </p:nvGrpSpPr>
        <p:grpSpPr bwMode="auto">
          <a:xfrm>
            <a:off x="1782763" y="3451225"/>
            <a:ext cx="1341437" cy="1287463"/>
            <a:chOff x="576" y="1296"/>
            <a:chExt cx="384" cy="240"/>
          </a:xfrm>
        </p:grpSpPr>
        <p:sp>
          <p:nvSpPr>
            <p:cNvPr id="33835" name="Line 1038"/>
            <p:cNvSpPr>
              <a:spLocks noChangeShapeType="1"/>
            </p:cNvSpPr>
            <p:nvPr/>
          </p:nvSpPr>
          <p:spPr bwMode="auto">
            <a:xfrm>
              <a:off x="576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Line 1039"/>
            <p:cNvSpPr>
              <a:spLocks noChangeShapeType="1"/>
            </p:cNvSpPr>
            <p:nvPr/>
          </p:nvSpPr>
          <p:spPr bwMode="auto">
            <a:xfrm>
              <a:off x="576" y="153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Freeform 1040"/>
            <p:cNvSpPr>
              <a:spLocks/>
            </p:cNvSpPr>
            <p:nvPr/>
          </p:nvSpPr>
          <p:spPr bwMode="auto">
            <a:xfrm>
              <a:off x="576" y="1392"/>
              <a:ext cx="336" cy="144"/>
            </a:xfrm>
            <a:custGeom>
              <a:avLst/>
              <a:gdLst>
                <a:gd name="T0" fmla="*/ 0 w 336"/>
                <a:gd name="T1" fmla="*/ 144 h 144"/>
                <a:gd name="T2" fmla="*/ 240 w 336"/>
                <a:gd name="T3" fmla="*/ 0 h 144"/>
                <a:gd name="T4" fmla="*/ 336 w 336"/>
                <a:gd name="T5" fmla="*/ 144 h 144"/>
                <a:gd name="T6" fmla="*/ 0 60000 65536"/>
                <a:gd name="T7" fmla="*/ 0 60000 65536"/>
                <a:gd name="T8" fmla="*/ 0 60000 65536"/>
                <a:gd name="T9" fmla="*/ 0 w 336"/>
                <a:gd name="T10" fmla="*/ 0 h 144"/>
                <a:gd name="T11" fmla="*/ 336 w 33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44">
                  <a:moveTo>
                    <a:pt x="0" y="144"/>
                  </a:moveTo>
                  <a:cubicBezTo>
                    <a:pt x="92" y="72"/>
                    <a:pt x="184" y="0"/>
                    <a:pt x="240" y="0"/>
                  </a:cubicBezTo>
                  <a:cubicBezTo>
                    <a:pt x="296" y="0"/>
                    <a:pt x="316" y="72"/>
                    <a:pt x="336" y="144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Freeform 1041"/>
            <p:cNvSpPr>
              <a:spLocks/>
            </p:cNvSpPr>
            <p:nvPr/>
          </p:nvSpPr>
          <p:spPr bwMode="auto">
            <a:xfrm>
              <a:off x="624" y="1392"/>
              <a:ext cx="288" cy="144"/>
            </a:xfrm>
            <a:custGeom>
              <a:avLst/>
              <a:gdLst>
                <a:gd name="T0" fmla="*/ 0 w 240"/>
                <a:gd name="T1" fmla="*/ 144 h 144"/>
                <a:gd name="T2" fmla="*/ 344 w 240"/>
                <a:gd name="T3" fmla="*/ 0 h 144"/>
                <a:gd name="T4" fmla="*/ 862 w 240"/>
                <a:gd name="T5" fmla="*/ 144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cubicBezTo>
                    <a:pt x="28" y="72"/>
                    <a:pt x="56" y="0"/>
                    <a:pt x="96" y="0"/>
                  </a:cubicBezTo>
                  <a:cubicBezTo>
                    <a:pt x="136" y="0"/>
                    <a:pt x="188" y="72"/>
                    <a:pt x="240" y="144"/>
                  </a:cubicBezTo>
                </a:path>
              </a:pathLst>
            </a:custGeom>
            <a:solidFill>
              <a:srgbClr val="F031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8" name="Group 1042"/>
          <p:cNvGrpSpPr>
            <a:grpSpLocks/>
          </p:cNvGrpSpPr>
          <p:nvPr/>
        </p:nvGrpSpPr>
        <p:grpSpPr bwMode="auto">
          <a:xfrm>
            <a:off x="2454275" y="3965575"/>
            <a:ext cx="1339850" cy="1289050"/>
            <a:chOff x="576" y="1296"/>
            <a:chExt cx="384" cy="240"/>
          </a:xfrm>
        </p:grpSpPr>
        <p:sp>
          <p:nvSpPr>
            <p:cNvPr id="33831" name="Line 1043"/>
            <p:cNvSpPr>
              <a:spLocks noChangeShapeType="1"/>
            </p:cNvSpPr>
            <p:nvPr/>
          </p:nvSpPr>
          <p:spPr bwMode="auto">
            <a:xfrm>
              <a:off x="576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Line 1044"/>
            <p:cNvSpPr>
              <a:spLocks noChangeShapeType="1"/>
            </p:cNvSpPr>
            <p:nvPr/>
          </p:nvSpPr>
          <p:spPr bwMode="auto">
            <a:xfrm>
              <a:off x="576" y="153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Freeform 1045"/>
            <p:cNvSpPr>
              <a:spLocks/>
            </p:cNvSpPr>
            <p:nvPr/>
          </p:nvSpPr>
          <p:spPr bwMode="auto">
            <a:xfrm>
              <a:off x="576" y="1392"/>
              <a:ext cx="336" cy="144"/>
            </a:xfrm>
            <a:custGeom>
              <a:avLst/>
              <a:gdLst>
                <a:gd name="T0" fmla="*/ 0 w 336"/>
                <a:gd name="T1" fmla="*/ 144 h 144"/>
                <a:gd name="T2" fmla="*/ 240 w 336"/>
                <a:gd name="T3" fmla="*/ 0 h 144"/>
                <a:gd name="T4" fmla="*/ 336 w 336"/>
                <a:gd name="T5" fmla="*/ 144 h 144"/>
                <a:gd name="T6" fmla="*/ 0 60000 65536"/>
                <a:gd name="T7" fmla="*/ 0 60000 65536"/>
                <a:gd name="T8" fmla="*/ 0 60000 65536"/>
                <a:gd name="T9" fmla="*/ 0 w 336"/>
                <a:gd name="T10" fmla="*/ 0 h 144"/>
                <a:gd name="T11" fmla="*/ 336 w 33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44">
                  <a:moveTo>
                    <a:pt x="0" y="144"/>
                  </a:moveTo>
                  <a:cubicBezTo>
                    <a:pt x="92" y="72"/>
                    <a:pt x="184" y="0"/>
                    <a:pt x="240" y="0"/>
                  </a:cubicBezTo>
                  <a:cubicBezTo>
                    <a:pt x="296" y="0"/>
                    <a:pt x="316" y="72"/>
                    <a:pt x="336" y="144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Freeform 1046"/>
            <p:cNvSpPr>
              <a:spLocks/>
            </p:cNvSpPr>
            <p:nvPr/>
          </p:nvSpPr>
          <p:spPr bwMode="auto">
            <a:xfrm>
              <a:off x="624" y="1392"/>
              <a:ext cx="288" cy="144"/>
            </a:xfrm>
            <a:custGeom>
              <a:avLst/>
              <a:gdLst>
                <a:gd name="T0" fmla="*/ 0 w 240"/>
                <a:gd name="T1" fmla="*/ 144 h 144"/>
                <a:gd name="T2" fmla="*/ 344 w 240"/>
                <a:gd name="T3" fmla="*/ 0 h 144"/>
                <a:gd name="T4" fmla="*/ 862 w 240"/>
                <a:gd name="T5" fmla="*/ 144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cubicBezTo>
                    <a:pt x="28" y="72"/>
                    <a:pt x="56" y="0"/>
                    <a:pt x="96" y="0"/>
                  </a:cubicBezTo>
                  <a:cubicBezTo>
                    <a:pt x="136" y="0"/>
                    <a:pt x="188" y="72"/>
                    <a:pt x="240" y="144"/>
                  </a:cubicBezTo>
                </a:path>
              </a:pathLst>
            </a:custGeom>
            <a:solidFill>
              <a:srgbClr val="F031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9" name="Group 1077"/>
          <p:cNvGrpSpPr>
            <a:grpSpLocks/>
          </p:cNvGrpSpPr>
          <p:nvPr/>
        </p:nvGrpSpPr>
        <p:grpSpPr bwMode="auto">
          <a:xfrm>
            <a:off x="4343400" y="3886200"/>
            <a:ext cx="1509713" cy="1803400"/>
            <a:chOff x="2707" y="1849"/>
            <a:chExt cx="951" cy="1136"/>
          </a:xfrm>
        </p:grpSpPr>
        <p:sp>
          <p:nvSpPr>
            <p:cNvPr id="33829" name="AutoShape 1047"/>
            <p:cNvSpPr>
              <a:spLocks noChangeArrowheads="1"/>
            </p:cNvSpPr>
            <p:nvPr/>
          </p:nvSpPr>
          <p:spPr bwMode="auto">
            <a:xfrm>
              <a:off x="2707" y="1849"/>
              <a:ext cx="951" cy="1136"/>
            </a:xfrm>
            <a:prstGeom prst="cube">
              <a:avLst>
                <a:gd name="adj" fmla="val 1637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Rectangle 1048"/>
            <p:cNvSpPr>
              <a:spLocks noChangeArrowheads="1"/>
            </p:cNvSpPr>
            <p:nvPr/>
          </p:nvSpPr>
          <p:spPr bwMode="auto">
            <a:xfrm>
              <a:off x="2881" y="2130"/>
              <a:ext cx="52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800" b="1">
                  <a:latin typeface="Arial" pitchFamily="34" charset="0"/>
                </a:rPr>
                <a:t>ME</a:t>
              </a:r>
            </a:p>
            <a:p>
              <a:pPr defTabSz="503238" eaLnBrk="0"/>
              <a:r>
                <a:rPr lang="en-US" sz="1800" b="1">
                  <a:latin typeface="Arial" pitchFamily="34" charset="0"/>
                </a:rPr>
                <a:t>Higgs</a:t>
              </a:r>
              <a:endParaRPr lang="en-US" sz="2200">
                <a:latin typeface="Arial" pitchFamily="34" charset="0"/>
              </a:endParaRPr>
            </a:p>
          </p:txBody>
        </p:sp>
      </p:grpSp>
      <p:sp>
        <p:nvSpPr>
          <p:cNvPr id="33800" name="Line 1049"/>
          <p:cNvSpPr>
            <a:spLocks noChangeShapeType="1"/>
          </p:cNvSpPr>
          <p:nvPr/>
        </p:nvSpPr>
        <p:spPr bwMode="auto">
          <a:xfrm flipV="1">
            <a:off x="3627438" y="4224338"/>
            <a:ext cx="669925" cy="514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050"/>
          <p:cNvSpPr>
            <a:spLocks noChangeShapeType="1"/>
          </p:cNvSpPr>
          <p:nvPr/>
        </p:nvSpPr>
        <p:spPr bwMode="auto">
          <a:xfrm flipV="1">
            <a:off x="2955925" y="3965575"/>
            <a:ext cx="1341438" cy="2587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51"/>
          <p:cNvSpPr>
            <a:spLocks noChangeShapeType="1"/>
          </p:cNvSpPr>
          <p:nvPr/>
        </p:nvSpPr>
        <p:spPr bwMode="auto">
          <a:xfrm>
            <a:off x="3292475" y="3451225"/>
            <a:ext cx="838200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052"/>
          <p:cNvSpPr>
            <a:spLocks noChangeShapeType="1"/>
          </p:cNvSpPr>
          <p:nvPr/>
        </p:nvSpPr>
        <p:spPr bwMode="auto">
          <a:xfrm>
            <a:off x="2454275" y="2162175"/>
            <a:ext cx="1676400" cy="7731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053"/>
          <p:cNvSpPr>
            <a:spLocks noChangeShapeType="1"/>
          </p:cNvSpPr>
          <p:nvPr/>
        </p:nvSpPr>
        <p:spPr bwMode="auto">
          <a:xfrm flipV="1">
            <a:off x="6019800" y="4953000"/>
            <a:ext cx="6715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05" name="Group 1054"/>
          <p:cNvGrpSpPr>
            <a:grpSpLocks/>
          </p:cNvGrpSpPr>
          <p:nvPr/>
        </p:nvGrpSpPr>
        <p:grpSpPr bwMode="auto">
          <a:xfrm>
            <a:off x="6858000" y="3886200"/>
            <a:ext cx="2043113" cy="2211388"/>
            <a:chOff x="4291" y="1619"/>
            <a:chExt cx="1287" cy="1393"/>
          </a:xfrm>
        </p:grpSpPr>
        <p:sp>
          <p:nvSpPr>
            <p:cNvPr id="33824" name="Line 1055"/>
            <p:cNvSpPr>
              <a:spLocks noChangeShapeType="1"/>
            </p:cNvSpPr>
            <p:nvPr/>
          </p:nvSpPr>
          <p:spPr bwMode="auto">
            <a:xfrm>
              <a:off x="4291" y="1849"/>
              <a:ext cx="0" cy="1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Freeform 1056"/>
            <p:cNvSpPr>
              <a:spLocks/>
            </p:cNvSpPr>
            <p:nvPr/>
          </p:nvSpPr>
          <p:spPr bwMode="auto">
            <a:xfrm flipH="1">
              <a:off x="4291" y="2230"/>
              <a:ext cx="1287" cy="761"/>
            </a:xfrm>
            <a:custGeom>
              <a:avLst/>
              <a:gdLst>
                <a:gd name="T0" fmla="*/ 0 w 536"/>
                <a:gd name="T1" fmla="*/ 35373 h 400"/>
                <a:gd name="T2" fmla="*/ 176696 w 536"/>
                <a:gd name="T3" fmla="*/ 31009 h 400"/>
                <a:gd name="T4" fmla="*/ 220913 w 536"/>
                <a:gd name="T5" fmla="*/ 5082 h 400"/>
                <a:gd name="T6" fmla="*/ 243022 w 536"/>
                <a:gd name="T7" fmla="*/ 5082 h 400"/>
                <a:gd name="T8" fmla="*/ 243022 w 536"/>
                <a:gd name="T9" fmla="*/ 35373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400"/>
                <a:gd name="T17" fmla="*/ 536 w 536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400">
                  <a:moveTo>
                    <a:pt x="0" y="392"/>
                  </a:moveTo>
                  <a:cubicBezTo>
                    <a:pt x="152" y="396"/>
                    <a:pt x="304" y="400"/>
                    <a:pt x="384" y="344"/>
                  </a:cubicBezTo>
                  <a:cubicBezTo>
                    <a:pt x="464" y="288"/>
                    <a:pt x="456" y="104"/>
                    <a:pt x="480" y="56"/>
                  </a:cubicBezTo>
                  <a:cubicBezTo>
                    <a:pt x="504" y="8"/>
                    <a:pt x="520" y="0"/>
                    <a:pt x="528" y="56"/>
                  </a:cubicBezTo>
                  <a:cubicBezTo>
                    <a:pt x="536" y="112"/>
                    <a:pt x="532" y="252"/>
                    <a:pt x="528" y="392"/>
                  </a:cubicBezTo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Freeform 1057"/>
            <p:cNvSpPr>
              <a:spLocks/>
            </p:cNvSpPr>
            <p:nvPr/>
          </p:nvSpPr>
          <p:spPr bwMode="auto">
            <a:xfrm>
              <a:off x="4291" y="1955"/>
              <a:ext cx="958" cy="1057"/>
            </a:xfrm>
            <a:custGeom>
              <a:avLst/>
              <a:gdLst>
                <a:gd name="T0" fmla="*/ 0 w 536"/>
                <a:gd name="T1" fmla="*/ 352763 h 400"/>
                <a:gd name="T2" fmla="*/ 22358 w 536"/>
                <a:gd name="T3" fmla="*/ 309479 h 400"/>
                <a:gd name="T4" fmla="*/ 27984 w 536"/>
                <a:gd name="T5" fmla="*/ 50374 h 400"/>
                <a:gd name="T6" fmla="*/ 30769 w 536"/>
                <a:gd name="T7" fmla="*/ 50374 h 400"/>
                <a:gd name="T8" fmla="*/ 30769 w 536"/>
                <a:gd name="T9" fmla="*/ 352763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400"/>
                <a:gd name="T17" fmla="*/ 536 w 536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400">
                  <a:moveTo>
                    <a:pt x="0" y="392"/>
                  </a:moveTo>
                  <a:cubicBezTo>
                    <a:pt x="152" y="396"/>
                    <a:pt x="304" y="400"/>
                    <a:pt x="384" y="344"/>
                  </a:cubicBezTo>
                  <a:cubicBezTo>
                    <a:pt x="464" y="288"/>
                    <a:pt x="456" y="104"/>
                    <a:pt x="480" y="56"/>
                  </a:cubicBezTo>
                  <a:cubicBezTo>
                    <a:pt x="504" y="8"/>
                    <a:pt x="520" y="0"/>
                    <a:pt x="528" y="56"/>
                  </a:cubicBezTo>
                  <a:cubicBezTo>
                    <a:pt x="536" y="112"/>
                    <a:pt x="532" y="252"/>
                    <a:pt x="528" y="392"/>
                  </a:cubicBezTo>
                </a:path>
              </a:pathLst>
            </a:custGeom>
            <a:solidFill>
              <a:srgbClr val="F0311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Line 1058"/>
            <p:cNvSpPr>
              <a:spLocks noChangeShapeType="1"/>
            </p:cNvSpPr>
            <p:nvPr/>
          </p:nvSpPr>
          <p:spPr bwMode="auto">
            <a:xfrm>
              <a:off x="4291" y="2991"/>
              <a:ext cx="1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Rectangle 1059"/>
            <p:cNvSpPr>
              <a:spLocks noChangeArrowheads="1"/>
            </p:cNvSpPr>
            <p:nvPr/>
          </p:nvSpPr>
          <p:spPr bwMode="auto">
            <a:xfrm>
              <a:off x="4291" y="1619"/>
              <a:ext cx="47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800">
                  <a:latin typeface="Arial" pitchFamily="34" charset="0"/>
                </a:rPr>
                <a:t>score</a:t>
              </a:r>
            </a:p>
          </p:txBody>
        </p:sp>
      </p:grpSp>
      <p:sp>
        <p:nvSpPr>
          <p:cNvPr id="33806" name="Rectangle 1060"/>
          <p:cNvSpPr>
            <a:spLocks noChangeArrowheads="1"/>
          </p:cNvSpPr>
          <p:nvPr/>
        </p:nvSpPr>
        <p:spPr bwMode="auto">
          <a:xfrm>
            <a:off x="1447800" y="3036888"/>
            <a:ext cx="5238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1300">
                <a:latin typeface="Arial" pitchFamily="34" charset="0"/>
              </a:rPr>
              <a:t>var1</a:t>
            </a:r>
          </a:p>
        </p:txBody>
      </p:sp>
      <p:sp>
        <p:nvSpPr>
          <p:cNvPr id="33807" name="Rectangle 1061"/>
          <p:cNvSpPr>
            <a:spLocks noChangeArrowheads="1"/>
          </p:cNvSpPr>
          <p:nvPr/>
        </p:nvSpPr>
        <p:spPr bwMode="auto">
          <a:xfrm>
            <a:off x="1616075" y="4583113"/>
            <a:ext cx="5238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1300">
                <a:latin typeface="Arial" pitchFamily="34" charset="0"/>
              </a:rPr>
              <a:t>var2</a:t>
            </a:r>
          </a:p>
        </p:txBody>
      </p:sp>
      <p:sp>
        <p:nvSpPr>
          <p:cNvPr id="33808" name="Rectangle 1062"/>
          <p:cNvSpPr>
            <a:spLocks noChangeArrowheads="1"/>
          </p:cNvSpPr>
          <p:nvPr/>
        </p:nvSpPr>
        <p:spPr bwMode="auto">
          <a:xfrm>
            <a:off x="2405063" y="5099050"/>
            <a:ext cx="5683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/>
            <a:r>
              <a:rPr lang="en-US" sz="1300">
                <a:latin typeface="Arial" pitchFamily="34" charset="0"/>
              </a:rPr>
              <a:t>var n</a:t>
            </a:r>
          </a:p>
        </p:txBody>
      </p:sp>
      <p:sp>
        <p:nvSpPr>
          <p:cNvPr id="369703" name="Text Box 1063"/>
          <p:cNvSpPr txBox="1">
            <a:spLocks noChangeArrowheads="1"/>
          </p:cNvSpPr>
          <p:nvPr/>
        </p:nvSpPr>
        <p:spPr bwMode="auto">
          <a:xfrm>
            <a:off x="685800" y="5638800"/>
            <a:ext cx="33321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Control Input:</a:t>
            </a:r>
          </a:p>
          <a:p>
            <a:r>
              <a:rPr lang="en-US"/>
              <a:t>(E,p),Met</a:t>
            </a:r>
            <a:endParaRPr lang="en-GB"/>
          </a:p>
        </p:txBody>
      </p:sp>
      <p:sp>
        <p:nvSpPr>
          <p:cNvPr id="369704" name="Text Box 1064"/>
          <p:cNvSpPr txBox="1">
            <a:spLocks noChangeArrowheads="1"/>
          </p:cNvSpPr>
          <p:nvPr/>
        </p:nvSpPr>
        <p:spPr bwMode="auto">
          <a:xfrm>
            <a:off x="1905000" y="762000"/>
            <a:ext cx="2500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Numerics:</a:t>
            </a:r>
          </a:p>
          <a:p>
            <a:r>
              <a:rPr lang="en-US"/>
              <a:t>Vegas</a:t>
            </a:r>
            <a:endParaRPr lang="en-GB"/>
          </a:p>
        </p:txBody>
      </p:sp>
      <p:grpSp>
        <p:nvGrpSpPr>
          <p:cNvPr id="33811" name="Group 1078"/>
          <p:cNvGrpSpPr>
            <a:grpSpLocks/>
          </p:cNvGrpSpPr>
          <p:nvPr/>
        </p:nvGrpSpPr>
        <p:grpSpPr bwMode="auto">
          <a:xfrm>
            <a:off x="4343400" y="1143000"/>
            <a:ext cx="1509713" cy="1803400"/>
            <a:chOff x="2707" y="1849"/>
            <a:chExt cx="951" cy="1136"/>
          </a:xfrm>
        </p:grpSpPr>
        <p:sp>
          <p:nvSpPr>
            <p:cNvPr id="33822" name="AutoShape 1079"/>
            <p:cNvSpPr>
              <a:spLocks noChangeArrowheads="1"/>
            </p:cNvSpPr>
            <p:nvPr/>
          </p:nvSpPr>
          <p:spPr bwMode="auto">
            <a:xfrm>
              <a:off x="2707" y="1849"/>
              <a:ext cx="951" cy="1136"/>
            </a:xfrm>
            <a:prstGeom prst="cube">
              <a:avLst>
                <a:gd name="adj" fmla="val 1637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Rectangle 1080"/>
            <p:cNvSpPr>
              <a:spLocks noChangeArrowheads="1"/>
            </p:cNvSpPr>
            <p:nvPr/>
          </p:nvSpPr>
          <p:spPr bwMode="auto">
            <a:xfrm>
              <a:off x="2945" y="2130"/>
              <a:ext cx="398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800" b="1">
                  <a:latin typeface="Arial" pitchFamily="34" charset="0"/>
                </a:rPr>
                <a:t>ME</a:t>
              </a:r>
            </a:p>
            <a:p>
              <a:pPr defTabSz="503238" eaLnBrk="0"/>
              <a:r>
                <a:rPr lang="en-US" sz="1800" b="1">
                  <a:latin typeface="Arial" pitchFamily="34" charset="0"/>
                </a:rPr>
                <a:t>WW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33812" name="Group 1081"/>
          <p:cNvGrpSpPr>
            <a:grpSpLocks/>
          </p:cNvGrpSpPr>
          <p:nvPr/>
        </p:nvGrpSpPr>
        <p:grpSpPr bwMode="auto">
          <a:xfrm>
            <a:off x="6934200" y="1066800"/>
            <a:ext cx="2043113" cy="2211388"/>
            <a:chOff x="4291" y="1619"/>
            <a:chExt cx="1287" cy="1393"/>
          </a:xfrm>
        </p:grpSpPr>
        <p:sp>
          <p:nvSpPr>
            <p:cNvPr id="33817" name="Line 1082"/>
            <p:cNvSpPr>
              <a:spLocks noChangeShapeType="1"/>
            </p:cNvSpPr>
            <p:nvPr/>
          </p:nvSpPr>
          <p:spPr bwMode="auto">
            <a:xfrm>
              <a:off x="4291" y="1849"/>
              <a:ext cx="0" cy="1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Freeform 1083"/>
            <p:cNvSpPr>
              <a:spLocks/>
            </p:cNvSpPr>
            <p:nvPr/>
          </p:nvSpPr>
          <p:spPr bwMode="auto">
            <a:xfrm flipH="1">
              <a:off x="4291" y="2230"/>
              <a:ext cx="1287" cy="761"/>
            </a:xfrm>
            <a:custGeom>
              <a:avLst/>
              <a:gdLst>
                <a:gd name="T0" fmla="*/ 0 w 536"/>
                <a:gd name="T1" fmla="*/ 35373 h 400"/>
                <a:gd name="T2" fmla="*/ 176696 w 536"/>
                <a:gd name="T3" fmla="*/ 31009 h 400"/>
                <a:gd name="T4" fmla="*/ 220913 w 536"/>
                <a:gd name="T5" fmla="*/ 5082 h 400"/>
                <a:gd name="T6" fmla="*/ 243022 w 536"/>
                <a:gd name="T7" fmla="*/ 5082 h 400"/>
                <a:gd name="T8" fmla="*/ 243022 w 536"/>
                <a:gd name="T9" fmla="*/ 35373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400"/>
                <a:gd name="T17" fmla="*/ 536 w 536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400">
                  <a:moveTo>
                    <a:pt x="0" y="392"/>
                  </a:moveTo>
                  <a:cubicBezTo>
                    <a:pt x="152" y="396"/>
                    <a:pt x="304" y="400"/>
                    <a:pt x="384" y="344"/>
                  </a:cubicBezTo>
                  <a:cubicBezTo>
                    <a:pt x="464" y="288"/>
                    <a:pt x="456" y="104"/>
                    <a:pt x="480" y="56"/>
                  </a:cubicBezTo>
                  <a:cubicBezTo>
                    <a:pt x="504" y="8"/>
                    <a:pt x="520" y="0"/>
                    <a:pt x="528" y="56"/>
                  </a:cubicBezTo>
                  <a:cubicBezTo>
                    <a:pt x="536" y="112"/>
                    <a:pt x="532" y="252"/>
                    <a:pt x="528" y="392"/>
                  </a:cubicBezTo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Freeform 1084"/>
            <p:cNvSpPr>
              <a:spLocks/>
            </p:cNvSpPr>
            <p:nvPr/>
          </p:nvSpPr>
          <p:spPr bwMode="auto">
            <a:xfrm>
              <a:off x="4291" y="1955"/>
              <a:ext cx="958" cy="1057"/>
            </a:xfrm>
            <a:custGeom>
              <a:avLst/>
              <a:gdLst>
                <a:gd name="T0" fmla="*/ 0 w 536"/>
                <a:gd name="T1" fmla="*/ 352763 h 400"/>
                <a:gd name="T2" fmla="*/ 22358 w 536"/>
                <a:gd name="T3" fmla="*/ 309479 h 400"/>
                <a:gd name="T4" fmla="*/ 27984 w 536"/>
                <a:gd name="T5" fmla="*/ 50374 h 400"/>
                <a:gd name="T6" fmla="*/ 30769 w 536"/>
                <a:gd name="T7" fmla="*/ 50374 h 400"/>
                <a:gd name="T8" fmla="*/ 30769 w 536"/>
                <a:gd name="T9" fmla="*/ 352763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400"/>
                <a:gd name="T17" fmla="*/ 536 w 536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400">
                  <a:moveTo>
                    <a:pt x="0" y="392"/>
                  </a:moveTo>
                  <a:cubicBezTo>
                    <a:pt x="152" y="396"/>
                    <a:pt x="304" y="400"/>
                    <a:pt x="384" y="344"/>
                  </a:cubicBezTo>
                  <a:cubicBezTo>
                    <a:pt x="464" y="288"/>
                    <a:pt x="456" y="104"/>
                    <a:pt x="480" y="56"/>
                  </a:cubicBezTo>
                  <a:cubicBezTo>
                    <a:pt x="504" y="8"/>
                    <a:pt x="520" y="0"/>
                    <a:pt x="528" y="56"/>
                  </a:cubicBezTo>
                  <a:cubicBezTo>
                    <a:pt x="536" y="112"/>
                    <a:pt x="532" y="252"/>
                    <a:pt x="528" y="392"/>
                  </a:cubicBezTo>
                </a:path>
              </a:pathLst>
            </a:custGeom>
            <a:solidFill>
              <a:srgbClr val="F0311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1085"/>
            <p:cNvSpPr>
              <a:spLocks noChangeShapeType="1"/>
            </p:cNvSpPr>
            <p:nvPr/>
          </p:nvSpPr>
          <p:spPr bwMode="auto">
            <a:xfrm>
              <a:off x="4291" y="2991"/>
              <a:ext cx="1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Rectangle 1086"/>
            <p:cNvSpPr>
              <a:spLocks noChangeArrowheads="1"/>
            </p:cNvSpPr>
            <p:nvPr/>
          </p:nvSpPr>
          <p:spPr bwMode="auto">
            <a:xfrm>
              <a:off x="4291" y="1619"/>
              <a:ext cx="47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/>
              <a:r>
                <a:rPr lang="en-US" sz="1800">
                  <a:latin typeface="Arial" pitchFamily="34" charset="0"/>
                </a:rPr>
                <a:t>score</a:t>
              </a:r>
            </a:p>
          </p:txBody>
        </p:sp>
      </p:grpSp>
      <p:sp>
        <p:nvSpPr>
          <p:cNvPr id="33813" name="Line 1087"/>
          <p:cNvSpPr>
            <a:spLocks noChangeShapeType="1"/>
          </p:cNvSpPr>
          <p:nvPr/>
        </p:nvSpPr>
        <p:spPr bwMode="auto">
          <a:xfrm>
            <a:off x="5029200" y="30480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1088"/>
          <p:cNvSpPr>
            <a:spLocks noChangeShapeType="1"/>
          </p:cNvSpPr>
          <p:nvPr/>
        </p:nvSpPr>
        <p:spPr bwMode="auto">
          <a:xfrm>
            <a:off x="7696200" y="33528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Line 1089"/>
          <p:cNvSpPr>
            <a:spLocks noChangeShapeType="1"/>
          </p:cNvSpPr>
          <p:nvPr/>
        </p:nvSpPr>
        <p:spPr bwMode="auto">
          <a:xfrm flipV="1">
            <a:off x="6019800" y="2286000"/>
            <a:ext cx="6715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1090"/>
          <p:cNvSpPr txBox="1">
            <a:spLocks noChangeArrowheads="1"/>
          </p:cNvSpPr>
          <p:nvPr/>
        </p:nvSpPr>
        <p:spPr bwMode="auto">
          <a:xfrm>
            <a:off x="5916613" y="6172200"/>
            <a:ext cx="41640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Combine with NN</a:t>
            </a:r>
          </a:p>
          <a:p>
            <a:r>
              <a:rPr lang="en-US"/>
              <a:t>Put into NN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03" grpId="0" autoUpdateAnimBg="0"/>
      <p:bldP spid="36970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for ME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39713" y="1341438"/>
            <a:ext cx="8991600" cy="55626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Example: </a:t>
            </a:r>
            <a:r>
              <a:rPr lang="en-US" sz="3200" kern="0" dirty="0" err="1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Breit</a:t>
            </a: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-Wigner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Know that the invariant mass of the products is the right physics. 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If you give it a 4-vector combination that is not at resonant mass, the cross section is tiny: it is not signal-like.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If you had a number of resonances, you could compare them to see which 4-vectors were correct.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endParaRPr lang="en-US" sz="3200" kern="0" dirty="0">
              <a:solidFill>
                <a:srgbClr val="000000"/>
              </a:solidFill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44513" y="0"/>
            <a:ext cx="9070975" cy="658813"/>
          </a:xfrm>
        </p:spPr>
        <p:txBody>
          <a:bodyPr/>
          <a:lstStyle/>
          <a:p>
            <a:r>
              <a:rPr lang="en-US" smtClean="0"/>
              <a:t>Analysis Evolution</a:t>
            </a:r>
          </a:p>
        </p:txBody>
      </p:sp>
      <p:sp>
        <p:nvSpPr>
          <p:cNvPr id="35843" name="Rounded Rectangle 2"/>
          <p:cNvSpPr>
            <a:spLocks noChangeArrowheads="1"/>
          </p:cNvSpPr>
          <p:nvPr/>
        </p:nvSpPr>
        <p:spPr bwMode="auto">
          <a:xfrm>
            <a:off x="773113" y="1798638"/>
            <a:ext cx="3581400" cy="838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/>
              <a:t>Neural Net</a:t>
            </a:r>
          </a:p>
        </p:txBody>
      </p:sp>
      <p:sp>
        <p:nvSpPr>
          <p:cNvPr id="35844" name="Rounded Rectangle 3"/>
          <p:cNvSpPr>
            <a:spLocks noChangeArrowheads="1"/>
          </p:cNvSpPr>
          <p:nvPr/>
        </p:nvSpPr>
        <p:spPr bwMode="auto">
          <a:xfrm>
            <a:off x="773113" y="2941638"/>
            <a:ext cx="3581400" cy="838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/>
              <a:t>BDT</a:t>
            </a:r>
          </a:p>
        </p:txBody>
      </p:sp>
      <p:sp>
        <p:nvSpPr>
          <p:cNvPr id="35845" name="Rounded Rectangle 4"/>
          <p:cNvSpPr>
            <a:spLocks noChangeArrowheads="1"/>
          </p:cNvSpPr>
          <p:nvPr/>
        </p:nvSpPr>
        <p:spPr bwMode="auto">
          <a:xfrm>
            <a:off x="773113" y="4160838"/>
            <a:ext cx="3581400" cy="838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/>
              <a:t>ME</a:t>
            </a:r>
          </a:p>
        </p:txBody>
      </p:sp>
      <p:sp>
        <p:nvSpPr>
          <p:cNvPr id="35846" name="Rounded Rectangle 5"/>
          <p:cNvSpPr>
            <a:spLocks noChangeArrowheads="1"/>
          </p:cNvSpPr>
          <p:nvPr/>
        </p:nvSpPr>
        <p:spPr bwMode="auto">
          <a:xfrm>
            <a:off x="773113" y="5380038"/>
            <a:ext cx="3581400" cy="838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/>
              <a:t>Liklihood</a:t>
            </a: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 bwMode="auto">
          <a:xfrm flipV="1">
            <a:off x="4354512" y="3856037"/>
            <a:ext cx="2438400" cy="1943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 flipV="1">
            <a:off x="4354512" y="3856037"/>
            <a:ext cx="24384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4" idx="3"/>
          </p:cNvCxnSpPr>
          <p:nvPr/>
        </p:nvCxnSpPr>
        <p:spPr bwMode="auto">
          <a:xfrm>
            <a:off x="4354512" y="3360737"/>
            <a:ext cx="24384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3" idx="3"/>
          </p:cNvCxnSpPr>
          <p:nvPr/>
        </p:nvCxnSpPr>
        <p:spPr bwMode="auto">
          <a:xfrm>
            <a:off x="4354512" y="2217737"/>
            <a:ext cx="2438400" cy="156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851" name="Rounded Rectangle 20"/>
          <p:cNvSpPr>
            <a:spLocks noChangeArrowheads="1"/>
          </p:cNvSpPr>
          <p:nvPr/>
        </p:nvSpPr>
        <p:spPr bwMode="auto">
          <a:xfrm>
            <a:off x="5878513" y="3246438"/>
            <a:ext cx="2057400" cy="1219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/>
              <a:t>Neural Net</a:t>
            </a: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5421313" y="5227638"/>
            <a:ext cx="4659312" cy="178276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Combine outputs to NN: Look for *no* improvement!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endParaRPr lang="en-US" sz="3200" kern="0" dirty="0">
              <a:solidFill>
                <a:srgbClr val="000000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8313" y="655638"/>
            <a:ext cx="4953000" cy="102076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32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Start with Separate Analyses and compare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endParaRPr lang="en-US" sz="3200" kern="0" dirty="0">
              <a:solidFill>
                <a:srgbClr val="000000"/>
              </a:solidFill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506413"/>
          </a:xfrm>
        </p:spPr>
        <p:txBody>
          <a:bodyPr/>
          <a:lstStyle/>
          <a:p>
            <a:r>
              <a:rPr lang="en-US" sz="3200" smtClean="0"/>
              <a:t>Complimentarity of multivariate Techniques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0" y="655638"/>
            <a:ext cx="10080625" cy="24384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NN,BDT: Know precisely what variables are used but don’t know if it is a complete description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ME: Know it is a complete description to some order of computation, don’t know what the important “products” of variables are in the numerical computation.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endParaRPr lang="en-US" sz="3200" kern="0" dirty="0">
              <a:solidFill>
                <a:srgbClr val="000000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0" y="3094038"/>
            <a:ext cx="10080625" cy="4465637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Example: </a:t>
            </a:r>
            <a:r>
              <a:rPr lang="en-US" sz="2800" kern="0" dirty="0" err="1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Breit</a:t>
            </a: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-Wigner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Know that the invariant mass of the products is the right physics. The individual 4-vector components are not what you examine. 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In fact the Z in </a:t>
            </a:r>
            <a:r>
              <a:rPr lang="en-US" sz="2800" kern="0" dirty="0" err="1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llbb</a:t>
            </a: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 tells us to use M</a:t>
            </a:r>
            <a:r>
              <a:rPr lang="en-US" sz="2800" kern="0" baseline="-2500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ll</a:t>
            </a:r>
            <a:r>
              <a:rPr lang="en-US" sz="2800" kern="0" dirty="0">
                <a:solidFill>
                  <a:srgbClr val="000000"/>
                </a:solidFill>
                <a:latin typeface="Century" pitchFamily="18" charset="0"/>
              </a:rPr>
              <a:t> anything else is suboptimal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r>
              <a:rPr lang="en-US" sz="2800" kern="0" dirty="0">
                <a:solidFill>
                  <a:srgbClr val="000000"/>
                </a:solidFill>
                <a:latin typeface="Century" pitchFamily="18" charset="0"/>
                <a:ea typeface="+mn-ea"/>
                <a:cs typeface="+mn-cs"/>
              </a:rPr>
              <a:t>Hence if ME has no impact, we understand the right variable combination and most importantly the distributions to examine for the NN input.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endParaRPr lang="en-US" sz="2800" kern="0" dirty="0">
              <a:solidFill>
                <a:srgbClr val="000000"/>
              </a:solidFill>
              <a:latin typeface="Century" pitchFamily="18" charset="0"/>
              <a:ea typeface="+mn-ea"/>
              <a:cs typeface="+mn-cs"/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/>
            </a:pPr>
            <a:endParaRPr lang="en-US" sz="3200" kern="0" dirty="0">
              <a:solidFill>
                <a:srgbClr val="000000"/>
              </a:solidFill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N_7_3_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45" y="4160837"/>
            <a:ext cx="5365679" cy="3398838"/>
          </a:xfrm>
          <a:prstGeom prst="rect">
            <a:avLst/>
          </a:prstGeom>
        </p:spPr>
      </p:pic>
      <p:pic>
        <p:nvPicPr>
          <p:cNvPr id="18" name="Picture 17" descr="NewSR_FinalMLP_115_1S_Valid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12" y="0"/>
            <a:ext cx="5345113" cy="4059437"/>
          </a:xfrm>
          <a:prstGeom prst="rect">
            <a:avLst/>
          </a:prstGeom>
        </p:spPr>
      </p:pic>
      <p:pic>
        <p:nvPicPr>
          <p:cNvPr id="17" name="Picture 16" descr="VAR_epd2tagWH3_CUT_jet2bin_SVSV_All_scaleData_withoverla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437"/>
            <a:ext cx="4618495" cy="3657600"/>
          </a:xfrm>
          <a:prstGeom prst="rect">
            <a:avLst/>
          </a:prstGeom>
        </p:spPr>
      </p:pic>
      <p:pic>
        <p:nvPicPr>
          <p:cNvPr id="16" name="Picture 15" descr="VAR_epd1tagWH3_CUT_jet2bin_SVnoJP_All_scaleData_withoverla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870026"/>
            <a:ext cx="4583112" cy="3689649"/>
          </a:xfrm>
          <a:prstGeom prst="rect">
            <a:avLst/>
          </a:prstGeom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0"/>
            <a:ext cx="4981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Multivariate Analysis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26475" y="0"/>
            <a:ext cx="1454150" cy="40005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ZH-&gt;</a:t>
            </a:r>
            <a:r>
              <a:rPr lang="en-US" sz="2000">
                <a:latin typeface="Symbol" pitchFamily="18" charset="2"/>
              </a:rPr>
              <a:t>nn</a:t>
            </a:r>
            <a:r>
              <a:rPr lang="en-US" sz="2000"/>
              <a:t>bb</a:t>
            </a:r>
            <a:endParaRPr lang="en-GB" sz="200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73913" y="5608638"/>
            <a:ext cx="1784350" cy="523875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ZH-&gt;llbb</a:t>
            </a:r>
            <a:endParaRPr lang="en-GB" sz="280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20912" y="4237037"/>
            <a:ext cx="1981200" cy="523875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WH-&gt;</a:t>
            </a:r>
            <a:r>
              <a:rPr lang="en-US" sz="2800" dirty="0" err="1"/>
              <a:t>l</a:t>
            </a:r>
            <a:r>
              <a:rPr lang="en-US" sz="2800" dirty="0" err="1">
                <a:latin typeface="Symbol" pitchFamily="18" charset="2"/>
              </a:rPr>
              <a:t>n</a:t>
            </a:r>
            <a:r>
              <a:rPr lang="en-US" sz="2800" dirty="0" err="1"/>
              <a:t>bb</a:t>
            </a:r>
            <a:endParaRPr lang="en-GB" sz="2800" dirty="0"/>
          </a:p>
        </p:txBody>
      </p:sp>
      <p:pic>
        <p:nvPicPr>
          <p:cNvPr id="3789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3312" y="731837"/>
            <a:ext cx="6746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313" y="7115175"/>
            <a:ext cx="457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89438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5638"/>
            <a:ext cx="469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73312" y="884237"/>
            <a:ext cx="1981200" cy="523875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WH-&gt;</a:t>
            </a:r>
            <a:r>
              <a:rPr lang="en-US" sz="2800" dirty="0" err="1"/>
              <a:t>l</a:t>
            </a:r>
            <a:r>
              <a:rPr lang="en-US" sz="2800" dirty="0" err="1">
                <a:latin typeface="Symbol" pitchFamily="18" charset="2"/>
              </a:rPr>
              <a:t>n</a:t>
            </a:r>
            <a:r>
              <a:rPr lang="en-US" sz="2800" dirty="0" err="1"/>
              <a:t>bb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10" grpId="0" animBg="1" autoUpdateAnimBg="0"/>
      <p:bldP spid="1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60438"/>
          <a:ext cx="3059112" cy="574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794"/>
                <a:gridCol w="962342"/>
                <a:gridCol w="400976"/>
              </a:tblGrid>
              <a:tr h="3757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WH</a:t>
                      </a:r>
                      <a:r>
                        <a:rPr lang="en-US" sz="1800" dirty="0" err="1" smtClean="0">
                          <a:sym typeface="Symbol"/>
                        </a:rPr>
                        <a:t>lbb</a:t>
                      </a:r>
                      <a:r>
                        <a:rPr lang="en-US" sz="1800" dirty="0" smtClean="0">
                          <a:sym typeface="Symbol"/>
                        </a:rPr>
                        <a:t>(NN)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Lepton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Jet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SecVtx+Nntagger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9581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SecVtx+Nntagger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IsoTrk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LooseSecVtx+JP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SecVtx+Nntagger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Tight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LooseSecVtx+JP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Tight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Tight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Extend-</a:t>
                      </a:r>
                      <a:r>
                        <a:rPr lang="en-US" sz="1200" dirty="0" smtClean="0">
                          <a:sym typeface="Symbol"/>
                        </a:rPr>
                        <a:t>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LooseSecVtx+JP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Extend-</a:t>
                      </a:r>
                      <a:r>
                        <a:rPr lang="en-US" sz="1200" dirty="0" smtClean="0">
                          <a:sym typeface="Symbol"/>
                        </a:rPr>
                        <a:t>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8179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Extend-</a:t>
                      </a:r>
                      <a:r>
                        <a:rPr lang="en-US" sz="1200" dirty="0" smtClean="0">
                          <a:sym typeface="Symbol"/>
                        </a:rPr>
                        <a:t></a:t>
                      </a:r>
                      <a:endParaRPr lang="en-US" sz="12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26113" y="0"/>
          <a:ext cx="2362200" cy="225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9434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METbb</a:t>
                      </a:r>
                      <a:r>
                        <a:rPr lang="en-US" sz="1800" dirty="0" smtClean="0">
                          <a:sym typeface="Wingdings" pitchFamily="2" charset="2"/>
                        </a:rPr>
                        <a:t>(NN)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WH</a:t>
                      </a:r>
                      <a:r>
                        <a:rPr lang="en-US" sz="1800" dirty="0" smtClean="0">
                          <a:sym typeface="Symbol"/>
                        </a:rPr>
                        <a:t>(l)bb</a:t>
                      </a:r>
                      <a:r>
                        <a:rPr lang="en-US" sz="1800" dirty="0" smtClean="0"/>
                        <a:t>: ZH</a:t>
                      </a:r>
                      <a:r>
                        <a:rPr lang="en-US" sz="1800" dirty="0" smtClean="0">
                          <a:sym typeface="Symbol"/>
                        </a:rPr>
                        <a:t>bb</a:t>
                      </a:r>
                      <a:endParaRPr lang="en-US" sz="1800" dirty="0"/>
                    </a:p>
                  </a:txBody>
                  <a:tcPr/>
                </a:tc>
              </a:tr>
              <a:tr h="3281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810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</a:tr>
              <a:tr h="32810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</a:tr>
              <a:tr h="32810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59113" y="0"/>
          <a:ext cx="266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7"/>
                <a:gridCol w="963083"/>
              </a:tblGrid>
              <a:tr h="3365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ZH</a:t>
                      </a:r>
                      <a:r>
                        <a:rPr lang="en-US" sz="1800" dirty="0" err="1" smtClean="0">
                          <a:sym typeface="Symbol"/>
                        </a:rPr>
                        <a:t>llbb</a:t>
                      </a:r>
                      <a:r>
                        <a:rPr lang="en-US" sz="1800" dirty="0" smtClean="0">
                          <a:sym typeface="Symbol"/>
                        </a:rPr>
                        <a:t>(NN)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24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Leptons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52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  <a:tr h="252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S/B</a:t>
                      </a:r>
                      <a:endParaRPr lang="en-US" sz="1200" dirty="0"/>
                    </a:p>
                  </a:txBody>
                  <a:tcPr/>
                </a:tc>
              </a:tr>
              <a:tr h="252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S/B</a:t>
                      </a:r>
                      <a:endParaRPr lang="en-US" sz="1200" dirty="0"/>
                    </a:p>
                  </a:txBody>
                  <a:tcPr/>
                </a:tc>
              </a:tr>
              <a:tr h="252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  <a:tr h="252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  <a:tr h="252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Low</a:t>
                      </a:r>
                      <a:r>
                        <a:rPr lang="en-US" sz="1200" baseline="0" dirty="0" smtClean="0"/>
                        <a:t> S/B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6675438"/>
          <a:ext cx="31353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1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W/</a:t>
                      </a:r>
                      <a:r>
                        <a:rPr lang="en-US" sz="1800" dirty="0" err="1" smtClean="0"/>
                        <a:t>ZH</a:t>
                      </a:r>
                      <a:r>
                        <a:rPr lang="en-US" sz="1800" dirty="0" err="1" smtClean="0">
                          <a:sym typeface="Symbol"/>
                        </a:rPr>
                        <a:t>jjbb</a:t>
                      </a:r>
                      <a:r>
                        <a:rPr lang="en-US" sz="1800" dirty="0" smtClean="0">
                          <a:sym typeface="Symbol"/>
                        </a:rPr>
                        <a:t>(NN)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7010400"/>
          <a:ext cx="313531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12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099425" y="0"/>
          <a:ext cx="1981201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WH</a:t>
                      </a:r>
                      <a:r>
                        <a:rPr lang="en-US" sz="1800" dirty="0" err="1" smtClean="0">
                          <a:sym typeface="Symbol"/>
                        </a:rPr>
                        <a:t>lbb</a:t>
                      </a:r>
                      <a:r>
                        <a:rPr lang="en-US" sz="1800" dirty="0" smtClean="0">
                          <a:sym typeface="Symbol"/>
                        </a:rPr>
                        <a:t>(ME)</a:t>
                      </a:r>
                      <a:endParaRPr lang="en-US" sz="18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SecStx+SecVtx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SecVtx+JP</a:t>
                      </a:r>
                      <a:endParaRPr lang="en-US" sz="1200" dirty="0" smtClean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SecVtx</a:t>
                      </a:r>
                      <a:r>
                        <a:rPr lang="en-US" sz="1200" dirty="0" smtClean="0"/>
                        <a:t> Single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0"/>
            <a:ext cx="3059113" cy="954088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Many Contributions!</a:t>
            </a:r>
            <a:endParaRPr lang="en-GB" sz="2800"/>
          </a:p>
        </p:txBody>
      </p:sp>
      <p:pic>
        <p:nvPicPr>
          <p:cNvPr id="13" name="Picture 12" descr="collectedlimi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58" y="2255838"/>
            <a:ext cx="7073267" cy="530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8534400" cy="1295400"/>
          </a:xfrm>
        </p:spPr>
        <p:txBody>
          <a:bodyPr/>
          <a:lstStyle/>
          <a:p>
            <a:pPr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GB"/>
              <a:t>Look at HWW</a:t>
            </a:r>
          </a:p>
        </p:txBody>
      </p:sp>
      <p:pic>
        <p:nvPicPr>
          <p:cNvPr id="156676" name="Picture 4" descr="C:\Documents and Settings\Administrator\Application Data\Microsoft\Media Catalog\Downloaded Clips\cl71\j0283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657600"/>
            <a:ext cx="25431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19200"/>
            <a:ext cx="55086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4038600"/>
            <a:ext cx="4648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>
              <a:spcAft>
                <a:spcPts val="1425"/>
              </a:spcAft>
              <a:buFont typeface="StarSymbol" charset="0"/>
              <a:buChar char="●"/>
            </a:pP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W</a:t>
            </a:r>
            <a:r>
              <a:rPr lang="en-GB" sz="3200" baseline="30000">
                <a:solidFill>
                  <a:srgbClr val="000000"/>
                </a:solidFill>
                <a:ea typeface="msgothic" charset="0"/>
                <a:cs typeface="msgothic" charset="0"/>
              </a:rPr>
              <a:t>+</a:t>
            </a: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W</a:t>
            </a:r>
            <a:r>
              <a:rPr lang="en-GB" sz="3200" baseline="30000">
                <a:solidFill>
                  <a:srgbClr val="000000"/>
                </a:solidFill>
                <a:ea typeface="msgothic" charset="0"/>
                <a:cs typeface="msgothic" charset="0"/>
              </a:rPr>
              <a:t>-</a:t>
            </a:r>
          </a:p>
          <a:p>
            <a:pPr marL="431800" indent="-323850">
              <a:spcAft>
                <a:spcPts val="1425"/>
              </a:spcAft>
              <a:buFont typeface="StarSymbol" charset="0"/>
              <a:buChar char="●"/>
            </a:pP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Drell-Yan: Z/</a:t>
            </a:r>
            <a:r>
              <a:rPr lang="en-GB" sz="3200">
                <a:solidFill>
                  <a:srgbClr val="000000"/>
                </a:solidFill>
                <a:latin typeface="Symbol" charset="2"/>
                <a:ea typeface="msgothic" charset="0"/>
                <a:cs typeface="msgothic" charset="0"/>
              </a:rPr>
              <a:t>g*</a:t>
            </a:r>
          </a:p>
          <a:p>
            <a:pPr marL="431800" indent="-323850">
              <a:spcAft>
                <a:spcPts val="1425"/>
              </a:spcAft>
              <a:buFont typeface="StarSymbol" charset="0"/>
              <a:buChar char="●"/>
            </a:pP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W + Jets (jet fakes e,</a:t>
            </a:r>
            <a:r>
              <a:rPr lang="en-GB" sz="3200">
                <a:solidFill>
                  <a:srgbClr val="000000"/>
                </a:solidFill>
                <a:latin typeface="Symbol" charset="2"/>
                <a:ea typeface="msgothic" charset="0"/>
                <a:cs typeface="msgothic" charset="0"/>
              </a:rPr>
              <a:t>m</a:t>
            </a: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)</a:t>
            </a:r>
          </a:p>
          <a:p>
            <a:pPr marL="431800" indent="-323850">
              <a:spcAft>
                <a:spcPts val="1425"/>
              </a:spcAft>
              <a:buFont typeface="StarSymbol" charset="0"/>
              <a:buChar char="●"/>
            </a:pP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W+ </a:t>
            </a:r>
            <a:r>
              <a:rPr lang="en-GB" sz="3200">
                <a:solidFill>
                  <a:srgbClr val="000000"/>
                </a:solidFill>
                <a:latin typeface="Symbol" charset="2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2819400" cy="704850"/>
          </a:xfrm>
          <a:prstGeom prst="rect">
            <a:avLst/>
          </a:prstGeom>
          <a:solidFill>
            <a:srgbClr val="CCFFFF"/>
          </a:solidFill>
          <a:ln w="222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000000"/>
                </a:solidFill>
                <a:ea typeface="msgothic" charset="0"/>
                <a:cs typeface="msgothic" charset="0"/>
              </a:rPr>
              <a:t>HWW/VBF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28600" y="2971800"/>
            <a:ext cx="3657600" cy="704850"/>
          </a:xfrm>
          <a:prstGeom prst="rect">
            <a:avLst/>
          </a:prstGeom>
          <a:solidFill>
            <a:srgbClr val="CCFFFF"/>
          </a:solidFill>
          <a:ln w="222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000000"/>
                </a:solidFill>
                <a:ea typeface="msgothic" charset="0"/>
                <a:cs typeface="msgothic" charset="0"/>
              </a:rPr>
              <a:t>Backgrounds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152400" y="1066800"/>
            <a:ext cx="4114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425"/>
              </a:spcAft>
              <a:buFont typeface="StarSymbol" charset="0"/>
              <a:buChar char="●"/>
            </a:pP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W Decay: 33% </a:t>
            </a:r>
            <a:r>
              <a:rPr lang="en-US" sz="3200">
                <a:solidFill>
                  <a:srgbClr val="000000"/>
                </a:solidFill>
                <a:ea typeface="msgothic" charset="0"/>
                <a:cs typeface="msgothic" charset="0"/>
              </a:rPr>
              <a:t>   </a:t>
            </a: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e,</a:t>
            </a:r>
            <a:r>
              <a:rPr lang="en-GB" sz="3200">
                <a:solidFill>
                  <a:srgbClr val="000000"/>
                </a:solidFill>
                <a:latin typeface="Symbol" charset="2"/>
                <a:ea typeface="msgothic" charset="0"/>
                <a:cs typeface="msgothic" charset="0"/>
              </a:rPr>
              <a:t>m,t</a:t>
            </a:r>
          </a:p>
          <a:p>
            <a:pPr>
              <a:spcAft>
                <a:spcPts val="1425"/>
              </a:spcAft>
              <a:buFont typeface="StarSymbol" charset="0"/>
              <a:buChar char="●"/>
            </a:pPr>
            <a:r>
              <a:rPr lang="en-GB" sz="3200">
                <a:solidFill>
                  <a:srgbClr val="000000"/>
                </a:solidFill>
                <a:ea typeface="msgothic" charset="0"/>
                <a:cs typeface="msgothic" charset="0"/>
              </a:rPr>
              <a:t>Dilepton: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/>
      <p:bldP spid="80905" grpId="0" animBg="1" autoUpdateAnimBg="0"/>
      <p:bldP spid="80908" grpId="0" animBg="1" autoUpdateAnimBg="0"/>
      <p:bldP spid="8091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274638"/>
            <a:ext cx="9072562" cy="663575"/>
          </a:xfrm>
        </p:spPr>
        <p:txBody>
          <a:bodyPr>
            <a:spAutoFit/>
          </a:bodyPr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HWW  Production Features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7438" y="960438"/>
            <a:ext cx="5183187" cy="4000500"/>
          </a:xfrm>
        </p:spPr>
        <p:txBody>
          <a:bodyPr>
            <a:sp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/>
              <a:t>High Pt Leptons not back to back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/>
              <a:t>Spin 0 Higgs correlates spins of leptons: charged leptons (</a:t>
            </a:r>
            <a:r>
              <a:rPr lang="en-GB" b="1" dirty="0">
                <a:solidFill>
                  <a:srgbClr val="FF0000"/>
                </a:solidFill>
              </a:rPr>
              <a:t>low </a:t>
            </a:r>
            <a:r>
              <a:rPr lang="en-GB" b="1" dirty="0" err="1">
                <a:solidFill>
                  <a:srgbClr val="FF0000"/>
                </a:solidFill>
                <a:latin typeface="Symbol" charset="2"/>
              </a:rPr>
              <a:t>Df</a:t>
            </a:r>
            <a:r>
              <a:rPr lang="en-GB" b="1" dirty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GB" b="1" baseline="-25000" dirty="0" err="1">
                <a:solidFill>
                  <a:srgbClr val="FF0000"/>
                </a:solidFill>
              </a:rPr>
              <a:t>ll</a:t>
            </a:r>
            <a:r>
              <a:rPr lang="en-GB" dirty="0"/>
              <a:t>),  two neutrinos (</a:t>
            </a:r>
            <a:r>
              <a:rPr lang="en-GB" b="1" dirty="0">
                <a:solidFill>
                  <a:srgbClr val="FF0000"/>
                </a:solidFill>
              </a:rPr>
              <a:t>High MET</a:t>
            </a:r>
            <a:r>
              <a:rPr lang="en-GB" dirty="0"/>
              <a:t>) tend to be closely aligned with one another.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92113" y="884238"/>
            <a:ext cx="4668837" cy="3122612"/>
            <a:chOff x="304800" y="1295400"/>
            <a:chExt cx="4668838" cy="3122613"/>
          </a:xfrm>
        </p:grpSpPr>
        <p:sp>
          <p:nvSpPr>
            <p:cNvPr id="5141" name="Line 11"/>
            <p:cNvSpPr>
              <a:spLocks noChangeShapeType="1"/>
            </p:cNvSpPr>
            <p:nvPr/>
          </p:nvSpPr>
          <p:spPr bwMode="auto">
            <a:xfrm>
              <a:off x="1562100" y="2338388"/>
              <a:ext cx="625475" cy="422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Line 12"/>
            <p:cNvSpPr>
              <a:spLocks noChangeShapeType="1"/>
            </p:cNvSpPr>
            <p:nvPr/>
          </p:nvSpPr>
          <p:spPr bwMode="auto">
            <a:xfrm flipV="1">
              <a:off x="1562100" y="2760663"/>
              <a:ext cx="625475" cy="425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Line 13"/>
            <p:cNvSpPr>
              <a:spLocks noChangeShapeType="1"/>
            </p:cNvSpPr>
            <p:nvPr/>
          </p:nvSpPr>
          <p:spPr bwMode="auto">
            <a:xfrm>
              <a:off x="2114550" y="2760663"/>
              <a:ext cx="8334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Line 14"/>
            <p:cNvSpPr>
              <a:spLocks noChangeShapeType="1"/>
            </p:cNvSpPr>
            <p:nvPr/>
          </p:nvSpPr>
          <p:spPr bwMode="auto">
            <a:xfrm>
              <a:off x="2851150" y="2760663"/>
              <a:ext cx="625475" cy="423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Line 15"/>
            <p:cNvSpPr>
              <a:spLocks noChangeShapeType="1"/>
            </p:cNvSpPr>
            <p:nvPr/>
          </p:nvSpPr>
          <p:spPr bwMode="auto">
            <a:xfrm flipV="1">
              <a:off x="2851150" y="2336800"/>
              <a:ext cx="625475" cy="425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Line 16"/>
            <p:cNvSpPr>
              <a:spLocks noChangeShapeType="1"/>
            </p:cNvSpPr>
            <p:nvPr/>
          </p:nvSpPr>
          <p:spPr bwMode="auto">
            <a:xfrm flipV="1">
              <a:off x="3403600" y="1490663"/>
              <a:ext cx="207963" cy="847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Line 17"/>
            <p:cNvSpPr>
              <a:spLocks noChangeShapeType="1"/>
            </p:cNvSpPr>
            <p:nvPr/>
          </p:nvSpPr>
          <p:spPr bwMode="auto">
            <a:xfrm>
              <a:off x="3403600" y="3184525"/>
              <a:ext cx="207963" cy="846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Line 18"/>
            <p:cNvSpPr>
              <a:spLocks noChangeShapeType="1"/>
            </p:cNvSpPr>
            <p:nvPr/>
          </p:nvSpPr>
          <p:spPr bwMode="auto">
            <a:xfrm>
              <a:off x="3403600" y="2338388"/>
              <a:ext cx="833438" cy="211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Line 19"/>
            <p:cNvSpPr>
              <a:spLocks noChangeShapeType="1"/>
            </p:cNvSpPr>
            <p:nvPr/>
          </p:nvSpPr>
          <p:spPr bwMode="auto">
            <a:xfrm>
              <a:off x="3403600" y="3184525"/>
              <a:ext cx="833438" cy="21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Text Box 20"/>
            <p:cNvSpPr txBox="1">
              <a:spLocks noChangeArrowheads="1"/>
            </p:cNvSpPr>
            <p:nvPr/>
          </p:nvSpPr>
          <p:spPr bwMode="auto">
            <a:xfrm>
              <a:off x="609600" y="1752600"/>
              <a:ext cx="400050" cy="566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5151" name="Text Box 22"/>
            <p:cNvSpPr txBox="1">
              <a:spLocks noChangeArrowheads="1"/>
            </p:cNvSpPr>
            <p:nvPr/>
          </p:nvSpPr>
          <p:spPr bwMode="auto">
            <a:xfrm>
              <a:off x="641350" y="3278188"/>
              <a:ext cx="417513" cy="566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5152" name="Text Box 26"/>
            <p:cNvSpPr txBox="1">
              <a:spLocks noChangeArrowheads="1"/>
            </p:cNvSpPr>
            <p:nvPr/>
          </p:nvSpPr>
          <p:spPr bwMode="auto">
            <a:xfrm>
              <a:off x="2301875" y="2762250"/>
              <a:ext cx="757238" cy="566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H</a:t>
              </a:r>
              <a:r>
                <a:rPr lang="en-GB" sz="3200" baseline="33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53" name="Text Box 27"/>
            <p:cNvSpPr txBox="1">
              <a:spLocks noChangeArrowheads="1"/>
            </p:cNvSpPr>
            <p:nvPr/>
          </p:nvSpPr>
          <p:spPr bwMode="auto">
            <a:xfrm>
              <a:off x="2667000" y="2017713"/>
              <a:ext cx="862013" cy="566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154" name="Text Box 28"/>
            <p:cNvSpPr txBox="1">
              <a:spLocks noChangeArrowheads="1"/>
            </p:cNvSpPr>
            <p:nvPr/>
          </p:nvSpPr>
          <p:spPr bwMode="auto">
            <a:xfrm>
              <a:off x="2684463" y="3182938"/>
              <a:ext cx="755650" cy="566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5155" name="Text Box 29"/>
            <p:cNvSpPr txBox="1">
              <a:spLocks noChangeArrowheads="1"/>
            </p:cNvSpPr>
            <p:nvPr/>
          </p:nvSpPr>
          <p:spPr bwMode="auto">
            <a:xfrm>
              <a:off x="4140200" y="3394075"/>
              <a:ext cx="660400" cy="566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e</a:t>
              </a:r>
              <a:r>
                <a:rPr lang="en-GB" sz="3200" baseline="33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5156" name="Line 30"/>
            <p:cNvSpPr>
              <a:spLocks noChangeShapeType="1"/>
            </p:cNvSpPr>
            <p:nvPr/>
          </p:nvSpPr>
          <p:spPr bwMode="auto">
            <a:xfrm>
              <a:off x="3649663" y="3892550"/>
              <a:ext cx="2936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Text Box 31"/>
            <p:cNvSpPr txBox="1">
              <a:spLocks noChangeArrowheads="1"/>
            </p:cNvSpPr>
            <p:nvPr/>
          </p:nvSpPr>
          <p:spPr bwMode="auto">
            <a:xfrm>
              <a:off x="4141788" y="3394075"/>
              <a:ext cx="658812" cy="403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 sz="3200" baseline="33000">
                <a:solidFill>
                  <a:srgbClr val="000000"/>
                </a:solidFill>
              </a:endParaRPr>
            </a:p>
          </p:txBody>
        </p:sp>
        <p:sp>
          <p:nvSpPr>
            <p:cNvPr id="5158" name="Text Box 32"/>
            <p:cNvSpPr txBox="1">
              <a:spLocks noChangeArrowheads="1"/>
            </p:cNvSpPr>
            <p:nvPr/>
          </p:nvSpPr>
          <p:spPr bwMode="auto">
            <a:xfrm>
              <a:off x="4140200" y="2228850"/>
              <a:ext cx="833438" cy="620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109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159" name="Text Box 33"/>
            <p:cNvSpPr txBox="1">
              <a:spLocks noChangeArrowheads="1"/>
            </p:cNvSpPr>
            <p:nvPr/>
          </p:nvSpPr>
          <p:spPr bwMode="auto">
            <a:xfrm>
              <a:off x="3638550" y="3852863"/>
              <a:ext cx="55245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>
                  <a:latin typeface="Symbol" charset="2"/>
                </a:rPr>
                <a:t>n</a:t>
              </a:r>
              <a:r>
                <a:rPr lang="en-US" sz="3200" baseline="-25000">
                  <a:latin typeface="Bitstream Vera Serif" pitchFamily="18" charset="0"/>
                </a:rPr>
                <a:t>e</a:t>
              </a:r>
            </a:p>
          </p:txBody>
        </p:sp>
        <p:sp>
          <p:nvSpPr>
            <p:cNvPr id="5160" name="Text Box 34"/>
            <p:cNvSpPr txBox="1">
              <a:spLocks noChangeArrowheads="1"/>
            </p:cNvSpPr>
            <p:nvPr/>
          </p:nvSpPr>
          <p:spPr bwMode="auto">
            <a:xfrm>
              <a:off x="3754438" y="1295400"/>
              <a:ext cx="549275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>
                  <a:latin typeface="Symbol" charset="2"/>
                </a:rPr>
                <a:t>n</a:t>
              </a:r>
              <a:r>
                <a:rPr lang="en-US" sz="3200" baseline="-25000">
                  <a:latin typeface="Symbol" charset="2"/>
                </a:rPr>
                <a:t>m</a:t>
              </a:r>
              <a:endParaRPr lang="en-US" sz="3200" baseline="-25000">
                <a:latin typeface="Bitstream Vera Serif" pitchFamily="18" charset="0"/>
              </a:endParaRPr>
            </a:p>
          </p:txBody>
        </p:sp>
        <p:sp>
          <p:nvSpPr>
            <p:cNvPr id="5161" name="Line 71"/>
            <p:cNvSpPr>
              <a:spLocks noChangeShapeType="1"/>
            </p:cNvSpPr>
            <p:nvPr/>
          </p:nvSpPr>
          <p:spPr bwMode="auto">
            <a:xfrm>
              <a:off x="1524000" y="2362200"/>
              <a:ext cx="0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304800" y="2895600"/>
              <a:ext cx="1219200" cy="457200"/>
              <a:chOff x="2736" y="4032"/>
              <a:chExt cx="768" cy="288"/>
            </a:xfrm>
          </p:grpSpPr>
          <p:grpSp>
            <p:nvGrpSpPr>
              <p:cNvPr id="4" name="Group 76"/>
              <p:cNvGrpSpPr>
                <a:grpSpLocks/>
              </p:cNvGrpSpPr>
              <p:nvPr/>
            </p:nvGrpSpPr>
            <p:grpSpPr bwMode="auto">
              <a:xfrm>
                <a:off x="2736" y="4032"/>
                <a:ext cx="384" cy="288"/>
                <a:chOff x="2736" y="4032"/>
                <a:chExt cx="384" cy="288"/>
              </a:xfrm>
            </p:grpSpPr>
            <p:sp>
              <p:nvSpPr>
                <p:cNvPr id="5174" name="Freeform 73"/>
                <p:cNvSpPr>
                  <a:spLocks/>
                </p:cNvSpPr>
                <p:nvPr/>
              </p:nvSpPr>
              <p:spPr bwMode="auto">
                <a:xfrm>
                  <a:off x="2736" y="4032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5" name="Freeform 75"/>
                <p:cNvSpPr>
                  <a:spLocks/>
                </p:cNvSpPr>
                <p:nvPr/>
              </p:nvSpPr>
              <p:spPr bwMode="auto">
                <a:xfrm rot="10735436">
                  <a:off x="2928" y="4176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77"/>
              <p:cNvGrpSpPr>
                <a:grpSpLocks/>
              </p:cNvGrpSpPr>
              <p:nvPr/>
            </p:nvGrpSpPr>
            <p:grpSpPr bwMode="auto">
              <a:xfrm>
                <a:off x="3120" y="4032"/>
                <a:ext cx="384" cy="288"/>
                <a:chOff x="2736" y="4032"/>
                <a:chExt cx="384" cy="288"/>
              </a:xfrm>
            </p:grpSpPr>
            <p:sp>
              <p:nvSpPr>
                <p:cNvPr id="5172" name="Freeform 78"/>
                <p:cNvSpPr>
                  <a:spLocks/>
                </p:cNvSpPr>
                <p:nvPr/>
              </p:nvSpPr>
              <p:spPr bwMode="auto">
                <a:xfrm>
                  <a:off x="2736" y="4032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3" name="Freeform 79"/>
                <p:cNvSpPr>
                  <a:spLocks/>
                </p:cNvSpPr>
                <p:nvPr/>
              </p:nvSpPr>
              <p:spPr bwMode="auto">
                <a:xfrm rot="10735436">
                  <a:off x="2928" y="4176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81"/>
            <p:cNvGrpSpPr>
              <a:grpSpLocks/>
            </p:cNvGrpSpPr>
            <p:nvPr/>
          </p:nvGrpSpPr>
          <p:grpSpPr bwMode="auto">
            <a:xfrm>
              <a:off x="304800" y="2133600"/>
              <a:ext cx="1219200" cy="457200"/>
              <a:chOff x="2736" y="4032"/>
              <a:chExt cx="768" cy="288"/>
            </a:xfrm>
          </p:grpSpPr>
          <p:grpSp>
            <p:nvGrpSpPr>
              <p:cNvPr id="7" name="Group 82"/>
              <p:cNvGrpSpPr>
                <a:grpSpLocks/>
              </p:cNvGrpSpPr>
              <p:nvPr/>
            </p:nvGrpSpPr>
            <p:grpSpPr bwMode="auto">
              <a:xfrm>
                <a:off x="2736" y="4032"/>
                <a:ext cx="384" cy="288"/>
                <a:chOff x="2736" y="4032"/>
                <a:chExt cx="384" cy="288"/>
              </a:xfrm>
            </p:grpSpPr>
            <p:sp>
              <p:nvSpPr>
                <p:cNvPr id="5168" name="Freeform 83"/>
                <p:cNvSpPr>
                  <a:spLocks/>
                </p:cNvSpPr>
                <p:nvPr/>
              </p:nvSpPr>
              <p:spPr bwMode="auto">
                <a:xfrm>
                  <a:off x="2736" y="4032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9" name="Freeform 84"/>
                <p:cNvSpPr>
                  <a:spLocks/>
                </p:cNvSpPr>
                <p:nvPr/>
              </p:nvSpPr>
              <p:spPr bwMode="auto">
                <a:xfrm rot="10735436">
                  <a:off x="2928" y="4176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85"/>
              <p:cNvGrpSpPr>
                <a:grpSpLocks/>
              </p:cNvGrpSpPr>
              <p:nvPr/>
            </p:nvGrpSpPr>
            <p:grpSpPr bwMode="auto">
              <a:xfrm>
                <a:off x="3120" y="4032"/>
                <a:ext cx="384" cy="288"/>
                <a:chOff x="2736" y="4032"/>
                <a:chExt cx="384" cy="288"/>
              </a:xfrm>
            </p:grpSpPr>
            <p:sp>
              <p:nvSpPr>
                <p:cNvPr id="5166" name="Freeform 86"/>
                <p:cNvSpPr>
                  <a:spLocks/>
                </p:cNvSpPr>
                <p:nvPr/>
              </p:nvSpPr>
              <p:spPr bwMode="auto">
                <a:xfrm>
                  <a:off x="2736" y="4032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7" name="Freeform 87"/>
                <p:cNvSpPr>
                  <a:spLocks/>
                </p:cNvSpPr>
                <p:nvPr/>
              </p:nvSpPr>
              <p:spPr bwMode="auto">
                <a:xfrm rot="10735436">
                  <a:off x="2928" y="4176"/>
                  <a:ext cx="192" cy="144"/>
                </a:xfrm>
                <a:custGeom>
                  <a:avLst/>
                  <a:gdLst>
                    <a:gd name="T0" fmla="*/ 0 w 192"/>
                    <a:gd name="T1" fmla="*/ 144 h 144"/>
                    <a:gd name="T2" fmla="*/ 96 w 192"/>
                    <a:gd name="T3" fmla="*/ 0 h 144"/>
                    <a:gd name="T4" fmla="*/ 192 w 19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44"/>
                    <a:gd name="T11" fmla="*/ 192 w 19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44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76" y="120"/>
                        <a:pt x="192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174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8438"/>
            <a:ext cx="46529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458913" y="4999038"/>
            <a:ext cx="8077200" cy="2560637"/>
            <a:chOff x="1458913" y="4999038"/>
            <a:chExt cx="8077200" cy="2560637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1458913" y="4999038"/>
              <a:ext cx="8077200" cy="2147887"/>
              <a:chOff x="186" y="2919"/>
              <a:chExt cx="5478" cy="1401"/>
            </a:xfrm>
          </p:grpSpPr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 rot="2201827">
                <a:off x="1056" y="3312"/>
                <a:ext cx="1104" cy="1008"/>
                <a:chOff x="2112" y="3024"/>
                <a:chExt cx="1104" cy="1008"/>
              </a:xfrm>
            </p:grpSpPr>
            <p:sp>
              <p:nvSpPr>
                <p:cNvPr id="51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12" y="3024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9" name="Line 42"/>
                <p:cNvSpPr>
                  <a:spLocks noChangeShapeType="1"/>
                </p:cNvSpPr>
                <p:nvPr/>
              </p:nvSpPr>
              <p:spPr bwMode="auto">
                <a:xfrm>
                  <a:off x="2112" y="4032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0" name="Arc 47"/>
                <p:cNvSpPr>
                  <a:spLocks/>
                </p:cNvSpPr>
                <p:nvPr/>
              </p:nvSpPr>
              <p:spPr bwMode="auto">
                <a:xfrm>
                  <a:off x="2112" y="3456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30" name="Text Box 49"/>
              <p:cNvSpPr txBox="1">
                <a:spLocks noChangeArrowheads="1"/>
              </p:cNvSpPr>
              <p:nvPr/>
            </p:nvSpPr>
            <p:spPr bwMode="auto">
              <a:xfrm>
                <a:off x="1536" y="3360"/>
                <a:ext cx="679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4000">
                    <a:solidFill>
                      <a:srgbClr val="000000"/>
                    </a:solidFill>
                    <a:latin typeface="Symbol" charset="2"/>
                  </a:rPr>
                  <a:t>Df </a:t>
                </a:r>
                <a:r>
                  <a:rPr lang="en-GB" sz="4000" baseline="-25000">
                    <a:solidFill>
                      <a:srgbClr val="000000"/>
                    </a:solidFill>
                  </a:rPr>
                  <a:t>ll</a:t>
                </a:r>
                <a:endParaRPr lang="en-GB" sz="4000">
                  <a:solidFill>
                    <a:srgbClr val="000000"/>
                  </a:solidFill>
                </a:endParaRPr>
              </a:p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GB">
                  <a:latin typeface="Wingdings 3" charset="2"/>
                </a:endParaRPr>
              </a:p>
            </p:txBody>
          </p:sp>
          <p:sp>
            <p:nvSpPr>
              <p:cNvPr id="5131" name="Text Box 50"/>
              <p:cNvSpPr txBox="1">
                <a:spLocks noChangeArrowheads="1"/>
              </p:cNvSpPr>
              <p:nvPr/>
            </p:nvSpPr>
            <p:spPr bwMode="auto">
              <a:xfrm>
                <a:off x="186" y="2919"/>
                <a:ext cx="5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/>
                  <a:t>ww</a:t>
                </a:r>
              </a:p>
            </p:txBody>
          </p:sp>
          <p:sp>
            <p:nvSpPr>
              <p:cNvPr id="5132" name="Line 51"/>
              <p:cNvSpPr>
                <a:spLocks noChangeShapeType="1"/>
              </p:cNvSpPr>
              <p:nvPr/>
            </p:nvSpPr>
            <p:spPr bwMode="auto">
              <a:xfrm>
                <a:off x="4416" y="3840"/>
                <a:ext cx="12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Line 52"/>
              <p:cNvSpPr>
                <a:spLocks noChangeShapeType="1"/>
              </p:cNvSpPr>
              <p:nvPr/>
            </p:nvSpPr>
            <p:spPr bwMode="auto">
              <a:xfrm flipH="1" flipV="1">
                <a:off x="3264" y="3600"/>
                <a:ext cx="120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4" name="Text Box 53"/>
              <p:cNvSpPr txBox="1">
                <a:spLocks noChangeArrowheads="1"/>
              </p:cNvSpPr>
              <p:nvPr/>
            </p:nvSpPr>
            <p:spPr bwMode="auto">
              <a:xfrm>
                <a:off x="3961" y="3875"/>
                <a:ext cx="52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/>
                  <a:t>Z/</a:t>
                </a:r>
                <a:r>
                  <a:rPr lang="en-GB">
                    <a:latin typeface="Symbol" charset="2"/>
                  </a:rPr>
                  <a:t>g</a:t>
                </a:r>
                <a:endParaRPr lang="en-GB"/>
              </a:p>
            </p:txBody>
          </p:sp>
          <p:sp>
            <p:nvSpPr>
              <p:cNvPr id="5135" name="Oval 54"/>
              <p:cNvSpPr>
                <a:spLocks noChangeArrowheads="1"/>
              </p:cNvSpPr>
              <p:nvPr/>
            </p:nvSpPr>
            <p:spPr bwMode="auto">
              <a:xfrm>
                <a:off x="4416" y="3792"/>
                <a:ext cx="48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5136" name="Arc 58"/>
              <p:cNvSpPr>
                <a:spLocks/>
              </p:cNvSpPr>
              <p:nvPr/>
            </p:nvSpPr>
            <p:spPr bwMode="auto">
              <a:xfrm rot="14599825" flipV="1">
                <a:off x="4056" y="3384"/>
                <a:ext cx="720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Text Box 69"/>
              <p:cNvSpPr txBox="1">
                <a:spLocks noChangeArrowheads="1"/>
              </p:cNvSpPr>
              <p:nvPr/>
            </p:nvSpPr>
            <p:spPr bwMode="auto">
              <a:xfrm>
                <a:off x="4752" y="3216"/>
                <a:ext cx="679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4000">
                    <a:solidFill>
                      <a:srgbClr val="000000"/>
                    </a:solidFill>
                    <a:latin typeface="Symbol" charset="2"/>
                  </a:rPr>
                  <a:t>Df </a:t>
                </a:r>
                <a:r>
                  <a:rPr lang="en-GB" sz="4000" baseline="-25000">
                    <a:solidFill>
                      <a:srgbClr val="000000"/>
                    </a:solidFill>
                  </a:rPr>
                  <a:t>ll</a:t>
                </a:r>
                <a:endParaRPr lang="en-GB" sz="4000">
                  <a:solidFill>
                    <a:srgbClr val="000000"/>
                  </a:solidFill>
                </a:endParaRPr>
              </a:p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GB">
                  <a:latin typeface="Wingdings 3" charset="2"/>
                </a:endParaRPr>
              </a:p>
            </p:txBody>
          </p:sp>
        </p:grpSp>
        <p:sp>
          <p:nvSpPr>
            <p:cNvPr id="5128" name="Text Box 50"/>
            <p:cNvSpPr txBox="1">
              <a:spLocks noChangeArrowheads="1"/>
            </p:cNvSpPr>
            <p:nvPr/>
          </p:nvSpPr>
          <p:spPr bwMode="auto">
            <a:xfrm flipH="1">
              <a:off x="3287713" y="6929438"/>
              <a:ext cx="4572000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Backgrounds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ntegratedLuminosity.png"/>
          <p:cNvPicPr>
            <a:picLocks noChangeAspect="1"/>
          </p:cNvPicPr>
          <p:nvPr/>
        </p:nvPicPr>
        <p:blipFill>
          <a:blip r:embed="rId2"/>
          <a:srcRect b="10800"/>
          <a:stretch>
            <a:fillRect/>
          </a:stretch>
        </p:blipFill>
        <p:spPr>
          <a:xfrm>
            <a:off x="4583112" y="3932237"/>
            <a:ext cx="5497513" cy="3508402"/>
          </a:xfrm>
          <a:prstGeom prst="rect">
            <a:avLst/>
          </a:prstGeom>
        </p:spPr>
      </p:pic>
      <p:pic>
        <p:nvPicPr>
          <p:cNvPr id="24" name="Picture 23" descr="PeakLuminosity.png"/>
          <p:cNvPicPr>
            <a:picLocks noChangeAspect="1"/>
          </p:cNvPicPr>
          <p:nvPr/>
        </p:nvPicPr>
        <p:blipFill>
          <a:blip r:embed="rId3"/>
          <a:srcRect b="10800"/>
          <a:stretch>
            <a:fillRect/>
          </a:stretch>
        </p:blipFill>
        <p:spPr>
          <a:xfrm>
            <a:off x="0" y="0"/>
            <a:ext cx="5726112" cy="3932237"/>
          </a:xfrm>
          <a:prstGeom prst="rect">
            <a:avLst/>
          </a:prstGeom>
        </p:spPr>
      </p:pic>
      <p:pic>
        <p:nvPicPr>
          <p:cNvPr id="7171" name="Picture 5" descr="fermilab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313" y="1036638"/>
            <a:ext cx="42783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04-0475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8438"/>
            <a:ext cx="464978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268912" y="4618037"/>
            <a:ext cx="3649031" cy="646331"/>
          </a:xfrm>
          <a:prstGeom prst="rect">
            <a:avLst/>
          </a:prstGeom>
          <a:solidFill>
            <a:srgbClr val="FF99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9.5 </a:t>
            </a:r>
            <a:r>
              <a:rPr lang="en-US" dirty="0"/>
              <a:t>fb</a:t>
            </a:r>
            <a:r>
              <a:rPr lang="en-US" baseline="30000" dirty="0"/>
              <a:t>-1 </a:t>
            </a:r>
            <a:r>
              <a:rPr lang="en-US" dirty="0"/>
              <a:t>Delivered</a:t>
            </a:r>
          </a:p>
        </p:txBody>
      </p: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 rot="10800000">
            <a:off x="7478712" y="6751637"/>
            <a:ext cx="1295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6508750" y="350837"/>
            <a:ext cx="3571875" cy="646112"/>
          </a:xfrm>
          <a:prstGeom prst="rect">
            <a:avLst/>
          </a:prstGeom>
          <a:solidFill>
            <a:srgbClr val="FF99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Max:0.4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33</a:t>
            </a:r>
            <a:endParaRPr lang="en-US" dirty="0"/>
          </a:p>
        </p:txBody>
      </p:sp>
      <p:sp>
        <p:nvSpPr>
          <p:cNvPr id="7188" name="TextBox 28"/>
          <p:cNvSpPr txBox="1">
            <a:spLocks noChangeArrowheads="1"/>
          </p:cNvSpPr>
          <p:nvPr/>
        </p:nvSpPr>
        <p:spPr bwMode="auto">
          <a:xfrm>
            <a:off x="1306512" y="2636837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03</a:t>
            </a:r>
          </a:p>
        </p:txBody>
      </p:sp>
      <p:sp>
        <p:nvSpPr>
          <p:cNvPr id="7190" name="TextBox 30"/>
          <p:cNvSpPr txBox="1">
            <a:spLocks noChangeArrowheads="1"/>
          </p:cNvSpPr>
          <p:nvPr/>
        </p:nvSpPr>
        <p:spPr bwMode="auto">
          <a:xfrm>
            <a:off x="3211512" y="1112837"/>
            <a:ext cx="469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07</a:t>
            </a:r>
          </a:p>
          <a:p>
            <a:endParaRPr lang="en-US" sz="2000" dirty="0"/>
          </a:p>
        </p:txBody>
      </p:sp>
      <p:sp>
        <p:nvSpPr>
          <p:cNvPr id="7191" name="TextBox 31"/>
          <p:cNvSpPr txBox="1">
            <a:spLocks noChangeArrowheads="1"/>
          </p:cNvSpPr>
          <p:nvPr/>
        </p:nvSpPr>
        <p:spPr bwMode="auto">
          <a:xfrm>
            <a:off x="4278312" y="655637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09</a:t>
            </a: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2297112" y="1951037"/>
            <a:ext cx="4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05</a:t>
            </a:r>
            <a:endParaRPr lang="en-US" sz="2000" dirty="0"/>
          </a:p>
        </p:txBody>
      </p:sp>
      <p:cxnSp>
        <p:nvCxnSpPr>
          <p:cNvPr id="29" name="Straight Arrow Connector 9"/>
          <p:cNvCxnSpPr>
            <a:cxnSpLocks noChangeShapeType="1"/>
          </p:cNvCxnSpPr>
          <p:nvPr/>
        </p:nvCxnSpPr>
        <p:spPr bwMode="auto">
          <a:xfrm rot="10800000">
            <a:off x="5345112" y="808037"/>
            <a:ext cx="1295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8602508" y="5913437"/>
            <a:ext cx="1478117" cy="1200329"/>
          </a:xfrm>
          <a:prstGeom prst="rect">
            <a:avLst/>
          </a:prstGeom>
          <a:solidFill>
            <a:srgbClr val="FF99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Last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735513" y="5684838"/>
            <a:ext cx="1219200" cy="1498600"/>
            <a:chOff x="4848" y="3552"/>
            <a:chExt cx="864" cy="895"/>
          </a:xfrm>
        </p:grpSpPr>
        <p:sp>
          <p:nvSpPr>
            <p:cNvPr id="6334" name="Rectangle 10"/>
            <p:cNvSpPr>
              <a:spLocks noChangeArrowheads="1"/>
            </p:cNvSpPr>
            <p:nvPr/>
          </p:nvSpPr>
          <p:spPr bwMode="auto">
            <a:xfrm>
              <a:off x="4848" y="4080"/>
              <a:ext cx="864" cy="2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35" name="Rectangle 11"/>
            <p:cNvSpPr>
              <a:spLocks noChangeArrowheads="1"/>
            </p:cNvSpPr>
            <p:nvPr/>
          </p:nvSpPr>
          <p:spPr bwMode="auto">
            <a:xfrm>
              <a:off x="4848" y="3552"/>
              <a:ext cx="864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36" name="Text Box 26"/>
            <p:cNvSpPr txBox="1">
              <a:spLocks noChangeArrowheads="1"/>
            </p:cNvSpPr>
            <p:nvPr/>
          </p:nvSpPr>
          <p:spPr bwMode="auto">
            <a:xfrm>
              <a:off x="5102" y="4053"/>
              <a:ext cx="333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337" name="Text Box 28"/>
            <p:cNvSpPr txBox="1">
              <a:spLocks noChangeArrowheads="1"/>
            </p:cNvSpPr>
            <p:nvPr/>
          </p:nvSpPr>
          <p:spPr bwMode="auto">
            <a:xfrm>
              <a:off x="4896" y="3648"/>
              <a:ext cx="686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WW</a:t>
              </a:r>
            </a:p>
          </p:txBody>
        </p:sp>
      </p:grpSp>
      <p:sp>
        <p:nvSpPr>
          <p:cNvPr id="220207" name="Text Box 47"/>
          <p:cNvSpPr txBox="1">
            <a:spLocks noChangeArrowheads="1"/>
          </p:cNvSpPr>
          <p:nvPr/>
        </p:nvSpPr>
        <p:spPr bwMode="auto">
          <a:xfrm>
            <a:off x="468313" y="6370638"/>
            <a:ext cx="17637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/>
              <a:t>Heavy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/>
              <a:t> Flavor</a:t>
            </a:r>
          </a:p>
        </p:txBody>
      </p:sp>
      <p:sp>
        <p:nvSpPr>
          <p:cNvPr id="220208" name="Text Box 48"/>
          <p:cNvSpPr txBox="1">
            <a:spLocks noChangeArrowheads="1"/>
          </p:cNvSpPr>
          <p:nvPr/>
        </p:nvSpPr>
        <p:spPr bwMode="auto">
          <a:xfrm>
            <a:off x="4202113" y="6929438"/>
            <a:ext cx="2579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/>
              <a:t>WW/W</a:t>
            </a:r>
            <a:r>
              <a:rPr lang="en-GB" dirty="0">
                <a:latin typeface="Symbol" charset="2"/>
              </a:rPr>
              <a:t>g</a:t>
            </a:r>
            <a:r>
              <a:rPr lang="en-GB" dirty="0"/>
              <a:t>/top</a:t>
            </a:r>
          </a:p>
        </p:txBody>
      </p:sp>
      <p:sp>
        <p:nvSpPr>
          <p:cNvPr id="220220" name="Text Box 60"/>
          <p:cNvSpPr txBox="1">
            <a:spLocks noChangeArrowheads="1"/>
          </p:cNvSpPr>
          <p:nvPr/>
        </p:nvSpPr>
        <p:spPr bwMode="auto">
          <a:xfrm>
            <a:off x="7124700" y="6934200"/>
            <a:ext cx="29559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/>
              <a:t>H-Enhanced</a:t>
            </a:r>
          </a:p>
        </p:txBody>
      </p:sp>
      <p:grpSp>
        <p:nvGrpSpPr>
          <p:cNvPr id="3" name="Group 240"/>
          <p:cNvGrpSpPr>
            <a:grpSpLocks/>
          </p:cNvGrpSpPr>
          <p:nvPr/>
        </p:nvGrpSpPr>
        <p:grpSpPr bwMode="auto">
          <a:xfrm>
            <a:off x="8240713" y="5532438"/>
            <a:ext cx="1698625" cy="1387475"/>
            <a:chOff x="8545512" y="5684837"/>
            <a:chExt cx="1617584" cy="1235075"/>
          </a:xfrm>
        </p:grpSpPr>
        <p:sp>
          <p:nvSpPr>
            <p:cNvPr id="6330" name="Rectangle 73"/>
            <p:cNvSpPr>
              <a:spLocks noChangeArrowheads="1"/>
            </p:cNvSpPr>
            <p:nvPr/>
          </p:nvSpPr>
          <p:spPr bwMode="auto">
            <a:xfrm>
              <a:off x="9536112" y="5684837"/>
              <a:ext cx="544513" cy="121920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31" name="Rectangle 74"/>
            <p:cNvSpPr>
              <a:spLocks noChangeArrowheads="1"/>
            </p:cNvSpPr>
            <p:nvPr/>
          </p:nvSpPr>
          <p:spPr bwMode="auto">
            <a:xfrm>
              <a:off x="8545512" y="5684837"/>
              <a:ext cx="1088947" cy="12192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32" name="Text Box 75"/>
            <p:cNvSpPr txBox="1">
              <a:spLocks noChangeArrowheads="1"/>
            </p:cNvSpPr>
            <p:nvPr/>
          </p:nvSpPr>
          <p:spPr bwMode="auto">
            <a:xfrm>
              <a:off x="9634459" y="6023987"/>
              <a:ext cx="528637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333" name="Text Box 76"/>
            <p:cNvSpPr txBox="1">
              <a:spLocks noChangeArrowheads="1"/>
            </p:cNvSpPr>
            <p:nvPr/>
          </p:nvSpPr>
          <p:spPr bwMode="auto">
            <a:xfrm>
              <a:off x="8637588" y="5761037"/>
              <a:ext cx="685800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WW</a:t>
              </a:r>
            </a:p>
          </p:txBody>
        </p:sp>
      </p:grpSp>
      <p:sp>
        <p:nvSpPr>
          <p:cNvPr id="9403" name="Text Box 312"/>
          <p:cNvSpPr txBox="1">
            <a:spLocks noChangeArrowheads="1"/>
          </p:cNvSpPr>
          <p:nvPr/>
        </p:nvSpPr>
        <p:spPr bwMode="auto">
          <a:xfrm>
            <a:off x="5268913" y="0"/>
            <a:ext cx="1752600" cy="630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/>
              <a:t>Met,M</a:t>
            </a:r>
            <a:r>
              <a:rPr lang="en-US" baseline="-25000"/>
              <a:t>ll</a:t>
            </a:r>
          </a:p>
        </p:txBody>
      </p:sp>
      <p:grpSp>
        <p:nvGrpSpPr>
          <p:cNvPr id="4" name="Group 184"/>
          <p:cNvGrpSpPr>
            <a:grpSpLocks/>
          </p:cNvGrpSpPr>
          <p:nvPr/>
        </p:nvGrpSpPr>
        <p:grpSpPr bwMode="auto">
          <a:xfrm>
            <a:off x="4735513" y="2865438"/>
            <a:ext cx="1219200" cy="1392237"/>
            <a:chOff x="6640511" y="2332037"/>
            <a:chExt cx="1219201" cy="1796097"/>
          </a:xfrm>
        </p:grpSpPr>
        <p:sp>
          <p:nvSpPr>
            <p:cNvPr id="6326" name="Rectangle 9"/>
            <p:cNvSpPr>
              <a:spLocks noChangeArrowheads="1"/>
            </p:cNvSpPr>
            <p:nvPr/>
          </p:nvSpPr>
          <p:spPr bwMode="auto">
            <a:xfrm>
              <a:off x="6640511" y="3413780"/>
              <a:ext cx="1219200" cy="4793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27" name="Rectangle 68"/>
            <p:cNvSpPr>
              <a:spLocks noChangeArrowheads="1"/>
            </p:cNvSpPr>
            <p:nvPr/>
          </p:nvSpPr>
          <p:spPr bwMode="auto">
            <a:xfrm>
              <a:off x="6640512" y="2408237"/>
              <a:ext cx="1219200" cy="100554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28" name="Text Box 25"/>
            <p:cNvSpPr txBox="1">
              <a:spLocks noChangeArrowheads="1"/>
            </p:cNvSpPr>
            <p:nvPr/>
          </p:nvSpPr>
          <p:spPr bwMode="auto">
            <a:xfrm>
              <a:off x="7021511" y="3315440"/>
              <a:ext cx="457199" cy="81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329" name="Text Box 70"/>
            <p:cNvSpPr txBox="1">
              <a:spLocks noChangeArrowheads="1"/>
            </p:cNvSpPr>
            <p:nvPr/>
          </p:nvSpPr>
          <p:spPr bwMode="auto">
            <a:xfrm>
              <a:off x="7097712" y="2332037"/>
              <a:ext cx="363538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t</a:t>
              </a:r>
            </a:p>
          </p:txBody>
        </p:sp>
      </p:grpSp>
      <p:grpSp>
        <p:nvGrpSpPr>
          <p:cNvPr id="5" name="Group 188"/>
          <p:cNvGrpSpPr>
            <a:grpSpLocks/>
          </p:cNvGrpSpPr>
          <p:nvPr/>
        </p:nvGrpSpPr>
        <p:grpSpPr bwMode="auto">
          <a:xfrm>
            <a:off x="773113" y="655638"/>
            <a:ext cx="1219200" cy="5883275"/>
            <a:chOff x="696912" y="884237"/>
            <a:chExt cx="1219200" cy="5883275"/>
          </a:xfrm>
        </p:grpSpPr>
        <p:grpSp>
          <p:nvGrpSpPr>
            <p:cNvPr id="6" name="Group 187"/>
            <p:cNvGrpSpPr>
              <a:grpSpLocks/>
            </p:cNvGrpSpPr>
            <p:nvPr/>
          </p:nvGrpSpPr>
          <p:grpSpPr bwMode="auto">
            <a:xfrm>
              <a:off x="696912" y="884237"/>
              <a:ext cx="1219200" cy="5715000"/>
              <a:chOff x="696912" y="1112837"/>
              <a:chExt cx="1219200" cy="5715000"/>
            </a:xfrm>
          </p:grpSpPr>
          <p:sp>
            <p:nvSpPr>
              <p:cNvPr id="6317" name="Rectangle 5"/>
              <p:cNvSpPr>
                <a:spLocks noChangeArrowheads="1"/>
              </p:cNvSpPr>
              <p:nvPr/>
            </p:nvSpPr>
            <p:spPr bwMode="auto">
              <a:xfrm>
                <a:off x="696912" y="6446837"/>
                <a:ext cx="1219200" cy="381000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318" name="Rectangle 8"/>
              <p:cNvSpPr>
                <a:spLocks noChangeArrowheads="1"/>
              </p:cNvSpPr>
              <p:nvPr/>
            </p:nvSpPr>
            <p:spPr bwMode="auto">
              <a:xfrm>
                <a:off x="696912" y="5608637"/>
                <a:ext cx="1219200" cy="838200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319" name="Rectangle 13"/>
              <p:cNvSpPr>
                <a:spLocks noChangeArrowheads="1"/>
              </p:cNvSpPr>
              <p:nvPr/>
            </p:nvSpPr>
            <p:spPr bwMode="auto">
              <a:xfrm>
                <a:off x="696912" y="4770437"/>
                <a:ext cx="1219200" cy="457200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320" name="Rectangle 14"/>
              <p:cNvSpPr>
                <a:spLocks noChangeArrowheads="1"/>
              </p:cNvSpPr>
              <p:nvPr/>
            </p:nvSpPr>
            <p:spPr bwMode="auto">
              <a:xfrm>
                <a:off x="696912" y="1112837"/>
                <a:ext cx="1219200" cy="36576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321" name="Text Box 18"/>
              <p:cNvSpPr txBox="1">
                <a:spLocks noChangeArrowheads="1"/>
              </p:cNvSpPr>
              <p:nvPr/>
            </p:nvSpPr>
            <p:spPr bwMode="auto">
              <a:xfrm>
                <a:off x="1001712" y="2560637"/>
                <a:ext cx="498475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/>
                  <a:t>B</a:t>
                </a:r>
              </a:p>
            </p:txBody>
          </p:sp>
          <p:sp>
            <p:nvSpPr>
              <p:cNvPr id="6322" name="Text Box 20"/>
              <p:cNvSpPr txBox="1">
                <a:spLocks noChangeArrowheads="1"/>
              </p:cNvSpPr>
              <p:nvPr/>
            </p:nvSpPr>
            <p:spPr bwMode="auto">
              <a:xfrm>
                <a:off x="903804" y="4694237"/>
                <a:ext cx="845104" cy="629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>
                    <a:solidFill>
                      <a:schemeClr val="bg1"/>
                    </a:solidFill>
                  </a:rPr>
                  <a:t>Z/</a:t>
                </a:r>
                <a:r>
                  <a:rPr lang="en-GB">
                    <a:solidFill>
                      <a:schemeClr val="bg1"/>
                    </a:solidFill>
                    <a:latin typeface="Symbol" charset="2"/>
                  </a:rPr>
                  <a:t>g</a:t>
                </a: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6323" name="Text Box 21"/>
              <p:cNvSpPr txBox="1">
                <a:spLocks noChangeArrowheads="1"/>
              </p:cNvSpPr>
              <p:nvPr/>
            </p:nvSpPr>
            <p:spPr bwMode="auto">
              <a:xfrm>
                <a:off x="773112" y="5684837"/>
                <a:ext cx="1089025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/>
                  <a:t>WW</a:t>
                </a:r>
              </a:p>
            </p:txBody>
          </p:sp>
          <p:sp>
            <p:nvSpPr>
              <p:cNvPr id="6324" name="Rectangle 63"/>
              <p:cNvSpPr>
                <a:spLocks noChangeArrowheads="1"/>
              </p:cNvSpPr>
              <p:nvPr/>
            </p:nvSpPr>
            <p:spPr bwMode="auto">
              <a:xfrm>
                <a:off x="696912" y="5227637"/>
                <a:ext cx="1219200" cy="38100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325" name="Text Box 67"/>
              <p:cNvSpPr txBox="1">
                <a:spLocks noChangeArrowheads="1"/>
              </p:cNvSpPr>
              <p:nvPr/>
            </p:nvSpPr>
            <p:spPr bwMode="auto">
              <a:xfrm>
                <a:off x="1160462" y="5075237"/>
                <a:ext cx="3635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/>
                  <a:t>t</a:t>
                </a:r>
              </a:p>
            </p:txBody>
          </p:sp>
        </p:grpSp>
        <p:sp>
          <p:nvSpPr>
            <p:cNvPr id="6316" name="Text Box 24"/>
            <p:cNvSpPr txBox="1">
              <a:spLocks noChangeArrowheads="1"/>
            </p:cNvSpPr>
            <p:nvPr/>
          </p:nvSpPr>
          <p:spPr bwMode="auto">
            <a:xfrm>
              <a:off x="1077912" y="6142037"/>
              <a:ext cx="528638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9237" name="Text Box 311"/>
          <p:cNvSpPr txBox="1">
            <a:spLocks noChangeArrowheads="1"/>
          </p:cNvSpPr>
          <p:nvPr/>
        </p:nvSpPr>
        <p:spPr bwMode="auto">
          <a:xfrm>
            <a:off x="0" y="0"/>
            <a:ext cx="2449513" cy="630238"/>
          </a:xfrm>
          <a:prstGeom prst="rect">
            <a:avLst/>
          </a:prstGeom>
          <a:solidFill>
            <a:srgbClr val="FFFF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/>
              <a:t>High </a:t>
            </a:r>
            <a:r>
              <a:rPr lang="en-US" sz="3200"/>
              <a:t>Pt</a:t>
            </a:r>
            <a:r>
              <a:rPr lang="en-US"/>
              <a:t> e,</a:t>
            </a:r>
            <a:r>
              <a:rPr lang="en-US">
                <a:latin typeface="Symbol" charset="2"/>
              </a:rPr>
              <a:t>m</a:t>
            </a:r>
            <a:endParaRPr lang="en-GB">
              <a:latin typeface="Symbol" charset="2"/>
            </a:endParaRPr>
          </a:p>
        </p:txBody>
      </p:sp>
      <p:sp>
        <p:nvSpPr>
          <p:cNvPr id="193" name="Text Box 48"/>
          <p:cNvSpPr txBox="1">
            <a:spLocks noChangeArrowheads="1"/>
          </p:cNvSpPr>
          <p:nvPr/>
        </p:nvSpPr>
        <p:spPr bwMode="auto">
          <a:xfrm>
            <a:off x="2144713" y="6929438"/>
            <a:ext cx="20542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/>
              <a:t>DrellYan</a:t>
            </a:r>
          </a:p>
        </p:txBody>
      </p:sp>
      <p:grpSp>
        <p:nvGrpSpPr>
          <p:cNvPr id="7" name="Group 318"/>
          <p:cNvGrpSpPr>
            <a:grpSpLocks/>
          </p:cNvGrpSpPr>
          <p:nvPr/>
        </p:nvGrpSpPr>
        <p:grpSpPr bwMode="auto">
          <a:xfrm>
            <a:off x="6183313" y="5761038"/>
            <a:ext cx="1752600" cy="914400"/>
            <a:chOff x="1392" y="864"/>
            <a:chExt cx="1080" cy="960"/>
          </a:xfrm>
        </p:grpSpPr>
        <p:sp>
          <p:nvSpPr>
            <p:cNvPr id="195" name="Rectangle 317"/>
            <p:cNvSpPr>
              <a:spLocks noChangeArrowheads="1"/>
            </p:cNvSpPr>
            <p:nvPr/>
          </p:nvSpPr>
          <p:spPr bwMode="auto">
            <a:xfrm>
              <a:off x="1392" y="864"/>
              <a:ext cx="1080" cy="9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14" name="Text Box 311"/>
            <p:cNvSpPr txBox="1">
              <a:spLocks noChangeArrowheads="1"/>
            </p:cNvSpPr>
            <p:nvPr/>
          </p:nvSpPr>
          <p:spPr bwMode="auto">
            <a:xfrm>
              <a:off x="1446" y="1024"/>
              <a:ext cx="918" cy="661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/>
                <a:t>0jet</a:t>
              </a:r>
              <a:endParaRPr lang="en-GB"/>
            </a:p>
          </p:txBody>
        </p:sp>
      </p:grpSp>
      <p:grpSp>
        <p:nvGrpSpPr>
          <p:cNvPr id="8" name="Group 318"/>
          <p:cNvGrpSpPr>
            <a:grpSpLocks/>
          </p:cNvGrpSpPr>
          <p:nvPr/>
        </p:nvGrpSpPr>
        <p:grpSpPr bwMode="auto">
          <a:xfrm>
            <a:off x="6183313" y="4465638"/>
            <a:ext cx="1752600" cy="914400"/>
            <a:chOff x="1392" y="864"/>
            <a:chExt cx="1080" cy="960"/>
          </a:xfrm>
        </p:grpSpPr>
        <p:sp>
          <p:nvSpPr>
            <p:cNvPr id="198" name="Rectangle 317"/>
            <p:cNvSpPr>
              <a:spLocks noChangeArrowheads="1"/>
            </p:cNvSpPr>
            <p:nvPr/>
          </p:nvSpPr>
          <p:spPr bwMode="auto">
            <a:xfrm>
              <a:off x="1392" y="864"/>
              <a:ext cx="1080" cy="9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12" name="Text Box 311"/>
            <p:cNvSpPr txBox="1">
              <a:spLocks noChangeArrowheads="1"/>
            </p:cNvSpPr>
            <p:nvPr/>
          </p:nvSpPr>
          <p:spPr bwMode="auto">
            <a:xfrm>
              <a:off x="1459" y="1024"/>
              <a:ext cx="899" cy="661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/>
                <a:t>1Jet</a:t>
              </a:r>
              <a:endParaRPr lang="en-GB"/>
            </a:p>
          </p:txBody>
        </p:sp>
      </p:grpSp>
      <p:grpSp>
        <p:nvGrpSpPr>
          <p:cNvPr id="9" name="Group 318"/>
          <p:cNvGrpSpPr>
            <a:grpSpLocks/>
          </p:cNvGrpSpPr>
          <p:nvPr/>
        </p:nvGrpSpPr>
        <p:grpSpPr bwMode="auto">
          <a:xfrm>
            <a:off x="6183313" y="3017838"/>
            <a:ext cx="1752600" cy="990600"/>
            <a:chOff x="1392" y="864"/>
            <a:chExt cx="1553" cy="1040"/>
          </a:xfrm>
        </p:grpSpPr>
        <p:sp>
          <p:nvSpPr>
            <p:cNvPr id="201" name="Rectangle 317"/>
            <p:cNvSpPr>
              <a:spLocks noChangeArrowheads="1"/>
            </p:cNvSpPr>
            <p:nvPr/>
          </p:nvSpPr>
          <p:spPr bwMode="auto">
            <a:xfrm>
              <a:off x="1392" y="864"/>
              <a:ext cx="1553" cy="1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10" name="Text Box 311"/>
            <p:cNvSpPr txBox="1">
              <a:spLocks noChangeArrowheads="1"/>
            </p:cNvSpPr>
            <p:nvPr/>
          </p:nvSpPr>
          <p:spPr bwMode="auto">
            <a:xfrm>
              <a:off x="1460" y="1024"/>
              <a:ext cx="1418" cy="661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/>
                <a:t>&gt;1Jet</a:t>
              </a:r>
              <a:endParaRPr lang="en-GB"/>
            </a:p>
          </p:txBody>
        </p:sp>
      </p:grpSp>
      <p:grpSp>
        <p:nvGrpSpPr>
          <p:cNvPr id="10" name="Group 238"/>
          <p:cNvGrpSpPr>
            <a:grpSpLocks/>
          </p:cNvGrpSpPr>
          <p:nvPr/>
        </p:nvGrpSpPr>
        <p:grpSpPr bwMode="auto">
          <a:xfrm>
            <a:off x="8240713" y="2865438"/>
            <a:ext cx="1698625" cy="1219200"/>
            <a:chOff x="8545512" y="2713037"/>
            <a:chExt cx="1617584" cy="1219200"/>
          </a:xfrm>
        </p:grpSpPr>
        <p:sp>
          <p:nvSpPr>
            <p:cNvPr id="6305" name="Rectangle 73"/>
            <p:cNvSpPr>
              <a:spLocks noChangeArrowheads="1"/>
            </p:cNvSpPr>
            <p:nvPr/>
          </p:nvSpPr>
          <p:spPr bwMode="auto">
            <a:xfrm>
              <a:off x="9634459" y="2713037"/>
              <a:ext cx="446166" cy="121920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06" name="Rectangle 68"/>
            <p:cNvSpPr>
              <a:spLocks noChangeArrowheads="1"/>
            </p:cNvSpPr>
            <p:nvPr/>
          </p:nvSpPr>
          <p:spPr bwMode="auto">
            <a:xfrm rot="5400000">
              <a:off x="8507412" y="2751137"/>
              <a:ext cx="1219200" cy="1143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307" name="Text Box 70"/>
            <p:cNvSpPr txBox="1">
              <a:spLocks noChangeArrowheads="1"/>
            </p:cNvSpPr>
            <p:nvPr/>
          </p:nvSpPr>
          <p:spPr bwMode="auto">
            <a:xfrm>
              <a:off x="8850312" y="3017837"/>
              <a:ext cx="363538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t</a:t>
              </a:r>
            </a:p>
          </p:txBody>
        </p:sp>
        <p:sp>
          <p:nvSpPr>
            <p:cNvPr id="6308" name="Text Box 75"/>
            <p:cNvSpPr txBox="1">
              <a:spLocks noChangeArrowheads="1"/>
            </p:cNvSpPr>
            <p:nvPr/>
          </p:nvSpPr>
          <p:spPr bwMode="auto">
            <a:xfrm>
              <a:off x="9634459" y="3017837"/>
              <a:ext cx="528637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11" name="Group 188"/>
          <p:cNvGrpSpPr>
            <a:grpSpLocks/>
          </p:cNvGrpSpPr>
          <p:nvPr/>
        </p:nvGrpSpPr>
        <p:grpSpPr bwMode="auto">
          <a:xfrm>
            <a:off x="7512050" y="0"/>
            <a:ext cx="2568575" cy="1819275"/>
            <a:chOff x="7511394" y="1112837"/>
            <a:chExt cx="2569314" cy="2092780"/>
          </a:xfrm>
        </p:grpSpPr>
        <p:sp>
          <p:nvSpPr>
            <p:cNvPr id="6211" name="Rectangle 219"/>
            <p:cNvSpPr>
              <a:spLocks noChangeArrowheads="1"/>
            </p:cNvSpPr>
            <p:nvPr/>
          </p:nvSpPr>
          <p:spPr bwMode="auto">
            <a:xfrm>
              <a:off x="7631113" y="1112837"/>
              <a:ext cx="2449512" cy="19821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grpSp>
          <p:nvGrpSpPr>
            <p:cNvPr id="12" name="Group 207"/>
            <p:cNvGrpSpPr>
              <a:grpSpLocks/>
            </p:cNvGrpSpPr>
            <p:nvPr/>
          </p:nvGrpSpPr>
          <p:grpSpPr bwMode="auto">
            <a:xfrm>
              <a:off x="7566158" y="1798638"/>
              <a:ext cx="2514550" cy="1406979"/>
              <a:chOff x="-920" y="1826"/>
              <a:chExt cx="7675" cy="4597"/>
            </a:xfrm>
          </p:grpSpPr>
          <p:grpSp>
            <p:nvGrpSpPr>
              <p:cNvPr id="13" name="Group 208"/>
              <p:cNvGrpSpPr>
                <a:grpSpLocks/>
              </p:cNvGrpSpPr>
              <p:nvPr/>
            </p:nvGrpSpPr>
            <p:grpSpPr bwMode="auto">
              <a:xfrm>
                <a:off x="-24" y="2002"/>
                <a:ext cx="562" cy="2158"/>
                <a:chOff x="226" y="1776"/>
                <a:chExt cx="1119" cy="3541"/>
              </a:xfrm>
            </p:grpSpPr>
            <p:sp>
              <p:nvSpPr>
                <p:cNvPr id="6303" name="Rectangle 209"/>
                <p:cNvSpPr>
                  <a:spLocks noChangeArrowheads="1"/>
                </p:cNvSpPr>
                <p:nvPr/>
              </p:nvSpPr>
              <p:spPr bwMode="auto">
                <a:xfrm>
                  <a:off x="432" y="1776"/>
                  <a:ext cx="432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304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226" y="1963"/>
                  <a:ext cx="1119" cy="3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14" name="Group 211"/>
              <p:cNvGrpSpPr>
                <a:grpSpLocks/>
              </p:cNvGrpSpPr>
              <p:nvPr/>
            </p:nvGrpSpPr>
            <p:grpSpPr bwMode="auto">
              <a:xfrm>
                <a:off x="513" y="1971"/>
                <a:ext cx="694" cy="2215"/>
                <a:chOff x="1104" y="1678"/>
                <a:chExt cx="1381" cy="3634"/>
              </a:xfrm>
            </p:grpSpPr>
            <p:sp>
              <p:nvSpPr>
                <p:cNvPr id="6299" name="Oval 212"/>
                <p:cNvSpPr>
                  <a:spLocks noChangeArrowheads="1"/>
                </p:cNvSpPr>
                <p:nvPr/>
              </p:nvSpPr>
              <p:spPr bwMode="auto">
                <a:xfrm>
                  <a:off x="1104" y="177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300" name="Rectangle 213"/>
                <p:cNvSpPr>
                  <a:spLocks noChangeArrowheads="1"/>
                </p:cNvSpPr>
                <p:nvPr/>
              </p:nvSpPr>
              <p:spPr bwMode="auto">
                <a:xfrm>
                  <a:off x="1584" y="1776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301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1367" y="1959"/>
                  <a:ext cx="1118" cy="3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302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1367" y="1678"/>
                  <a:ext cx="1118" cy="3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15" name="Group 216"/>
              <p:cNvGrpSpPr>
                <a:grpSpLocks/>
              </p:cNvGrpSpPr>
              <p:nvPr/>
            </p:nvGrpSpPr>
            <p:grpSpPr bwMode="auto">
              <a:xfrm>
                <a:off x="1333" y="1826"/>
                <a:ext cx="668" cy="2189"/>
                <a:chOff x="2976" y="1199"/>
                <a:chExt cx="1330" cy="3596"/>
              </a:xfrm>
            </p:grpSpPr>
            <p:sp>
              <p:nvSpPr>
                <p:cNvPr id="6295" name="Oval 217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296" name="Rectangle 218"/>
                <p:cNvSpPr>
                  <a:spLocks noChangeArrowheads="1"/>
                </p:cNvSpPr>
                <p:nvPr/>
              </p:nvSpPr>
              <p:spPr bwMode="auto">
                <a:xfrm>
                  <a:off x="3456" y="1248"/>
                  <a:ext cx="384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97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3187" y="1437"/>
                  <a:ext cx="1119" cy="3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98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3187" y="1199"/>
                  <a:ext cx="1119" cy="3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16" name="Group 221"/>
              <p:cNvGrpSpPr>
                <a:grpSpLocks/>
              </p:cNvGrpSpPr>
              <p:nvPr/>
            </p:nvGrpSpPr>
            <p:grpSpPr bwMode="auto">
              <a:xfrm>
                <a:off x="1333" y="2236"/>
                <a:ext cx="668" cy="2189"/>
                <a:chOff x="2928" y="1583"/>
                <a:chExt cx="1330" cy="3592"/>
              </a:xfrm>
            </p:grpSpPr>
            <p:sp>
              <p:nvSpPr>
                <p:cNvPr id="6291" name="Oval 222"/>
                <p:cNvSpPr>
                  <a:spLocks noChangeArrowheads="1"/>
                </p:cNvSpPr>
                <p:nvPr/>
              </p:nvSpPr>
              <p:spPr bwMode="auto">
                <a:xfrm>
                  <a:off x="2928" y="1632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292" name="Rectangle 223"/>
                <p:cNvSpPr>
                  <a:spLocks noChangeArrowheads="1"/>
                </p:cNvSpPr>
                <p:nvPr/>
              </p:nvSpPr>
              <p:spPr bwMode="auto">
                <a:xfrm>
                  <a:off x="3408" y="1632"/>
                  <a:ext cx="384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93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3139" y="1821"/>
                  <a:ext cx="1119" cy="3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94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3139" y="1583"/>
                  <a:ext cx="1119" cy="3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17" name="Group 226"/>
              <p:cNvGrpSpPr>
                <a:grpSpLocks/>
              </p:cNvGrpSpPr>
              <p:nvPr/>
            </p:nvGrpSpPr>
            <p:grpSpPr bwMode="auto">
              <a:xfrm>
                <a:off x="1333" y="2671"/>
                <a:ext cx="668" cy="2194"/>
                <a:chOff x="2928" y="2298"/>
                <a:chExt cx="1330" cy="3600"/>
              </a:xfrm>
            </p:grpSpPr>
            <p:sp>
              <p:nvSpPr>
                <p:cNvPr id="6287" name="Oval 227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288" name="Rectangle 228"/>
                <p:cNvSpPr>
                  <a:spLocks noChangeArrowheads="1"/>
                </p:cNvSpPr>
                <p:nvPr/>
              </p:nvSpPr>
              <p:spPr bwMode="auto">
                <a:xfrm>
                  <a:off x="3408" y="2352"/>
                  <a:ext cx="384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89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3139" y="2546"/>
                  <a:ext cx="1119" cy="3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90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3139" y="2298"/>
                  <a:ext cx="1119" cy="3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18" name="Group 231"/>
              <p:cNvGrpSpPr>
                <a:grpSpLocks/>
              </p:cNvGrpSpPr>
              <p:nvPr/>
            </p:nvGrpSpPr>
            <p:grpSpPr bwMode="auto">
              <a:xfrm>
                <a:off x="-24" y="2441"/>
                <a:ext cx="562" cy="2170"/>
                <a:chOff x="226" y="1776"/>
                <a:chExt cx="1119" cy="3561"/>
              </a:xfrm>
            </p:grpSpPr>
            <p:sp>
              <p:nvSpPr>
                <p:cNvPr id="6285" name="Rectangle 232"/>
                <p:cNvSpPr>
                  <a:spLocks noChangeArrowheads="1"/>
                </p:cNvSpPr>
                <p:nvPr/>
              </p:nvSpPr>
              <p:spPr bwMode="auto">
                <a:xfrm>
                  <a:off x="432" y="1776"/>
                  <a:ext cx="432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86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226" y="1984"/>
                  <a:ext cx="1119" cy="3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19" name="Group 234"/>
              <p:cNvGrpSpPr>
                <a:grpSpLocks/>
              </p:cNvGrpSpPr>
              <p:nvPr/>
            </p:nvGrpSpPr>
            <p:grpSpPr bwMode="auto">
              <a:xfrm>
                <a:off x="-24" y="2909"/>
                <a:ext cx="562" cy="2169"/>
                <a:chOff x="226" y="1776"/>
                <a:chExt cx="1119" cy="3556"/>
              </a:xfrm>
            </p:grpSpPr>
            <p:sp>
              <p:nvSpPr>
                <p:cNvPr id="6283" name="Rectangle 235"/>
                <p:cNvSpPr>
                  <a:spLocks noChangeArrowheads="1"/>
                </p:cNvSpPr>
                <p:nvPr/>
              </p:nvSpPr>
              <p:spPr bwMode="auto">
                <a:xfrm>
                  <a:off x="432" y="1776"/>
                  <a:ext cx="432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84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226" y="1983"/>
                  <a:ext cx="1119" cy="3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20" name="Group 237"/>
              <p:cNvGrpSpPr>
                <a:grpSpLocks/>
              </p:cNvGrpSpPr>
              <p:nvPr/>
            </p:nvGrpSpPr>
            <p:grpSpPr bwMode="auto">
              <a:xfrm>
                <a:off x="537" y="2417"/>
                <a:ext cx="699" cy="2215"/>
                <a:chOff x="1104" y="1881"/>
                <a:chExt cx="1391" cy="3631"/>
              </a:xfrm>
            </p:grpSpPr>
            <p:sp>
              <p:nvSpPr>
                <p:cNvPr id="6279" name="Oval 238"/>
                <p:cNvSpPr>
                  <a:spLocks noChangeArrowheads="1"/>
                </p:cNvSpPr>
                <p:nvPr/>
              </p:nvSpPr>
              <p:spPr bwMode="auto">
                <a:xfrm>
                  <a:off x="1104" y="1968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280" name="Rectangle 239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81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1377" y="2161"/>
                  <a:ext cx="1118" cy="3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82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1377" y="1881"/>
                  <a:ext cx="1118" cy="3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21" name="Group 242"/>
              <p:cNvGrpSpPr>
                <a:grpSpLocks/>
              </p:cNvGrpSpPr>
              <p:nvPr/>
            </p:nvGrpSpPr>
            <p:grpSpPr bwMode="auto">
              <a:xfrm>
                <a:off x="537" y="2879"/>
                <a:ext cx="1997" cy="2368"/>
                <a:chOff x="1104" y="2639"/>
                <a:chExt cx="3974" cy="3880"/>
              </a:xfrm>
            </p:grpSpPr>
            <p:sp>
              <p:nvSpPr>
                <p:cNvPr id="6275" name="Oval 243"/>
                <p:cNvSpPr>
                  <a:spLocks noChangeArrowheads="1"/>
                </p:cNvSpPr>
                <p:nvPr/>
              </p:nvSpPr>
              <p:spPr bwMode="auto">
                <a:xfrm>
                  <a:off x="1104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276" name="Rectangle 244"/>
                <p:cNvSpPr>
                  <a:spLocks noChangeArrowheads="1"/>
                </p:cNvSpPr>
                <p:nvPr/>
              </p:nvSpPr>
              <p:spPr bwMode="auto">
                <a:xfrm>
                  <a:off x="1584" y="2736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77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1377" y="2927"/>
                  <a:ext cx="1118" cy="3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78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1377" y="2639"/>
                  <a:ext cx="3701" cy="3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22" name="Group 247"/>
              <p:cNvGrpSpPr>
                <a:grpSpLocks/>
              </p:cNvGrpSpPr>
              <p:nvPr/>
            </p:nvGrpSpPr>
            <p:grpSpPr bwMode="auto">
              <a:xfrm>
                <a:off x="2008" y="2443"/>
                <a:ext cx="696" cy="2215"/>
                <a:chOff x="1104" y="1683"/>
                <a:chExt cx="1385" cy="3631"/>
              </a:xfrm>
            </p:grpSpPr>
            <p:sp>
              <p:nvSpPr>
                <p:cNvPr id="6271" name="Oval 248"/>
                <p:cNvSpPr>
                  <a:spLocks noChangeArrowheads="1"/>
                </p:cNvSpPr>
                <p:nvPr/>
              </p:nvSpPr>
              <p:spPr bwMode="auto">
                <a:xfrm>
                  <a:off x="1104" y="177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272" name="Rectangle 249"/>
                <p:cNvSpPr>
                  <a:spLocks noChangeArrowheads="1"/>
                </p:cNvSpPr>
                <p:nvPr/>
              </p:nvSpPr>
              <p:spPr bwMode="auto">
                <a:xfrm>
                  <a:off x="1584" y="1776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73" name="Text Box 250"/>
                <p:cNvSpPr txBox="1">
                  <a:spLocks noChangeArrowheads="1"/>
                </p:cNvSpPr>
                <p:nvPr/>
              </p:nvSpPr>
              <p:spPr bwMode="auto">
                <a:xfrm>
                  <a:off x="1371" y="1963"/>
                  <a:ext cx="1118" cy="3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74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1371" y="1683"/>
                  <a:ext cx="1118" cy="3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23" name="Group 252"/>
              <p:cNvGrpSpPr>
                <a:grpSpLocks/>
              </p:cNvGrpSpPr>
              <p:nvPr/>
            </p:nvGrpSpPr>
            <p:grpSpPr bwMode="auto">
              <a:xfrm>
                <a:off x="-920" y="3143"/>
                <a:ext cx="7675" cy="3280"/>
                <a:chOff x="-1559" y="2352"/>
                <a:chExt cx="15283" cy="5380"/>
              </a:xfrm>
            </p:grpSpPr>
            <p:sp>
              <p:nvSpPr>
                <p:cNvPr id="6267" name="Oval 253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/>
                </a:p>
              </p:txBody>
            </p:sp>
            <p:sp>
              <p:nvSpPr>
                <p:cNvPr id="6268" name="Rectangle 254"/>
                <p:cNvSpPr>
                  <a:spLocks noChangeArrowheads="1"/>
                </p:cNvSpPr>
                <p:nvPr/>
              </p:nvSpPr>
              <p:spPr bwMode="auto">
                <a:xfrm>
                  <a:off x="3408" y="2352"/>
                  <a:ext cx="384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69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3139" y="2549"/>
                  <a:ext cx="1119" cy="3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70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-1559" y="3848"/>
                  <a:ext cx="15283" cy="3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US">
                      <a:latin typeface="Symbol" charset="2"/>
                    </a:rPr>
                    <a:t>Df,D</a:t>
                  </a:r>
                  <a:r>
                    <a:rPr lang="en-US">
                      <a:latin typeface="Times New Roman" charset="0"/>
                    </a:rPr>
                    <a:t>R,Ht…</a:t>
                  </a:r>
                </a:p>
              </p:txBody>
            </p:sp>
          </p:grpSp>
          <p:sp>
            <p:nvSpPr>
              <p:cNvPr id="6226" name="Line 257"/>
              <p:cNvSpPr>
                <a:spLocks noChangeShapeType="1"/>
              </p:cNvSpPr>
              <p:nvPr/>
            </p:nvSpPr>
            <p:spPr bwMode="auto">
              <a:xfrm>
                <a:off x="296" y="2616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Line 258"/>
              <p:cNvSpPr>
                <a:spLocks noChangeShapeType="1"/>
              </p:cNvSpPr>
              <p:nvPr/>
            </p:nvSpPr>
            <p:spPr bwMode="auto">
              <a:xfrm>
                <a:off x="296" y="2177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Line 259"/>
              <p:cNvSpPr>
                <a:spLocks noChangeShapeType="1"/>
              </p:cNvSpPr>
              <p:nvPr/>
            </p:nvSpPr>
            <p:spPr bwMode="auto">
              <a:xfrm>
                <a:off x="320" y="3085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Line 260"/>
              <p:cNvSpPr>
                <a:spLocks noChangeShapeType="1"/>
              </p:cNvSpPr>
              <p:nvPr/>
            </p:nvSpPr>
            <p:spPr bwMode="auto">
              <a:xfrm flipV="1">
                <a:off x="971" y="2031"/>
                <a:ext cx="362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Line 261"/>
              <p:cNvSpPr>
                <a:spLocks noChangeShapeType="1"/>
              </p:cNvSpPr>
              <p:nvPr/>
            </p:nvSpPr>
            <p:spPr bwMode="auto">
              <a:xfrm>
                <a:off x="971" y="2177"/>
                <a:ext cx="362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Line 262"/>
              <p:cNvSpPr>
                <a:spLocks noChangeShapeType="1"/>
              </p:cNvSpPr>
              <p:nvPr/>
            </p:nvSpPr>
            <p:spPr bwMode="auto">
              <a:xfrm>
                <a:off x="971" y="2177"/>
                <a:ext cx="362" cy="6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Line 263"/>
              <p:cNvSpPr>
                <a:spLocks noChangeShapeType="1"/>
              </p:cNvSpPr>
              <p:nvPr/>
            </p:nvSpPr>
            <p:spPr bwMode="auto">
              <a:xfrm>
                <a:off x="971" y="2177"/>
                <a:ext cx="362" cy="10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Line 264"/>
              <p:cNvSpPr>
                <a:spLocks noChangeShapeType="1"/>
              </p:cNvSpPr>
              <p:nvPr/>
            </p:nvSpPr>
            <p:spPr bwMode="auto">
              <a:xfrm flipV="1">
                <a:off x="996" y="2060"/>
                <a:ext cx="313" cy="5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Line 265"/>
              <p:cNvSpPr>
                <a:spLocks noChangeShapeType="1"/>
              </p:cNvSpPr>
              <p:nvPr/>
            </p:nvSpPr>
            <p:spPr bwMode="auto">
              <a:xfrm flipV="1">
                <a:off x="1020" y="2382"/>
                <a:ext cx="289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Line 266"/>
              <p:cNvSpPr>
                <a:spLocks noChangeShapeType="1"/>
              </p:cNvSpPr>
              <p:nvPr/>
            </p:nvSpPr>
            <p:spPr bwMode="auto">
              <a:xfrm>
                <a:off x="1020" y="2616"/>
                <a:ext cx="313" cy="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Line 267"/>
              <p:cNvSpPr>
                <a:spLocks noChangeShapeType="1"/>
              </p:cNvSpPr>
              <p:nvPr/>
            </p:nvSpPr>
            <p:spPr bwMode="auto">
              <a:xfrm>
                <a:off x="996" y="2587"/>
                <a:ext cx="337" cy="6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Line 268"/>
              <p:cNvSpPr>
                <a:spLocks noChangeShapeType="1"/>
              </p:cNvSpPr>
              <p:nvPr/>
            </p:nvSpPr>
            <p:spPr bwMode="auto">
              <a:xfrm flipV="1">
                <a:off x="1008" y="1968"/>
                <a:ext cx="337" cy="1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Line 269"/>
              <p:cNvSpPr>
                <a:spLocks noChangeShapeType="1"/>
              </p:cNvSpPr>
              <p:nvPr/>
            </p:nvSpPr>
            <p:spPr bwMode="auto">
              <a:xfrm flipV="1">
                <a:off x="996" y="2353"/>
                <a:ext cx="337" cy="7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Line 270"/>
              <p:cNvSpPr>
                <a:spLocks noChangeShapeType="1"/>
              </p:cNvSpPr>
              <p:nvPr/>
            </p:nvSpPr>
            <p:spPr bwMode="auto">
              <a:xfrm flipV="1">
                <a:off x="996" y="2851"/>
                <a:ext cx="337" cy="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Line 271"/>
              <p:cNvSpPr>
                <a:spLocks noChangeShapeType="1"/>
              </p:cNvSpPr>
              <p:nvPr/>
            </p:nvSpPr>
            <p:spPr bwMode="auto">
              <a:xfrm>
                <a:off x="996" y="3114"/>
                <a:ext cx="313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Line 272"/>
              <p:cNvSpPr>
                <a:spLocks noChangeShapeType="1"/>
              </p:cNvSpPr>
              <p:nvPr/>
            </p:nvSpPr>
            <p:spPr bwMode="auto">
              <a:xfrm>
                <a:off x="1767" y="2002"/>
                <a:ext cx="265" cy="6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Line 273"/>
              <p:cNvSpPr>
                <a:spLocks noChangeShapeType="1"/>
              </p:cNvSpPr>
              <p:nvPr/>
            </p:nvSpPr>
            <p:spPr bwMode="auto">
              <a:xfrm>
                <a:off x="1767" y="2441"/>
                <a:ext cx="265" cy="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Line 274"/>
              <p:cNvSpPr>
                <a:spLocks noChangeShapeType="1"/>
              </p:cNvSpPr>
              <p:nvPr/>
            </p:nvSpPr>
            <p:spPr bwMode="auto">
              <a:xfrm flipV="1">
                <a:off x="1767" y="2616"/>
                <a:ext cx="241" cy="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Line 275"/>
              <p:cNvSpPr>
                <a:spLocks noChangeShapeType="1"/>
              </p:cNvSpPr>
              <p:nvPr/>
            </p:nvSpPr>
            <p:spPr bwMode="auto">
              <a:xfrm flipV="1">
                <a:off x="1767" y="2640"/>
                <a:ext cx="249" cy="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" name="Group 276"/>
              <p:cNvGrpSpPr>
                <a:grpSpLocks/>
              </p:cNvGrpSpPr>
              <p:nvPr/>
            </p:nvGrpSpPr>
            <p:grpSpPr bwMode="auto">
              <a:xfrm>
                <a:off x="2486" y="2499"/>
                <a:ext cx="562" cy="1386"/>
                <a:chOff x="5173" y="2064"/>
                <a:chExt cx="1119" cy="2272"/>
              </a:xfrm>
            </p:grpSpPr>
            <p:sp>
              <p:nvSpPr>
                <p:cNvPr id="6265" name="Rectangle 277"/>
                <p:cNvSpPr>
                  <a:spLocks noChangeArrowheads="1"/>
                </p:cNvSpPr>
                <p:nvPr/>
              </p:nvSpPr>
              <p:spPr bwMode="auto">
                <a:xfrm>
                  <a:off x="5376" y="2064"/>
                  <a:ext cx="672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66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173" y="2262"/>
                  <a:ext cx="1119" cy="20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 sz="2000">
                    <a:latin typeface="Times New Roman" charset="0"/>
                  </a:endParaRPr>
                </a:p>
              </p:txBody>
            </p:sp>
          </p:grpSp>
          <p:sp>
            <p:nvSpPr>
              <p:cNvPr id="6246" name="Line 281"/>
              <p:cNvSpPr>
                <a:spLocks noChangeShapeType="1"/>
              </p:cNvSpPr>
              <p:nvPr/>
            </p:nvSpPr>
            <p:spPr bwMode="auto">
              <a:xfrm>
                <a:off x="2466" y="2646"/>
                <a:ext cx="1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" name="Group 282"/>
              <p:cNvGrpSpPr>
                <a:grpSpLocks/>
              </p:cNvGrpSpPr>
              <p:nvPr/>
            </p:nvGrpSpPr>
            <p:grpSpPr bwMode="auto">
              <a:xfrm>
                <a:off x="489" y="3407"/>
                <a:ext cx="503" cy="309"/>
                <a:chOff x="1248" y="3605"/>
                <a:chExt cx="1000" cy="507"/>
              </a:xfrm>
            </p:grpSpPr>
            <p:sp>
              <p:nvSpPr>
                <p:cNvPr id="6263" name="Oval 283"/>
                <p:cNvSpPr>
                  <a:spLocks noChangeArrowheads="1"/>
                </p:cNvSpPr>
                <p:nvPr/>
              </p:nvSpPr>
              <p:spPr bwMode="auto">
                <a:xfrm>
                  <a:off x="1248" y="3605"/>
                  <a:ext cx="526" cy="50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6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774" y="3605"/>
                  <a:ext cx="474" cy="5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sp>
            <p:nvSpPr>
              <p:cNvPr id="6248" name="Line 285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337" cy="14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Line 286"/>
              <p:cNvSpPr>
                <a:spLocks noChangeShapeType="1"/>
              </p:cNvSpPr>
              <p:nvPr/>
            </p:nvSpPr>
            <p:spPr bwMode="auto">
              <a:xfrm flipV="1">
                <a:off x="996" y="2382"/>
                <a:ext cx="337" cy="1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Line 288"/>
              <p:cNvSpPr>
                <a:spLocks noChangeShapeType="1"/>
              </p:cNvSpPr>
              <p:nvPr/>
            </p:nvSpPr>
            <p:spPr bwMode="auto">
              <a:xfrm flipV="1">
                <a:off x="996" y="3260"/>
                <a:ext cx="337" cy="2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289"/>
              <p:cNvGrpSpPr>
                <a:grpSpLocks/>
              </p:cNvGrpSpPr>
              <p:nvPr/>
            </p:nvGrpSpPr>
            <p:grpSpPr bwMode="auto">
              <a:xfrm>
                <a:off x="1285" y="3611"/>
                <a:ext cx="502" cy="310"/>
                <a:chOff x="1248" y="3605"/>
                <a:chExt cx="1000" cy="507"/>
              </a:xfrm>
            </p:grpSpPr>
            <p:sp>
              <p:nvSpPr>
                <p:cNvPr id="6261" name="Oval 290"/>
                <p:cNvSpPr>
                  <a:spLocks noChangeArrowheads="1"/>
                </p:cNvSpPr>
                <p:nvPr/>
              </p:nvSpPr>
              <p:spPr bwMode="auto">
                <a:xfrm>
                  <a:off x="1248" y="3605"/>
                  <a:ext cx="526" cy="50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6262" name="Rectangle 291"/>
                <p:cNvSpPr>
                  <a:spLocks noChangeArrowheads="1"/>
                </p:cNvSpPr>
                <p:nvPr/>
              </p:nvSpPr>
              <p:spPr bwMode="auto">
                <a:xfrm>
                  <a:off x="1774" y="3605"/>
                  <a:ext cx="474" cy="5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sp>
            <p:nvSpPr>
              <p:cNvPr id="6252" name="Line 292"/>
              <p:cNvSpPr>
                <a:spLocks noChangeShapeType="1"/>
              </p:cNvSpPr>
              <p:nvPr/>
            </p:nvSpPr>
            <p:spPr bwMode="auto">
              <a:xfrm flipV="1">
                <a:off x="1791" y="2616"/>
                <a:ext cx="241" cy="1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Text Box 294"/>
              <p:cNvSpPr txBox="1">
                <a:spLocks noChangeArrowheads="1"/>
              </p:cNvSpPr>
              <p:nvPr/>
            </p:nvSpPr>
            <p:spPr bwMode="auto">
              <a:xfrm>
                <a:off x="1614" y="3491"/>
                <a:ext cx="562" cy="2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254" name="Line 297"/>
              <p:cNvSpPr>
                <a:spLocks noChangeShapeType="1"/>
              </p:cNvSpPr>
              <p:nvPr/>
            </p:nvSpPr>
            <p:spPr bwMode="auto">
              <a:xfrm flipH="1">
                <a:off x="586" y="2119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Line 298"/>
              <p:cNvSpPr>
                <a:spLocks noChangeShapeType="1"/>
              </p:cNvSpPr>
              <p:nvPr/>
            </p:nvSpPr>
            <p:spPr bwMode="auto">
              <a:xfrm flipH="1">
                <a:off x="610" y="2558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Line 299"/>
              <p:cNvSpPr>
                <a:spLocks noChangeShapeType="1"/>
              </p:cNvSpPr>
              <p:nvPr/>
            </p:nvSpPr>
            <p:spPr bwMode="auto">
              <a:xfrm flipH="1">
                <a:off x="610" y="3026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Freeform 300"/>
              <p:cNvSpPr>
                <a:spLocks/>
              </p:cNvSpPr>
              <p:nvPr/>
            </p:nvSpPr>
            <p:spPr bwMode="auto">
              <a:xfrm>
                <a:off x="1357" y="2821"/>
                <a:ext cx="181" cy="125"/>
              </a:xfrm>
              <a:custGeom>
                <a:avLst/>
                <a:gdLst>
                  <a:gd name="T0" fmla="*/ 1 w 288"/>
                  <a:gd name="T1" fmla="*/ 1 h 247"/>
                  <a:gd name="T2" fmla="*/ 1 w 288"/>
                  <a:gd name="T3" fmla="*/ 1 h 247"/>
                  <a:gd name="T4" fmla="*/ 0 w 288"/>
                  <a:gd name="T5" fmla="*/ 1 h 247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247"/>
                  <a:gd name="T11" fmla="*/ 288 w 288"/>
                  <a:gd name="T12" fmla="*/ 247 h 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247">
                    <a:moveTo>
                      <a:pt x="288" y="2"/>
                    </a:moveTo>
                    <a:cubicBezTo>
                      <a:pt x="193" y="16"/>
                      <a:pt x="165" y="0"/>
                      <a:pt x="115" y="74"/>
                    </a:cubicBezTo>
                    <a:cubicBezTo>
                      <a:pt x="101" y="216"/>
                      <a:pt x="134" y="247"/>
                      <a:pt x="0" y="2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Freeform 301"/>
              <p:cNvSpPr>
                <a:spLocks/>
              </p:cNvSpPr>
              <p:nvPr/>
            </p:nvSpPr>
            <p:spPr bwMode="auto">
              <a:xfrm>
                <a:off x="1357" y="1943"/>
                <a:ext cx="181" cy="125"/>
              </a:xfrm>
              <a:custGeom>
                <a:avLst/>
                <a:gdLst>
                  <a:gd name="T0" fmla="*/ 1 w 288"/>
                  <a:gd name="T1" fmla="*/ 1 h 247"/>
                  <a:gd name="T2" fmla="*/ 1 w 288"/>
                  <a:gd name="T3" fmla="*/ 1 h 247"/>
                  <a:gd name="T4" fmla="*/ 0 w 288"/>
                  <a:gd name="T5" fmla="*/ 1 h 247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247"/>
                  <a:gd name="T11" fmla="*/ 288 w 288"/>
                  <a:gd name="T12" fmla="*/ 247 h 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247">
                    <a:moveTo>
                      <a:pt x="288" y="2"/>
                    </a:moveTo>
                    <a:cubicBezTo>
                      <a:pt x="193" y="16"/>
                      <a:pt x="165" y="0"/>
                      <a:pt x="115" y="74"/>
                    </a:cubicBezTo>
                    <a:cubicBezTo>
                      <a:pt x="101" y="216"/>
                      <a:pt x="134" y="247"/>
                      <a:pt x="0" y="2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Freeform 302"/>
              <p:cNvSpPr>
                <a:spLocks/>
              </p:cNvSpPr>
              <p:nvPr/>
            </p:nvSpPr>
            <p:spPr bwMode="auto">
              <a:xfrm>
                <a:off x="1381" y="2353"/>
                <a:ext cx="181" cy="124"/>
              </a:xfrm>
              <a:custGeom>
                <a:avLst/>
                <a:gdLst>
                  <a:gd name="T0" fmla="*/ 1 w 288"/>
                  <a:gd name="T1" fmla="*/ 1 h 247"/>
                  <a:gd name="T2" fmla="*/ 1 w 288"/>
                  <a:gd name="T3" fmla="*/ 1 h 247"/>
                  <a:gd name="T4" fmla="*/ 0 w 288"/>
                  <a:gd name="T5" fmla="*/ 1 h 247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247"/>
                  <a:gd name="T11" fmla="*/ 288 w 288"/>
                  <a:gd name="T12" fmla="*/ 247 h 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247">
                    <a:moveTo>
                      <a:pt x="288" y="2"/>
                    </a:moveTo>
                    <a:cubicBezTo>
                      <a:pt x="193" y="16"/>
                      <a:pt x="165" y="0"/>
                      <a:pt x="115" y="74"/>
                    </a:cubicBezTo>
                    <a:cubicBezTo>
                      <a:pt x="101" y="216"/>
                      <a:pt x="134" y="247"/>
                      <a:pt x="0" y="2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Freeform 303"/>
              <p:cNvSpPr>
                <a:spLocks/>
              </p:cNvSpPr>
              <p:nvPr/>
            </p:nvSpPr>
            <p:spPr bwMode="auto">
              <a:xfrm>
                <a:off x="1381" y="3260"/>
                <a:ext cx="181" cy="125"/>
              </a:xfrm>
              <a:custGeom>
                <a:avLst/>
                <a:gdLst>
                  <a:gd name="T0" fmla="*/ 1 w 288"/>
                  <a:gd name="T1" fmla="*/ 1 h 247"/>
                  <a:gd name="T2" fmla="*/ 1 w 288"/>
                  <a:gd name="T3" fmla="*/ 1 h 247"/>
                  <a:gd name="T4" fmla="*/ 0 w 288"/>
                  <a:gd name="T5" fmla="*/ 1 h 247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247"/>
                  <a:gd name="T11" fmla="*/ 288 w 288"/>
                  <a:gd name="T12" fmla="*/ 247 h 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247">
                    <a:moveTo>
                      <a:pt x="288" y="2"/>
                    </a:moveTo>
                    <a:cubicBezTo>
                      <a:pt x="193" y="16"/>
                      <a:pt x="165" y="0"/>
                      <a:pt x="115" y="74"/>
                    </a:cubicBezTo>
                    <a:cubicBezTo>
                      <a:pt x="101" y="216"/>
                      <a:pt x="134" y="247"/>
                      <a:pt x="0" y="2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6213" name="Picture 304" descr="C:\Documents and Settings\stdenis\Desktop\Lathuile2008\physics\Feynmann\ggWW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15400" y="1874838"/>
              <a:ext cx="1165225" cy="53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4" name="Text Box 34"/>
            <p:cNvSpPr txBox="1">
              <a:spLocks noChangeArrowheads="1"/>
            </p:cNvSpPr>
            <p:nvPr/>
          </p:nvSpPr>
          <p:spPr bwMode="auto">
            <a:xfrm>
              <a:off x="7511394" y="1112837"/>
              <a:ext cx="2495572" cy="724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Discr. Ana</a:t>
              </a:r>
            </a:p>
          </p:txBody>
        </p:sp>
      </p:grpSp>
      <p:grpSp>
        <p:nvGrpSpPr>
          <p:cNvPr id="27" name="Group 213"/>
          <p:cNvGrpSpPr>
            <a:grpSpLocks/>
          </p:cNvGrpSpPr>
          <p:nvPr/>
        </p:nvGrpSpPr>
        <p:grpSpPr bwMode="auto">
          <a:xfrm>
            <a:off x="4735513" y="4084638"/>
            <a:ext cx="1219200" cy="1692275"/>
            <a:chOff x="10907712" y="5867400"/>
            <a:chExt cx="1219200" cy="1692275"/>
          </a:xfrm>
        </p:grpSpPr>
        <p:sp>
          <p:nvSpPr>
            <p:cNvPr id="6205" name="Rectangle 12"/>
            <p:cNvSpPr>
              <a:spLocks noChangeArrowheads="1"/>
            </p:cNvSpPr>
            <p:nvPr/>
          </p:nvSpPr>
          <p:spPr bwMode="auto">
            <a:xfrm>
              <a:off x="10907712" y="6294437"/>
              <a:ext cx="1219200" cy="7620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206" name="Rectangle 9"/>
            <p:cNvSpPr>
              <a:spLocks noChangeArrowheads="1"/>
            </p:cNvSpPr>
            <p:nvPr/>
          </p:nvSpPr>
          <p:spPr bwMode="auto">
            <a:xfrm>
              <a:off x="10907712" y="7010400"/>
              <a:ext cx="1219200" cy="38100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207" name="Text Box 25"/>
            <p:cNvSpPr txBox="1">
              <a:spLocks noChangeArrowheads="1"/>
            </p:cNvSpPr>
            <p:nvPr/>
          </p:nvSpPr>
          <p:spPr bwMode="auto">
            <a:xfrm>
              <a:off x="11288713" y="6934200"/>
              <a:ext cx="528638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208" name="Text Box 27"/>
            <p:cNvSpPr txBox="1">
              <a:spLocks noChangeArrowheads="1"/>
            </p:cNvSpPr>
            <p:nvPr/>
          </p:nvSpPr>
          <p:spPr bwMode="auto">
            <a:xfrm>
              <a:off x="10983913" y="6400800"/>
              <a:ext cx="108902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WW</a:t>
              </a:r>
            </a:p>
          </p:txBody>
        </p:sp>
        <p:sp>
          <p:nvSpPr>
            <p:cNvPr id="6209" name="Rectangle 33"/>
            <p:cNvSpPr>
              <a:spLocks noChangeArrowheads="1"/>
            </p:cNvSpPr>
            <p:nvPr/>
          </p:nvSpPr>
          <p:spPr bwMode="auto">
            <a:xfrm>
              <a:off x="10907712" y="5943599"/>
              <a:ext cx="1219200" cy="38100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210" name="Text Box 34"/>
            <p:cNvSpPr txBox="1">
              <a:spLocks noChangeArrowheads="1"/>
            </p:cNvSpPr>
            <p:nvPr/>
          </p:nvSpPr>
          <p:spPr bwMode="auto">
            <a:xfrm>
              <a:off x="11114604" y="5867400"/>
              <a:ext cx="845104" cy="629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Z/</a:t>
              </a:r>
              <a:r>
                <a:rPr lang="en-GB">
                  <a:solidFill>
                    <a:schemeClr val="bg1"/>
                  </a:solidFill>
                  <a:latin typeface="Symbol" charset="2"/>
                </a:rPr>
                <a:t>g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318"/>
          <p:cNvGrpSpPr>
            <a:grpSpLocks/>
          </p:cNvGrpSpPr>
          <p:nvPr/>
        </p:nvGrpSpPr>
        <p:grpSpPr bwMode="auto">
          <a:xfrm>
            <a:off x="3897313" y="2789238"/>
            <a:ext cx="722312" cy="4189412"/>
            <a:chOff x="1392" y="864"/>
            <a:chExt cx="2274" cy="843"/>
          </a:xfrm>
        </p:grpSpPr>
        <p:sp>
          <p:nvSpPr>
            <p:cNvPr id="6203" name="Rectangle 317"/>
            <p:cNvSpPr>
              <a:spLocks noChangeArrowheads="1"/>
            </p:cNvSpPr>
            <p:nvPr/>
          </p:nvSpPr>
          <p:spPr bwMode="auto">
            <a:xfrm>
              <a:off x="1632" y="864"/>
              <a:ext cx="1680" cy="84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/>
                <a:t>Hi</a:t>
              </a:r>
            </a:p>
          </p:txBody>
        </p:sp>
        <p:sp>
          <p:nvSpPr>
            <p:cNvPr id="8252" name="Text Box 311"/>
            <p:cNvSpPr txBox="1">
              <a:spLocks noChangeArrowheads="1"/>
            </p:cNvSpPr>
            <p:nvPr/>
          </p:nvSpPr>
          <p:spPr bwMode="auto">
            <a:xfrm>
              <a:off x="1392" y="1094"/>
              <a:ext cx="227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GB" dirty="0">
                <a:ea typeface="+mn-ea"/>
                <a:cs typeface="+mn-cs"/>
              </a:endParaRPr>
            </a:p>
          </p:txBody>
        </p:sp>
      </p:grpSp>
      <p:grpSp>
        <p:nvGrpSpPr>
          <p:cNvPr id="29" name="Group 318"/>
          <p:cNvGrpSpPr>
            <a:grpSpLocks/>
          </p:cNvGrpSpPr>
          <p:nvPr/>
        </p:nvGrpSpPr>
        <p:grpSpPr bwMode="auto">
          <a:xfrm>
            <a:off x="3897313" y="1265238"/>
            <a:ext cx="722312" cy="1704975"/>
            <a:chOff x="6912" y="744"/>
            <a:chExt cx="2274" cy="821"/>
          </a:xfrm>
        </p:grpSpPr>
        <p:sp>
          <p:nvSpPr>
            <p:cNvPr id="6201" name="Rectangle 317"/>
            <p:cNvSpPr>
              <a:spLocks noChangeArrowheads="1"/>
            </p:cNvSpPr>
            <p:nvPr/>
          </p:nvSpPr>
          <p:spPr bwMode="auto">
            <a:xfrm>
              <a:off x="7152" y="781"/>
              <a:ext cx="1680" cy="6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/>
                <a:t>Lo</a:t>
              </a:r>
            </a:p>
          </p:txBody>
        </p:sp>
        <p:sp>
          <p:nvSpPr>
            <p:cNvPr id="8250" name="Text Box 311"/>
            <p:cNvSpPr txBox="1">
              <a:spLocks noChangeArrowheads="1"/>
            </p:cNvSpPr>
            <p:nvPr/>
          </p:nvSpPr>
          <p:spPr bwMode="auto">
            <a:xfrm>
              <a:off x="6912" y="744"/>
              <a:ext cx="2274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GB" dirty="0">
                <a:ea typeface="+mn-ea"/>
                <a:cs typeface="+mn-cs"/>
              </a:endParaRPr>
            </a:p>
          </p:txBody>
        </p:sp>
      </p:grpSp>
      <p:grpSp>
        <p:nvGrpSpPr>
          <p:cNvPr id="30" name="Group 217"/>
          <p:cNvGrpSpPr>
            <a:grpSpLocks/>
          </p:cNvGrpSpPr>
          <p:nvPr/>
        </p:nvGrpSpPr>
        <p:grpSpPr bwMode="auto">
          <a:xfrm>
            <a:off x="3821113" y="655638"/>
            <a:ext cx="838200" cy="792162"/>
            <a:chOff x="3821113" y="655638"/>
            <a:chExt cx="838200" cy="792162"/>
          </a:xfrm>
        </p:grpSpPr>
        <p:sp>
          <p:nvSpPr>
            <p:cNvPr id="6198" name="Rectangle 317"/>
            <p:cNvSpPr>
              <a:spLocks noChangeArrowheads="1"/>
            </p:cNvSpPr>
            <p:nvPr/>
          </p:nvSpPr>
          <p:spPr bwMode="auto">
            <a:xfrm>
              <a:off x="3821113" y="655638"/>
              <a:ext cx="838200" cy="774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199" name="Text Box 311"/>
            <p:cNvSpPr txBox="1">
              <a:spLocks noChangeArrowheads="1"/>
            </p:cNvSpPr>
            <p:nvPr/>
          </p:nvSpPr>
          <p:spPr bwMode="auto">
            <a:xfrm>
              <a:off x="3821113" y="731725"/>
              <a:ext cx="558466" cy="629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/>
                <a:t>M</a:t>
              </a:r>
              <a:endParaRPr lang="en-GB"/>
            </a:p>
          </p:txBody>
        </p:sp>
        <p:sp>
          <p:nvSpPr>
            <p:cNvPr id="206" name="Rectangle 2"/>
            <p:cNvSpPr txBox="1">
              <a:spLocks noChangeArrowheads="1"/>
            </p:cNvSpPr>
            <p:nvPr/>
          </p:nvSpPr>
          <p:spPr bwMode="auto">
            <a:xfrm flipH="1">
              <a:off x="4278313" y="808038"/>
              <a:ext cx="293687" cy="639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kern="0" dirty="0" err="1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ll</a:t>
              </a:r>
              <a:endParaRPr lang="en-GB" kern="0" dirty="0">
                <a:solidFill>
                  <a:srgbClr val="00000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1" name="Group 318"/>
          <p:cNvGrpSpPr>
            <a:grpSpLocks/>
          </p:cNvGrpSpPr>
          <p:nvPr/>
        </p:nvGrpSpPr>
        <p:grpSpPr bwMode="auto">
          <a:xfrm>
            <a:off x="6183313" y="2027238"/>
            <a:ext cx="1752600" cy="762000"/>
            <a:chOff x="1324" y="784"/>
            <a:chExt cx="1553" cy="800"/>
          </a:xfrm>
        </p:grpSpPr>
        <p:sp>
          <p:nvSpPr>
            <p:cNvPr id="213" name="Rectangle 317"/>
            <p:cNvSpPr>
              <a:spLocks noChangeArrowheads="1"/>
            </p:cNvSpPr>
            <p:nvPr/>
          </p:nvSpPr>
          <p:spPr bwMode="auto">
            <a:xfrm>
              <a:off x="1324" y="784"/>
              <a:ext cx="1553" cy="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97" name="Text Box 311"/>
            <p:cNvSpPr txBox="1">
              <a:spLocks noChangeArrowheads="1"/>
            </p:cNvSpPr>
            <p:nvPr/>
          </p:nvSpPr>
          <p:spPr bwMode="auto">
            <a:xfrm>
              <a:off x="1392" y="864"/>
              <a:ext cx="1418" cy="661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/>
                <a:t>&lt;2Jet</a:t>
              </a:r>
              <a:endParaRPr lang="en-GB"/>
            </a:p>
          </p:txBody>
        </p:sp>
      </p:grpSp>
      <p:grpSp>
        <p:nvGrpSpPr>
          <p:cNvPr id="220192" name="Group 216"/>
          <p:cNvGrpSpPr>
            <a:grpSpLocks/>
          </p:cNvGrpSpPr>
          <p:nvPr/>
        </p:nvGrpSpPr>
        <p:grpSpPr bwMode="auto">
          <a:xfrm>
            <a:off x="8240713" y="1951038"/>
            <a:ext cx="1671637" cy="838200"/>
            <a:chOff x="8240713" y="1951037"/>
            <a:chExt cx="1671636" cy="838199"/>
          </a:xfrm>
        </p:grpSpPr>
        <p:sp>
          <p:nvSpPr>
            <p:cNvPr id="6192" name="Rectangle 9"/>
            <p:cNvSpPr>
              <a:spLocks noChangeArrowheads="1"/>
            </p:cNvSpPr>
            <p:nvPr/>
          </p:nvSpPr>
          <p:spPr bwMode="auto">
            <a:xfrm rot="-5400000">
              <a:off x="9193212" y="2141537"/>
              <a:ext cx="838199" cy="457199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193" name="Rectangle 68"/>
            <p:cNvSpPr>
              <a:spLocks noChangeArrowheads="1"/>
            </p:cNvSpPr>
            <p:nvPr/>
          </p:nvSpPr>
          <p:spPr bwMode="auto">
            <a:xfrm rot="-5400000">
              <a:off x="8395494" y="1796257"/>
              <a:ext cx="833437" cy="1143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194" name="Text Box 25"/>
            <p:cNvSpPr txBox="1">
              <a:spLocks noChangeArrowheads="1"/>
            </p:cNvSpPr>
            <p:nvPr/>
          </p:nvSpPr>
          <p:spPr bwMode="auto">
            <a:xfrm>
              <a:off x="9383712" y="2027236"/>
              <a:ext cx="528637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195" name="Text Box 70"/>
            <p:cNvSpPr txBox="1">
              <a:spLocks noChangeArrowheads="1"/>
            </p:cNvSpPr>
            <p:nvPr/>
          </p:nvSpPr>
          <p:spPr bwMode="auto">
            <a:xfrm>
              <a:off x="8316913" y="2027238"/>
              <a:ext cx="830262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dirty="0"/>
                <a:t>W</a:t>
              </a:r>
              <a:r>
                <a:rPr lang="en-GB" dirty="0">
                  <a:latin typeface="Symbol" charset="2"/>
                </a:rPr>
                <a:t>g</a:t>
              </a:r>
              <a:endParaRPr lang="en-GB" dirty="0"/>
            </a:p>
          </p:txBody>
        </p:sp>
      </p:grpSp>
      <p:grpSp>
        <p:nvGrpSpPr>
          <p:cNvPr id="220193" name="Group 210"/>
          <p:cNvGrpSpPr>
            <a:grpSpLocks/>
          </p:cNvGrpSpPr>
          <p:nvPr/>
        </p:nvGrpSpPr>
        <p:grpSpPr bwMode="auto">
          <a:xfrm>
            <a:off x="4735513" y="1722438"/>
            <a:ext cx="1219200" cy="1150937"/>
            <a:chOff x="4735513" y="1798638"/>
            <a:chExt cx="1219200" cy="1150936"/>
          </a:xfrm>
        </p:grpSpPr>
        <p:sp>
          <p:nvSpPr>
            <p:cNvPr id="6188" name="Rectangle 9"/>
            <p:cNvSpPr>
              <a:spLocks noChangeArrowheads="1"/>
            </p:cNvSpPr>
            <p:nvPr/>
          </p:nvSpPr>
          <p:spPr bwMode="auto">
            <a:xfrm>
              <a:off x="4735513" y="2484438"/>
              <a:ext cx="1219200" cy="38100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189" name="Rectangle 68"/>
            <p:cNvSpPr>
              <a:spLocks noChangeArrowheads="1"/>
            </p:cNvSpPr>
            <p:nvPr/>
          </p:nvSpPr>
          <p:spPr bwMode="auto">
            <a:xfrm>
              <a:off x="4735513" y="1874838"/>
              <a:ext cx="1219200" cy="619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6190" name="Text Box 25"/>
            <p:cNvSpPr txBox="1">
              <a:spLocks noChangeArrowheads="1"/>
            </p:cNvSpPr>
            <p:nvPr/>
          </p:nvSpPr>
          <p:spPr bwMode="auto">
            <a:xfrm>
              <a:off x="5116512" y="2408237"/>
              <a:ext cx="528637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191" name="Text Box 70"/>
            <p:cNvSpPr txBox="1">
              <a:spLocks noChangeArrowheads="1"/>
            </p:cNvSpPr>
            <p:nvPr/>
          </p:nvSpPr>
          <p:spPr bwMode="auto">
            <a:xfrm>
              <a:off x="5035550" y="1798638"/>
              <a:ext cx="830263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dirty="0"/>
                <a:t>W</a:t>
              </a:r>
              <a:r>
                <a:rPr lang="en-GB" dirty="0">
                  <a:latin typeface="Symbol" charset="2"/>
                </a:rPr>
                <a:t>g</a:t>
              </a:r>
              <a:endParaRPr lang="en-GB" dirty="0"/>
            </a:p>
          </p:txBody>
        </p:sp>
      </p:grpSp>
      <p:sp>
        <p:nvSpPr>
          <p:cNvPr id="9261" name="Text Box 311"/>
          <p:cNvSpPr txBox="1">
            <a:spLocks noChangeArrowheads="1"/>
          </p:cNvSpPr>
          <p:nvPr/>
        </p:nvSpPr>
        <p:spPr bwMode="auto">
          <a:xfrm>
            <a:off x="5726113" y="1189038"/>
            <a:ext cx="1828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/>
              <a:t>(CDF)</a:t>
            </a:r>
            <a:endParaRPr lang="en-GB"/>
          </a:p>
        </p:txBody>
      </p:sp>
      <p:grpSp>
        <p:nvGrpSpPr>
          <p:cNvPr id="220194" name="Group 203"/>
          <p:cNvGrpSpPr>
            <a:grpSpLocks/>
          </p:cNvGrpSpPr>
          <p:nvPr/>
        </p:nvGrpSpPr>
        <p:grpSpPr bwMode="auto">
          <a:xfrm>
            <a:off x="2525713" y="1112838"/>
            <a:ext cx="1219200" cy="5472112"/>
            <a:chOff x="1458912" y="0"/>
            <a:chExt cx="1219200" cy="5472112"/>
          </a:xfrm>
        </p:grpSpPr>
        <p:grpSp>
          <p:nvGrpSpPr>
            <p:cNvPr id="220195" name="Group 201"/>
            <p:cNvGrpSpPr>
              <a:grpSpLocks/>
            </p:cNvGrpSpPr>
            <p:nvPr/>
          </p:nvGrpSpPr>
          <p:grpSpPr bwMode="auto">
            <a:xfrm>
              <a:off x="1458912" y="0"/>
              <a:ext cx="1219200" cy="5303837"/>
              <a:chOff x="2525713" y="1798638"/>
              <a:chExt cx="1219200" cy="5029200"/>
            </a:xfrm>
          </p:grpSpPr>
          <p:sp>
            <p:nvSpPr>
              <p:cNvPr id="6181" name="Rectangle 9"/>
              <p:cNvSpPr>
                <a:spLocks noChangeArrowheads="1"/>
              </p:cNvSpPr>
              <p:nvPr/>
            </p:nvSpPr>
            <p:spPr bwMode="auto">
              <a:xfrm>
                <a:off x="2525713" y="6446838"/>
                <a:ext cx="1219200" cy="381000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182" name="Rectangle 12"/>
              <p:cNvSpPr>
                <a:spLocks noChangeArrowheads="1"/>
              </p:cNvSpPr>
              <p:nvPr/>
            </p:nvSpPr>
            <p:spPr bwMode="auto">
              <a:xfrm>
                <a:off x="2525713" y="5684838"/>
                <a:ext cx="1219200" cy="762000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183" name="Text Box 27"/>
              <p:cNvSpPr txBox="1">
                <a:spLocks noChangeArrowheads="1"/>
              </p:cNvSpPr>
              <p:nvPr/>
            </p:nvSpPr>
            <p:spPr bwMode="auto">
              <a:xfrm>
                <a:off x="2601913" y="5684838"/>
                <a:ext cx="1089025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/>
                  <a:t>WW</a:t>
                </a:r>
              </a:p>
            </p:txBody>
          </p:sp>
          <p:sp>
            <p:nvSpPr>
              <p:cNvPr id="6184" name="Rectangle 33"/>
              <p:cNvSpPr>
                <a:spLocks noChangeArrowheads="1"/>
              </p:cNvSpPr>
              <p:nvPr/>
            </p:nvSpPr>
            <p:spPr bwMode="auto">
              <a:xfrm>
                <a:off x="2525713" y="1798638"/>
                <a:ext cx="1219200" cy="3581400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185" name="Text Box 34"/>
              <p:cNvSpPr txBox="1">
                <a:spLocks noChangeArrowheads="1"/>
              </p:cNvSpPr>
              <p:nvPr/>
            </p:nvSpPr>
            <p:spPr bwMode="auto">
              <a:xfrm>
                <a:off x="2656405" y="4084638"/>
                <a:ext cx="845104" cy="597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>
                    <a:solidFill>
                      <a:schemeClr val="bg1"/>
                    </a:solidFill>
                  </a:rPr>
                  <a:t>Z/</a:t>
                </a:r>
                <a:r>
                  <a:rPr lang="en-GB">
                    <a:solidFill>
                      <a:schemeClr val="bg1"/>
                    </a:solidFill>
                    <a:latin typeface="Symbol" charset="2"/>
                  </a:rPr>
                  <a:t>g</a:t>
                </a: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6186" name="Rectangle 68"/>
              <p:cNvSpPr>
                <a:spLocks noChangeArrowheads="1"/>
              </p:cNvSpPr>
              <p:nvPr/>
            </p:nvSpPr>
            <p:spPr bwMode="auto">
              <a:xfrm>
                <a:off x="2525713" y="5303838"/>
                <a:ext cx="1219200" cy="38100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187" name="Text Box 70"/>
              <p:cNvSpPr txBox="1">
                <a:spLocks noChangeArrowheads="1"/>
              </p:cNvSpPr>
              <p:nvPr/>
            </p:nvSpPr>
            <p:spPr bwMode="auto">
              <a:xfrm>
                <a:off x="2982913" y="5151438"/>
                <a:ext cx="363537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/>
                  <a:t>t</a:t>
                </a:r>
              </a:p>
            </p:txBody>
          </p:sp>
        </p:grpSp>
        <p:sp>
          <p:nvSpPr>
            <p:cNvPr id="6180" name="Text Box 25"/>
            <p:cNvSpPr txBox="1">
              <a:spLocks noChangeArrowheads="1"/>
            </p:cNvSpPr>
            <p:nvPr/>
          </p:nvSpPr>
          <p:spPr bwMode="auto">
            <a:xfrm>
              <a:off x="1763712" y="4846637"/>
              <a:ext cx="528637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220196" name="Group 215"/>
          <p:cNvGrpSpPr>
            <a:grpSpLocks/>
          </p:cNvGrpSpPr>
          <p:nvPr/>
        </p:nvGrpSpPr>
        <p:grpSpPr bwMode="auto">
          <a:xfrm>
            <a:off x="8164513" y="4237038"/>
            <a:ext cx="1765300" cy="1219200"/>
            <a:chOff x="6695003" y="4389437"/>
            <a:chExt cx="1708465" cy="1219200"/>
          </a:xfrm>
        </p:grpSpPr>
        <p:grpSp>
          <p:nvGrpSpPr>
            <p:cNvPr id="220197" name="Group 214"/>
            <p:cNvGrpSpPr>
              <a:grpSpLocks/>
            </p:cNvGrpSpPr>
            <p:nvPr/>
          </p:nvGrpSpPr>
          <p:grpSpPr bwMode="auto">
            <a:xfrm>
              <a:off x="6695003" y="4389437"/>
              <a:ext cx="1708465" cy="1219200"/>
              <a:chOff x="8219004" y="4237038"/>
              <a:chExt cx="1708465" cy="1219200"/>
            </a:xfrm>
          </p:grpSpPr>
          <p:sp>
            <p:nvSpPr>
              <p:cNvPr id="6174" name="Rectangle 74"/>
              <p:cNvSpPr>
                <a:spLocks noChangeArrowheads="1"/>
              </p:cNvSpPr>
              <p:nvPr/>
            </p:nvSpPr>
            <p:spPr bwMode="auto">
              <a:xfrm>
                <a:off x="8926513" y="4237038"/>
                <a:ext cx="533399" cy="1219200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175" name="Rectangle 73"/>
              <p:cNvSpPr>
                <a:spLocks noChangeArrowheads="1"/>
              </p:cNvSpPr>
              <p:nvPr/>
            </p:nvSpPr>
            <p:spPr bwMode="auto">
              <a:xfrm>
                <a:off x="9398832" y="4237038"/>
                <a:ext cx="453190" cy="1219200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176" name="Text Box 75"/>
              <p:cNvSpPr txBox="1">
                <a:spLocks noChangeArrowheads="1"/>
              </p:cNvSpPr>
              <p:nvPr/>
            </p:nvSpPr>
            <p:spPr bwMode="auto">
              <a:xfrm>
                <a:off x="9398833" y="4541837"/>
                <a:ext cx="5286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>
                    <a:solidFill>
                      <a:schemeClr val="bg1"/>
                    </a:solidFill>
                  </a:rPr>
                  <a:t>H</a:t>
                </a:r>
              </a:p>
            </p:txBody>
          </p:sp>
          <p:sp>
            <p:nvSpPr>
              <p:cNvPr id="6177" name="Rectangle 33"/>
              <p:cNvSpPr>
                <a:spLocks noChangeArrowheads="1"/>
              </p:cNvSpPr>
              <p:nvPr/>
            </p:nvSpPr>
            <p:spPr bwMode="auto">
              <a:xfrm rot="-5400000">
                <a:off x="8012113" y="4541838"/>
                <a:ext cx="1219200" cy="609600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endParaRPr lang="en-US"/>
              </a:p>
            </p:txBody>
          </p:sp>
          <p:sp>
            <p:nvSpPr>
              <p:cNvPr id="6178" name="Text Box 34"/>
              <p:cNvSpPr txBox="1">
                <a:spLocks noChangeArrowheads="1"/>
              </p:cNvSpPr>
              <p:nvPr/>
            </p:nvSpPr>
            <p:spPr bwMode="auto">
              <a:xfrm>
                <a:off x="8219004" y="4541837"/>
                <a:ext cx="845104" cy="629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>
                    <a:solidFill>
                      <a:schemeClr val="bg1"/>
                    </a:solidFill>
                  </a:rPr>
                  <a:t>Z/</a:t>
                </a:r>
                <a:r>
                  <a:rPr lang="en-GB">
                    <a:solidFill>
                      <a:schemeClr val="bg1"/>
                    </a:solidFill>
                    <a:latin typeface="Symbol" charset="2"/>
                  </a:rPr>
                  <a:t>g</a:t>
                </a:r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73" name="Text Box 76"/>
            <p:cNvSpPr txBox="1">
              <a:spLocks noChangeArrowheads="1"/>
            </p:cNvSpPr>
            <p:nvPr/>
          </p:nvSpPr>
          <p:spPr bwMode="auto">
            <a:xfrm>
              <a:off x="7402512" y="4389437"/>
              <a:ext cx="533400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/>
                <a:t>WW</a:t>
              </a:r>
            </a:p>
          </p:txBody>
        </p:sp>
      </p:grpSp>
      <p:sp>
        <p:nvSpPr>
          <p:cNvPr id="204" name="Text Box 311"/>
          <p:cNvSpPr txBox="1">
            <a:spLocks noChangeArrowheads="1"/>
          </p:cNvSpPr>
          <p:nvPr/>
        </p:nvSpPr>
        <p:spPr bwMode="auto">
          <a:xfrm>
            <a:off x="2525713" y="0"/>
            <a:ext cx="1981200" cy="630238"/>
          </a:xfrm>
          <a:prstGeom prst="rect">
            <a:avLst/>
          </a:prstGeom>
          <a:solidFill>
            <a:srgbClr val="FFFF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/>
              <a:t>Isolation</a:t>
            </a:r>
            <a:endParaRPr lang="en-GB"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07" grpId="0" autoUpdateAnimBg="0"/>
      <p:bldP spid="220208" grpId="0" autoUpdateAnimBg="0"/>
      <p:bldP spid="220220" grpId="0" autoUpdateAnimBg="0"/>
      <p:bldP spid="9403" grpId="0" animBg="1"/>
      <p:bldP spid="9237" grpId="0" animBg="1"/>
      <p:bldP spid="193" grpId="0" autoUpdateAnimBg="0"/>
      <p:bldP spid="9261" grpId="0"/>
      <p:bldP spid="204" grpId="0" animBg="1"/>
      <p:bldP spid="20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3" name="Picture 196" descr="H82F01a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838"/>
            <a:ext cx="3211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3" name="Text Box 312"/>
          <p:cNvSpPr txBox="1">
            <a:spLocks noChangeArrowheads="1"/>
          </p:cNvSpPr>
          <p:nvPr/>
        </p:nvSpPr>
        <p:spPr bwMode="auto">
          <a:xfrm>
            <a:off x="3516313" y="0"/>
            <a:ext cx="3124200" cy="1047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Met&gt;20,30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GeV/c</a:t>
            </a:r>
            <a:r>
              <a:rPr lang="en-US" sz="3200" baseline="30000"/>
              <a:t>2</a:t>
            </a:r>
            <a:endParaRPr lang="en-GB" sz="3200"/>
          </a:p>
        </p:txBody>
      </p:sp>
      <p:sp>
        <p:nvSpPr>
          <p:cNvPr id="9237" name="Text Box 311"/>
          <p:cNvSpPr txBox="1">
            <a:spLocks noChangeArrowheads="1"/>
          </p:cNvSpPr>
          <p:nvPr/>
        </p:nvSpPr>
        <p:spPr bwMode="auto">
          <a:xfrm>
            <a:off x="0" y="0"/>
            <a:ext cx="3287713" cy="1047750"/>
          </a:xfrm>
          <a:prstGeom prst="rect">
            <a:avLst/>
          </a:prstGeom>
          <a:solidFill>
            <a:srgbClr val="FFFF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Dileptons,Iso p</a:t>
            </a:r>
            <a:r>
              <a:rPr lang="en-US" sz="3200" baseline="-25000"/>
              <a:t>t</a:t>
            </a:r>
            <a:r>
              <a:rPr lang="en-US" sz="3200"/>
              <a:t>&gt;15,10GeV/c</a:t>
            </a:r>
            <a:endParaRPr lang="en-GB" sz="3200"/>
          </a:p>
        </p:txBody>
      </p:sp>
      <p:pic>
        <p:nvPicPr>
          <p:cNvPr id="9223" name="Picture 195" descr="H82F01b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1112838"/>
            <a:ext cx="3211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98" descr="H82F01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5450"/>
            <a:ext cx="32067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9" descr="H82F01c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22638"/>
            <a:ext cx="3211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1" descr="H82F01d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0113" y="3322638"/>
            <a:ext cx="3200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2" descr="H82F01f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0113" y="5502275"/>
            <a:ext cx="3211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3" descr="H82F15e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9113" y="5502275"/>
            <a:ext cx="3211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04" descr="H82F14e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9113" y="3322638"/>
            <a:ext cx="3211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06" descr="H82F13e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69113" y="1112838"/>
            <a:ext cx="3211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6792913" y="0"/>
            <a:ext cx="3287712" cy="1363663"/>
            <a:chOff x="6792913" y="0"/>
            <a:chExt cx="3287712" cy="1363663"/>
          </a:xfrm>
        </p:grpSpPr>
        <p:sp>
          <p:nvSpPr>
            <p:cNvPr id="7208" name="Rectangle 219"/>
            <p:cNvSpPr>
              <a:spLocks noChangeArrowheads="1"/>
            </p:cNvSpPr>
            <p:nvPr/>
          </p:nvSpPr>
          <p:spPr bwMode="auto">
            <a:xfrm>
              <a:off x="6792913" y="0"/>
              <a:ext cx="3287712" cy="1036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grpSp>
          <p:nvGrpSpPr>
            <p:cNvPr id="3" name="Group 128"/>
            <p:cNvGrpSpPr>
              <a:grpSpLocks/>
            </p:cNvGrpSpPr>
            <p:nvPr/>
          </p:nvGrpSpPr>
          <p:grpSpPr bwMode="auto">
            <a:xfrm>
              <a:off x="6792913" y="0"/>
              <a:ext cx="3287712" cy="1363663"/>
              <a:chOff x="6792913" y="0"/>
              <a:chExt cx="3287712" cy="1363663"/>
            </a:xfrm>
          </p:grpSpPr>
          <p:grpSp>
            <p:nvGrpSpPr>
              <p:cNvPr id="4" name="Group 207"/>
              <p:cNvGrpSpPr>
                <a:grpSpLocks/>
              </p:cNvGrpSpPr>
              <p:nvPr/>
            </p:nvGrpSpPr>
            <p:grpSpPr bwMode="auto">
              <a:xfrm>
                <a:off x="8393113" y="503238"/>
                <a:ext cx="1425575" cy="860425"/>
                <a:chOff x="-24" y="1826"/>
                <a:chExt cx="3072" cy="3709"/>
              </a:xfrm>
            </p:grpSpPr>
            <p:grpSp>
              <p:nvGrpSpPr>
                <p:cNvPr id="5" name="Group 208"/>
                <p:cNvGrpSpPr>
                  <a:grpSpLocks/>
                </p:cNvGrpSpPr>
                <p:nvPr/>
              </p:nvGrpSpPr>
              <p:grpSpPr bwMode="auto">
                <a:xfrm>
                  <a:off x="-24" y="2002"/>
                  <a:ext cx="562" cy="2158"/>
                  <a:chOff x="226" y="1776"/>
                  <a:chExt cx="1119" cy="3541"/>
                </a:xfrm>
              </p:grpSpPr>
              <p:sp>
                <p:nvSpPr>
                  <p:cNvPr id="7301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76"/>
                    <a:ext cx="432" cy="57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302" name="Text Box 2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" y="1963"/>
                    <a:ext cx="1119" cy="33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6" name="Group 211"/>
                <p:cNvGrpSpPr>
                  <a:grpSpLocks/>
                </p:cNvGrpSpPr>
                <p:nvPr/>
              </p:nvGrpSpPr>
              <p:grpSpPr bwMode="auto">
                <a:xfrm>
                  <a:off x="513" y="1971"/>
                  <a:ext cx="694" cy="2215"/>
                  <a:chOff x="1104" y="1678"/>
                  <a:chExt cx="1381" cy="3634"/>
                </a:xfrm>
              </p:grpSpPr>
              <p:sp>
                <p:nvSpPr>
                  <p:cNvPr id="7297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98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776"/>
                    <a:ext cx="432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99" name="Text Box 2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7" y="1959"/>
                    <a:ext cx="1118" cy="33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300" name="Text Box 2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7" y="1678"/>
                    <a:ext cx="1118" cy="33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7" name="Group 216"/>
                <p:cNvGrpSpPr>
                  <a:grpSpLocks/>
                </p:cNvGrpSpPr>
                <p:nvPr/>
              </p:nvGrpSpPr>
              <p:grpSpPr bwMode="auto">
                <a:xfrm>
                  <a:off x="1333" y="1826"/>
                  <a:ext cx="668" cy="2189"/>
                  <a:chOff x="2976" y="1199"/>
                  <a:chExt cx="1330" cy="3596"/>
                </a:xfrm>
              </p:grpSpPr>
              <p:sp>
                <p:nvSpPr>
                  <p:cNvPr id="7293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48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94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248"/>
                    <a:ext cx="384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95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7" y="1437"/>
                    <a:ext cx="1119" cy="33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96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7" y="1199"/>
                    <a:ext cx="1119" cy="33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" name="Group 221"/>
                <p:cNvGrpSpPr>
                  <a:grpSpLocks/>
                </p:cNvGrpSpPr>
                <p:nvPr/>
              </p:nvGrpSpPr>
              <p:grpSpPr bwMode="auto">
                <a:xfrm>
                  <a:off x="1333" y="2236"/>
                  <a:ext cx="668" cy="2189"/>
                  <a:chOff x="2928" y="1583"/>
                  <a:chExt cx="1330" cy="3592"/>
                </a:xfrm>
              </p:grpSpPr>
              <p:sp>
                <p:nvSpPr>
                  <p:cNvPr id="7289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632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90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632"/>
                    <a:ext cx="384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91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9" y="1821"/>
                    <a:ext cx="1119" cy="33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92" name="Text 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9" y="1583"/>
                    <a:ext cx="1119" cy="3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9" name="Group 226"/>
                <p:cNvGrpSpPr>
                  <a:grpSpLocks/>
                </p:cNvGrpSpPr>
                <p:nvPr/>
              </p:nvGrpSpPr>
              <p:grpSpPr bwMode="auto">
                <a:xfrm>
                  <a:off x="1333" y="2671"/>
                  <a:ext cx="668" cy="2194"/>
                  <a:chOff x="2928" y="2298"/>
                  <a:chExt cx="1330" cy="3600"/>
                </a:xfrm>
              </p:grpSpPr>
              <p:sp>
                <p:nvSpPr>
                  <p:cNvPr id="7285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352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8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352"/>
                    <a:ext cx="384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87" name="Text Box 2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9" y="2546"/>
                    <a:ext cx="1119" cy="3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88" name="Text Box 2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9" y="2298"/>
                    <a:ext cx="1119" cy="33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0" name="Group 231"/>
                <p:cNvGrpSpPr>
                  <a:grpSpLocks/>
                </p:cNvGrpSpPr>
                <p:nvPr/>
              </p:nvGrpSpPr>
              <p:grpSpPr bwMode="auto">
                <a:xfrm>
                  <a:off x="-24" y="2441"/>
                  <a:ext cx="562" cy="2170"/>
                  <a:chOff x="226" y="1776"/>
                  <a:chExt cx="1119" cy="3561"/>
                </a:xfrm>
              </p:grpSpPr>
              <p:sp>
                <p:nvSpPr>
                  <p:cNvPr id="7283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76"/>
                    <a:ext cx="432" cy="57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84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" y="1984"/>
                    <a:ext cx="1119" cy="33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1" name="Group 234"/>
                <p:cNvGrpSpPr>
                  <a:grpSpLocks/>
                </p:cNvGrpSpPr>
                <p:nvPr/>
              </p:nvGrpSpPr>
              <p:grpSpPr bwMode="auto">
                <a:xfrm>
                  <a:off x="-24" y="2909"/>
                  <a:ext cx="562" cy="2169"/>
                  <a:chOff x="226" y="1776"/>
                  <a:chExt cx="1119" cy="3556"/>
                </a:xfrm>
              </p:grpSpPr>
              <p:sp>
                <p:nvSpPr>
                  <p:cNvPr id="7281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76"/>
                    <a:ext cx="432" cy="57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82" name="Text 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" y="1983"/>
                    <a:ext cx="1119" cy="3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2" name="Group 237"/>
                <p:cNvGrpSpPr>
                  <a:grpSpLocks/>
                </p:cNvGrpSpPr>
                <p:nvPr/>
              </p:nvGrpSpPr>
              <p:grpSpPr bwMode="auto">
                <a:xfrm>
                  <a:off x="537" y="2417"/>
                  <a:ext cx="699" cy="2215"/>
                  <a:chOff x="1104" y="1881"/>
                  <a:chExt cx="1391" cy="3631"/>
                </a:xfrm>
              </p:grpSpPr>
              <p:sp>
                <p:nvSpPr>
                  <p:cNvPr id="7277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968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78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968"/>
                    <a:ext cx="432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79" name="Text Box 2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7" y="2161"/>
                    <a:ext cx="1118" cy="3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80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7" y="1881"/>
                    <a:ext cx="1118" cy="3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3" name="Group 242"/>
                <p:cNvGrpSpPr>
                  <a:grpSpLocks/>
                </p:cNvGrpSpPr>
                <p:nvPr/>
              </p:nvGrpSpPr>
              <p:grpSpPr bwMode="auto">
                <a:xfrm>
                  <a:off x="537" y="2879"/>
                  <a:ext cx="1997" cy="2368"/>
                  <a:chOff x="1104" y="2639"/>
                  <a:chExt cx="3974" cy="3880"/>
                </a:xfrm>
              </p:grpSpPr>
              <p:sp>
                <p:nvSpPr>
                  <p:cNvPr id="7273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736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74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736"/>
                    <a:ext cx="432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75" name="Text Box 2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7" y="2927"/>
                    <a:ext cx="1118" cy="3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76" name="Text Box 2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7" y="2639"/>
                    <a:ext cx="3701" cy="38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4" name="Group 247"/>
                <p:cNvGrpSpPr>
                  <a:grpSpLocks/>
                </p:cNvGrpSpPr>
                <p:nvPr/>
              </p:nvGrpSpPr>
              <p:grpSpPr bwMode="auto">
                <a:xfrm>
                  <a:off x="2008" y="2443"/>
                  <a:ext cx="696" cy="2215"/>
                  <a:chOff x="1104" y="1683"/>
                  <a:chExt cx="1385" cy="3631"/>
                </a:xfrm>
              </p:grpSpPr>
              <p:sp>
                <p:nvSpPr>
                  <p:cNvPr id="7269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70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776"/>
                    <a:ext cx="432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71" name="Text Box 2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1963"/>
                    <a:ext cx="1118" cy="3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72" name="Text 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1683"/>
                    <a:ext cx="1118" cy="3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5" name="Group 252"/>
                <p:cNvGrpSpPr>
                  <a:grpSpLocks/>
                </p:cNvGrpSpPr>
                <p:nvPr/>
              </p:nvGrpSpPr>
              <p:grpSpPr bwMode="auto">
                <a:xfrm>
                  <a:off x="1334" y="3143"/>
                  <a:ext cx="668" cy="2164"/>
                  <a:chOff x="2928" y="2352"/>
                  <a:chExt cx="1330" cy="3549"/>
                </a:xfrm>
              </p:grpSpPr>
              <p:sp>
                <p:nvSpPr>
                  <p:cNvPr id="7266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352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267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352"/>
                    <a:ext cx="384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68" name="Text 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9" y="2549"/>
                    <a:ext cx="1119" cy="3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7225" name="Line 257"/>
                <p:cNvSpPr>
                  <a:spLocks noChangeShapeType="1"/>
                </p:cNvSpPr>
                <p:nvPr/>
              </p:nvSpPr>
              <p:spPr bwMode="auto">
                <a:xfrm>
                  <a:off x="296" y="2616"/>
                  <a:ext cx="2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26" name="Line 258"/>
                <p:cNvSpPr>
                  <a:spLocks noChangeShapeType="1"/>
                </p:cNvSpPr>
                <p:nvPr/>
              </p:nvSpPr>
              <p:spPr bwMode="auto">
                <a:xfrm>
                  <a:off x="296" y="2177"/>
                  <a:ext cx="2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27" name="Line 259"/>
                <p:cNvSpPr>
                  <a:spLocks noChangeShapeType="1"/>
                </p:cNvSpPr>
                <p:nvPr/>
              </p:nvSpPr>
              <p:spPr bwMode="auto">
                <a:xfrm>
                  <a:off x="320" y="3085"/>
                  <a:ext cx="2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2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971" y="2031"/>
                  <a:ext cx="362" cy="1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29" name="Line 261"/>
                <p:cNvSpPr>
                  <a:spLocks noChangeShapeType="1"/>
                </p:cNvSpPr>
                <p:nvPr/>
              </p:nvSpPr>
              <p:spPr bwMode="auto">
                <a:xfrm>
                  <a:off x="971" y="2177"/>
                  <a:ext cx="362" cy="2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0" name="Line 262"/>
                <p:cNvSpPr>
                  <a:spLocks noChangeShapeType="1"/>
                </p:cNvSpPr>
                <p:nvPr/>
              </p:nvSpPr>
              <p:spPr bwMode="auto">
                <a:xfrm>
                  <a:off x="971" y="2177"/>
                  <a:ext cx="362" cy="6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1" name="Line 263"/>
                <p:cNvSpPr>
                  <a:spLocks noChangeShapeType="1"/>
                </p:cNvSpPr>
                <p:nvPr/>
              </p:nvSpPr>
              <p:spPr bwMode="auto">
                <a:xfrm>
                  <a:off x="971" y="2177"/>
                  <a:ext cx="362" cy="10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996" y="2060"/>
                  <a:ext cx="313" cy="5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020" y="2382"/>
                  <a:ext cx="289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4" name="Line 266"/>
                <p:cNvSpPr>
                  <a:spLocks noChangeShapeType="1"/>
                </p:cNvSpPr>
                <p:nvPr/>
              </p:nvSpPr>
              <p:spPr bwMode="auto">
                <a:xfrm>
                  <a:off x="1020" y="2616"/>
                  <a:ext cx="313" cy="2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5" name="Line 267"/>
                <p:cNvSpPr>
                  <a:spLocks noChangeShapeType="1"/>
                </p:cNvSpPr>
                <p:nvPr/>
              </p:nvSpPr>
              <p:spPr bwMode="auto">
                <a:xfrm>
                  <a:off x="996" y="2587"/>
                  <a:ext cx="337" cy="6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008" y="1968"/>
                  <a:ext cx="337" cy="1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996" y="2353"/>
                  <a:ext cx="337" cy="7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996" y="2851"/>
                  <a:ext cx="337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9" name="Line 271"/>
                <p:cNvSpPr>
                  <a:spLocks noChangeShapeType="1"/>
                </p:cNvSpPr>
                <p:nvPr/>
              </p:nvSpPr>
              <p:spPr bwMode="auto">
                <a:xfrm>
                  <a:off x="996" y="3114"/>
                  <a:ext cx="313" cy="1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40" name="Line 272"/>
                <p:cNvSpPr>
                  <a:spLocks noChangeShapeType="1"/>
                </p:cNvSpPr>
                <p:nvPr/>
              </p:nvSpPr>
              <p:spPr bwMode="auto">
                <a:xfrm>
                  <a:off x="1767" y="2002"/>
                  <a:ext cx="265" cy="6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41" name="Line 273"/>
                <p:cNvSpPr>
                  <a:spLocks noChangeShapeType="1"/>
                </p:cNvSpPr>
                <p:nvPr/>
              </p:nvSpPr>
              <p:spPr bwMode="auto">
                <a:xfrm>
                  <a:off x="1767" y="2441"/>
                  <a:ext cx="265" cy="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4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1767" y="2616"/>
                  <a:ext cx="241" cy="2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4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867" y="2337"/>
                  <a:ext cx="249" cy="6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6" name="Group 276"/>
                <p:cNvGrpSpPr>
                  <a:grpSpLocks/>
                </p:cNvGrpSpPr>
                <p:nvPr/>
              </p:nvGrpSpPr>
              <p:grpSpPr bwMode="auto">
                <a:xfrm>
                  <a:off x="2486" y="2499"/>
                  <a:ext cx="562" cy="1386"/>
                  <a:chOff x="5173" y="2064"/>
                  <a:chExt cx="1119" cy="2272"/>
                </a:xfrm>
              </p:grpSpPr>
              <p:sp>
                <p:nvSpPr>
                  <p:cNvPr id="7264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2064"/>
                    <a:ext cx="672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65" name="Text Box 2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73" y="2262"/>
                    <a:ext cx="1119" cy="20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 sz="2000"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7245" name="Line 281"/>
                <p:cNvSpPr>
                  <a:spLocks noChangeShapeType="1"/>
                </p:cNvSpPr>
                <p:nvPr/>
              </p:nvSpPr>
              <p:spPr bwMode="auto">
                <a:xfrm>
                  <a:off x="2466" y="2646"/>
                  <a:ext cx="1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" name="Group 282"/>
                <p:cNvGrpSpPr>
                  <a:grpSpLocks/>
                </p:cNvGrpSpPr>
                <p:nvPr/>
              </p:nvGrpSpPr>
              <p:grpSpPr bwMode="auto">
                <a:xfrm>
                  <a:off x="489" y="3407"/>
                  <a:ext cx="503" cy="309"/>
                  <a:chOff x="1248" y="3605"/>
                  <a:chExt cx="1000" cy="507"/>
                </a:xfrm>
              </p:grpSpPr>
              <p:sp>
                <p:nvSpPr>
                  <p:cNvPr id="7262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3605"/>
                    <a:ext cx="526" cy="50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63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1774" y="3605"/>
                    <a:ext cx="474" cy="50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7247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1008" y="2016"/>
                  <a:ext cx="337" cy="14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48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996" y="2382"/>
                  <a:ext cx="337" cy="11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49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996" y="3260"/>
                  <a:ext cx="337" cy="2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" name="Group 289"/>
                <p:cNvGrpSpPr>
                  <a:grpSpLocks/>
                </p:cNvGrpSpPr>
                <p:nvPr/>
              </p:nvGrpSpPr>
              <p:grpSpPr bwMode="auto">
                <a:xfrm>
                  <a:off x="1285" y="3611"/>
                  <a:ext cx="502" cy="310"/>
                  <a:chOff x="1248" y="3605"/>
                  <a:chExt cx="1000" cy="507"/>
                </a:xfrm>
              </p:grpSpPr>
              <p:sp>
                <p:nvSpPr>
                  <p:cNvPr id="7260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3605"/>
                    <a:ext cx="526" cy="50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7261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1774" y="3605"/>
                    <a:ext cx="474" cy="50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hangingPunct="0">
                      <a:lnSpc>
                        <a:spcPct val="97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endParaRPr lang="en-US"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7251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1791" y="2616"/>
                  <a:ext cx="241" cy="1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2" name="Text Box 294"/>
                <p:cNvSpPr txBox="1">
                  <a:spLocks noChangeArrowheads="1"/>
                </p:cNvSpPr>
                <p:nvPr/>
              </p:nvSpPr>
              <p:spPr bwMode="auto">
                <a:xfrm>
                  <a:off x="1614" y="3491"/>
                  <a:ext cx="562" cy="20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hangingPunct="0">
                    <a:lnSpc>
                      <a:spcPct val="9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7253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586" y="2119"/>
                  <a:ext cx="96" cy="1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4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610" y="2558"/>
                  <a:ext cx="96" cy="1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5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610" y="3026"/>
                  <a:ext cx="96" cy="1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6" name="Freeform 300"/>
                <p:cNvSpPr>
                  <a:spLocks/>
                </p:cNvSpPr>
                <p:nvPr/>
              </p:nvSpPr>
              <p:spPr bwMode="auto">
                <a:xfrm>
                  <a:off x="1357" y="2821"/>
                  <a:ext cx="181" cy="125"/>
                </a:xfrm>
                <a:custGeom>
                  <a:avLst/>
                  <a:gdLst>
                    <a:gd name="T0" fmla="*/ 1 w 288"/>
                    <a:gd name="T1" fmla="*/ 1 h 247"/>
                    <a:gd name="T2" fmla="*/ 1 w 288"/>
                    <a:gd name="T3" fmla="*/ 1 h 247"/>
                    <a:gd name="T4" fmla="*/ 0 w 288"/>
                    <a:gd name="T5" fmla="*/ 1 h 247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47"/>
                    <a:gd name="T11" fmla="*/ 288 w 288"/>
                    <a:gd name="T12" fmla="*/ 247 h 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47">
                      <a:moveTo>
                        <a:pt x="288" y="2"/>
                      </a:moveTo>
                      <a:cubicBezTo>
                        <a:pt x="193" y="16"/>
                        <a:pt x="165" y="0"/>
                        <a:pt x="115" y="74"/>
                      </a:cubicBezTo>
                      <a:cubicBezTo>
                        <a:pt x="101" y="216"/>
                        <a:pt x="134" y="247"/>
                        <a:pt x="0" y="24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7" name="Freeform 301"/>
                <p:cNvSpPr>
                  <a:spLocks/>
                </p:cNvSpPr>
                <p:nvPr/>
              </p:nvSpPr>
              <p:spPr bwMode="auto">
                <a:xfrm>
                  <a:off x="1357" y="1943"/>
                  <a:ext cx="181" cy="125"/>
                </a:xfrm>
                <a:custGeom>
                  <a:avLst/>
                  <a:gdLst>
                    <a:gd name="T0" fmla="*/ 1 w 288"/>
                    <a:gd name="T1" fmla="*/ 1 h 247"/>
                    <a:gd name="T2" fmla="*/ 1 w 288"/>
                    <a:gd name="T3" fmla="*/ 1 h 247"/>
                    <a:gd name="T4" fmla="*/ 0 w 288"/>
                    <a:gd name="T5" fmla="*/ 1 h 247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47"/>
                    <a:gd name="T11" fmla="*/ 288 w 288"/>
                    <a:gd name="T12" fmla="*/ 247 h 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47">
                      <a:moveTo>
                        <a:pt x="288" y="2"/>
                      </a:moveTo>
                      <a:cubicBezTo>
                        <a:pt x="193" y="16"/>
                        <a:pt x="165" y="0"/>
                        <a:pt x="115" y="74"/>
                      </a:cubicBezTo>
                      <a:cubicBezTo>
                        <a:pt x="101" y="216"/>
                        <a:pt x="134" y="247"/>
                        <a:pt x="0" y="24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8" name="Freeform 302"/>
                <p:cNvSpPr>
                  <a:spLocks/>
                </p:cNvSpPr>
                <p:nvPr/>
              </p:nvSpPr>
              <p:spPr bwMode="auto">
                <a:xfrm>
                  <a:off x="1381" y="2353"/>
                  <a:ext cx="181" cy="124"/>
                </a:xfrm>
                <a:custGeom>
                  <a:avLst/>
                  <a:gdLst>
                    <a:gd name="T0" fmla="*/ 1 w 288"/>
                    <a:gd name="T1" fmla="*/ 1 h 247"/>
                    <a:gd name="T2" fmla="*/ 1 w 288"/>
                    <a:gd name="T3" fmla="*/ 1 h 247"/>
                    <a:gd name="T4" fmla="*/ 0 w 288"/>
                    <a:gd name="T5" fmla="*/ 1 h 247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47"/>
                    <a:gd name="T11" fmla="*/ 288 w 288"/>
                    <a:gd name="T12" fmla="*/ 247 h 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47">
                      <a:moveTo>
                        <a:pt x="288" y="2"/>
                      </a:moveTo>
                      <a:cubicBezTo>
                        <a:pt x="193" y="16"/>
                        <a:pt x="165" y="0"/>
                        <a:pt x="115" y="74"/>
                      </a:cubicBezTo>
                      <a:cubicBezTo>
                        <a:pt x="101" y="216"/>
                        <a:pt x="134" y="247"/>
                        <a:pt x="0" y="24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9" name="Freeform 303"/>
                <p:cNvSpPr>
                  <a:spLocks/>
                </p:cNvSpPr>
                <p:nvPr/>
              </p:nvSpPr>
              <p:spPr bwMode="auto">
                <a:xfrm>
                  <a:off x="1381" y="3260"/>
                  <a:ext cx="181" cy="125"/>
                </a:xfrm>
                <a:custGeom>
                  <a:avLst/>
                  <a:gdLst>
                    <a:gd name="T0" fmla="*/ 1 w 288"/>
                    <a:gd name="T1" fmla="*/ 1 h 247"/>
                    <a:gd name="T2" fmla="*/ 1 w 288"/>
                    <a:gd name="T3" fmla="*/ 1 h 247"/>
                    <a:gd name="T4" fmla="*/ 0 w 288"/>
                    <a:gd name="T5" fmla="*/ 1 h 247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47"/>
                    <a:gd name="T11" fmla="*/ 288 w 288"/>
                    <a:gd name="T12" fmla="*/ 247 h 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47">
                      <a:moveTo>
                        <a:pt x="288" y="2"/>
                      </a:moveTo>
                      <a:cubicBezTo>
                        <a:pt x="193" y="16"/>
                        <a:pt x="165" y="0"/>
                        <a:pt x="115" y="74"/>
                      </a:cubicBezTo>
                      <a:cubicBezTo>
                        <a:pt x="101" y="216"/>
                        <a:pt x="134" y="247"/>
                        <a:pt x="0" y="24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211" name="Picture 304" descr="C:\Documents and Settings\stdenis\Desktop\Lathuile2008\physics\Feynmann\ggWW.gif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251825" y="0"/>
                <a:ext cx="1828800" cy="4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8" name="Rectangle 207"/>
              <p:cNvSpPr/>
              <p:nvPr/>
            </p:nvSpPr>
            <p:spPr>
              <a:xfrm>
                <a:off x="7097713" y="427038"/>
                <a:ext cx="877887" cy="630237"/>
              </a:xfrm>
              <a:prstGeom prst="rect">
                <a:avLst/>
              </a:prstGeom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>
                    <a:latin typeface="Symbol" charset="2"/>
                  </a:rPr>
                  <a:t>Df</a:t>
                </a:r>
                <a:r>
                  <a:rPr lang="en-US" baseline="-25000"/>
                  <a:t>ll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792913" y="0"/>
                <a:ext cx="1498600" cy="630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defRPr/>
                </a:pPr>
                <a:r>
                  <a:rPr lang="en-US" dirty="0" err="1">
                    <a:latin typeface="+mn-lt"/>
                    <a:ea typeface="+mn-ea"/>
                    <a:cs typeface="+mn-cs"/>
                  </a:rPr>
                  <a:t>Discr</a:t>
                </a:r>
                <a:r>
                  <a:rPr lang="en-US" dirty="0">
                    <a:latin typeface="+mn-lt"/>
                    <a:ea typeface="+mn-ea"/>
                    <a:cs typeface="+mn-cs"/>
                  </a:rPr>
                  <a:t>:</a:t>
                </a:r>
              </a:p>
            </p:txBody>
          </p:sp>
        </p:grpSp>
      </p:grpSp>
      <p:sp>
        <p:nvSpPr>
          <p:cNvPr id="9233" name="Text Box 34"/>
          <p:cNvSpPr txBox="1">
            <a:spLocks noChangeArrowheads="1"/>
          </p:cNvSpPr>
          <p:nvPr/>
        </p:nvSpPr>
        <p:spPr bwMode="auto">
          <a:xfrm>
            <a:off x="1001713" y="1570038"/>
            <a:ext cx="8382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/>
              <a:t>Z/</a:t>
            </a:r>
            <a:r>
              <a:rPr lang="en-GB" sz="3200">
                <a:latin typeface="Symbol" charset="2"/>
              </a:rPr>
              <a:t>g</a:t>
            </a:r>
            <a:endParaRPr lang="en-GB" sz="3200"/>
          </a:p>
        </p:txBody>
      </p:sp>
      <p:sp>
        <p:nvSpPr>
          <p:cNvPr id="9234" name="Text Box 34"/>
          <p:cNvSpPr txBox="1">
            <a:spLocks noChangeArrowheads="1"/>
          </p:cNvSpPr>
          <p:nvPr/>
        </p:nvSpPr>
        <p:spPr bwMode="auto">
          <a:xfrm>
            <a:off x="925513" y="5913438"/>
            <a:ext cx="7715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/>
              <a:t>Z/</a:t>
            </a:r>
            <a:r>
              <a:rPr lang="en-GB" sz="3200">
                <a:latin typeface="Symbol" charset="2"/>
              </a:rPr>
              <a:t>g</a:t>
            </a:r>
            <a:endParaRPr lang="en-GB" sz="3200"/>
          </a:p>
        </p:txBody>
      </p:sp>
      <p:sp>
        <p:nvSpPr>
          <p:cNvPr id="9238" name="Text Box 34"/>
          <p:cNvSpPr txBox="1">
            <a:spLocks noChangeArrowheads="1"/>
          </p:cNvSpPr>
          <p:nvPr/>
        </p:nvSpPr>
        <p:spPr bwMode="auto">
          <a:xfrm>
            <a:off x="8697913" y="5761038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/>
              <a:t>Z/</a:t>
            </a:r>
            <a:r>
              <a:rPr lang="en-GB" sz="2000">
                <a:latin typeface="Symbol" charset="2"/>
              </a:rPr>
              <a:t>g</a:t>
            </a:r>
            <a:endParaRPr lang="en-GB" sz="2000"/>
          </a:p>
        </p:txBody>
      </p:sp>
      <p:grpSp>
        <p:nvGrpSpPr>
          <p:cNvPr id="19" name="Group 129"/>
          <p:cNvGrpSpPr>
            <a:grpSpLocks/>
          </p:cNvGrpSpPr>
          <p:nvPr/>
        </p:nvGrpSpPr>
        <p:grpSpPr bwMode="auto">
          <a:xfrm>
            <a:off x="849313" y="3475038"/>
            <a:ext cx="1600200" cy="569912"/>
            <a:chOff x="849313" y="3475038"/>
            <a:chExt cx="1600200" cy="569912"/>
          </a:xfrm>
        </p:grpSpPr>
        <p:sp>
          <p:nvSpPr>
            <p:cNvPr id="7206" name="Text Box 34"/>
            <p:cNvSpPr txBox="1">
              <a:spLocks noChangeArrowheads="1"/>
            </p:cNvSpPr>
            <p:nvPr/>
          </p:nvSpPr>
          <p:spPr bwMode="auto">
            <a:xfrm>
              <a:off x="1611313" y="3475038"/>
              <a:ext cx="838200" cy="569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/>
                <a:t>Z/</a:t>
              </a:r>
              <a:r>
                <a:rPr lang="en-GB" sz="3200">
                  <a:latin typeface="Symbol" charset="2"/>
                </a:rPr>
                <a:t>g</a:t>
              </a:r>
              <a:endParaRPr lang="en-GB" sz="3200"/>
            </a:p>
          </p:txBody>
        </p:sp>
        <p:sp>
          <p:nvSpPr>
            <p:cNvPr id="7207" name="Line 8"/>
            <p:cNvSpPr>
              <a:spLocks noChangeShapeType="1"/>
            </p:cNvSpPr>
            <p:nvPr/>
          </p:nvSpPr>
          <p:spPr bwMode="auto">
            <a:xfrm flipH="1" flipV="1">
              <a:off x="849313" y="3703638"/>
              <a:ext cx="7620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41" name="Line 8"/>
          <p:cNvSpPr>
            <a:spLocks noChangeShapeType="1"/>
          </p:cNvSpPr>
          <p:nvPr/>
        </p:nvSpPr>
        <p:spPr bwMode="auto">
          <a:xfrm flipV="1">
            <a:off x="2525713" y="3703638"/>
            <a:ext cx="152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2906713" y="2560638"/>
            <a:ext cx="752475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/>
              <a:t>ee</a:t>
            </a:r>
          </a:p>
        </p:txBody>
      </p:sp>
      <p:sp>
        <p:nvSpPr>
          <p:cNvPr id="9245" name="Text Box 27"/>
          <p:cNvSpPr txBox="1">
            <a:spLocks noChangeArrowheads="1"/>
          </p:cNvSpPr>
          <p:nvPr/>
        </p:nvSpPr>
        <p:spPr bwMode="auto">
          <a:xfrm>
            <a:off x="2906713" y="4770438"/>
            <a:ext cx="735012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/>
              <a:t>e</a:t>
            </a:r>
            <a:r>
              <a:rPr lang="en-GB">
                <a:latin typeface="Symbol" charset="2"/>
              </a:rPr>
              <a:t>m</a:t>
            </a:r>
          </a:p>
        </p:txBody>
      </p:sp>
      <p:sp>
        <p:nvSpPr>
          <p:cNvPr id="9246" name="Text Box 27"/>
          <p:cNvSpPr txBox="1">
            <a:spLocks noChangeArrowheads="1"/>
          </p:cNvSpPr>
          <p:nvPr/>
        </p:nvSpPr>
        <p:spPr bwMode="auto">
          <a:xfrm>
            <a:off x="2982913" y="6929438"/>
            <a:ext cx="717550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Symbol" charset="2"/>
              </a:rPr>
              <a:t>mm</a:t>
            </a:r>
          </a:p>
        </p:txBody>
      </p:sp>
      <p:grpSp>
        <p:nvGrpSpPr>
          <p:cNvPr id="20" name="Group 130"/>
          <p:cNvGrpSpPr>
            <a:grpSpLocks/>
          </p:cNvGrpSpPr>
          <p:nvPr/>
        </p:nvGrpSpPr>
        <p:grpSpPr bwMode="auto">
          <a:xfrm>
            <a:off x="3973513" y="1341438"/>
            <a:ext cx="1219200" cy="569912"/>
            <a:chOff x="3973513" y="1341438"/>
            <a:chExt cx="1219200" cy="569912"/>
          </a:xfrm>
        </p:grpSpPr>
        <p:sp>
          <p:nvSpPr>
            <p:cNvPr id="7204" name="Text Box 34"/>
            <p:cNvSpPr txBox="1">
              <a:spLocks noChangeArrowheads="1"/>
            </p:cNvSpPr>
            <p:nvPr/>
          </p:nvSpPr>
          <p:spPr bwMode="auto">
            <a:xfrm>
              <a:off x="4354513" y="1341438"/>
              <a:ext cx="8382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/>
                <a:t>Z/</a:t>
              </a:r>
              <a:r>
                <a:rPr lang="en-GB" sz="3200">
                  <a:latin typeface="Symbol" charset="2"/>
                </a:rPr>
                <a:t>g</a:t>
              </a:r>
              <a:endParaRPr lang="en-GB" sz="3200"/>
            </a:p>
          </p:txBody>
        </p:sp>
        <p:sp>
          <p:nvSpPr>
            <p:cNvPr id="7205" name="Line 8"/>
            <p:cNvSpPr>
              <a:spLocks noChangeShapeType="1"/>
            </p:cNvSpPr>
            <p:nvPr/>
          </p:nvSpPr>
          <p:spPr bwMode="auto">
            <a:xfrm flipH="1" flipV="1">
              <a:off x="3973513" y="1646238"/>
              <a:ext cx="4572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33"/>
          <p:cNvGrpSpPr>
            <a:grpSpLocks/>
          </p:cNvGrpSpPr>
          <p:nvPr/>
        </p:nvGrpSpPr>
        <p:grpSpPr bwMode="auto">
          <a:xfrm>
            <a:off x="3973513" y="5761038"/>
            <a:ext cx="1371600" cy="569912"/>
            <a:chOff x="3973513" y="5761038"/>
            <a:chExt cx="1371600" cy="569912"/>
          </a:xfrm>
        </p:grpSpPr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4506913" y="5761038"/>
              <a:ext cx="8382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/>
                <a:t>Z/</a:t>
              </a:r>
              <a:r>
                <a:rPr lang="en-GB" sz="3200">
                  <a:latin typeface="Symbol" charset="2"/>
                </a:rPr>
                <a:t>g</a:t>
              </a:r>
              <a:endParaRPr lang="en-GB" sz="3200"/>
            </a:p>
          </p:txBody>
        </p:sp>
        <p:sp>
          <p:nvSpPr>
            <p:cNvPr id="7203" name="Line 8"/>
            <p:cNvSpPr>
              <a:spLocks noChangeShapeType="1"/>
            </p:cNvSpPr>
            <p:nvPr/>
          </p:nvSpPr>
          <p:spPr bwMode="auto">
            <a:xfrm flipH="1">
              <a:off x="3973513" y="6065838"/>
              <a:ext cx="533400" cy="15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132"/>
          <p:cNvGrpSpPr>
            <a:grpSpLocks/>
          </p:cNvGrpSpPr>
          <p:nvPr/>
        </p:nvGrpSpPr>
        <p:grpSpPr bwMode="auto">
          <a:xfrm>
            <a:off x="8088313" y="3398838"/>
            <a:ext cx="936625" cy="685800"/>
            <a:chOff x="8164513" y="3398838"/>
            <a:chExt cx="937333" cy="685800"/>
          </a:xfrm>
        </p:grpSpPr>
        <p:sp>
          <p:nvSpPr>
            <p:cNvPr id="7200" name="Text Box 27"/>
            <p:cNvSpPr txBox="1">
              <a:spLocks noChangeArrowheads="1"/>
            </p:cNvSpPr>
            <p:nvPr/>
          </p:nvSpPr>
          <p:spPr bwMode="auto">
            <a:xfrm>
              <a:off x="8240713" y="3398838"/>
              <a:ext cx="861133" cy="510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/>
                <a:t>WW</a:t>
              </a:r>
            </a:p>
          </p:txBody>
        </p:sp>
        <p:sp>
          <p:nvSpPr>
            <p:cNvPr id="7201" name="Line 8"/>
            <p:cNvSpPr>
              <a:spLocks noChangeShapeType="1"/>
            </p:cNvSpPr>
            <p:nvPr/>
          </p:nvSpPr>
          <p:spPr bwMode="auto">
            <a:xfrm flipH="1">
              <a:off x="8164513" y="3703638"/>
              <a:ext cx="2286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250" name="Straight Connector 227"/>
          <p:cNvCxnSpPr>
            <a:cxnSpLocks noChangeShapeType="1"/>
          </p:cNvCxnSpPr>
          <p:nvPr/>
        </p:nvCxnSpPr>
        <p:spPr bwMode="auto">
          <a:xfrm rot="5400000">
            <a:off x="3287713" y="20272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51" name="Straight Connector 228"/>
          <p:cNvCxnSpPr>
            <a:cxnSpLocks noChangeShapeType="1"/>
          </p:cNvCxnSpPr>
          <p:nvPr/>
        </p:nvCxnSpPr>
        <p:spPr bwMode="auto">
          <a:xfrm rot="5400000">
            <a:off x="3211513" y="42370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52" name="Straight Connector 229"/>
          <p:cNvCxnSpPr>
            <a:cxnSpLocks noChangeShapeType="1"/>
          </p:cNvCxnSpPr>
          <p:nvPr/>
        </p:nvCxnSpPr>
        <p:spPr bwMode="auto">
          <a:xfrm rot="5400000">
            <a:off x="3211513" y="63706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3" name="Group 217"/>
          <p:cNvGrpSpPr>
            <a:grpSpLocks/>
          </p:cNvGrpSpPr>
          <p:nvPr/>
        </p:nvGrpSpPr>
        <p:grpSpPr bwMode="auto">
          <a:xfrm>
            <a:off x="392113" y="1112838"/>
            <a:ext cx="685800" cy="533400"/>
            <a:chOff x="3744913" y="579438"/>
            <a:chExt cx="762000" cy="609600"/>
          </a:xfrm>
        </p:grpSpPr>
        <p:sp>
          <p:nvSpPr>
            <p:cNvPr id="7198" name="Rectangle 317"/>
            <p:cNvSpPr>
              <a:spLocks noChangeArrowheads="1"/>
            </p:cNvSpPr>
            <p:nvPr/>
          </p:nvSpPr>
          <p:spPr bwMode="auto">
            <a:xfrm>
              <a:off x="3821113" y="655638"/>
              <a:ext cx="685800" cy="533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US"/>
            </a:p>
          </p:txBody>
        </p:sp>
        <p:sp>
          <p:nvSpPr>
            <p:cNvPr id="7199" name="Text Box 311"/>
            <p:cNvSpPr txBox="1">
              <a:spLocks noChangeArrowheads="1"/>
            </p:cNvSpPr>
            <p:nvPr/>
          </p:nvSpPr>
          <p:spPr bwMode="auto">
            <a:xfrm>
              <a:off x="3744913" y="579438"/>
              <a:ext cx="762000" cy="510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2800"/>
                <a:t>M</a:t>
              </a:r>
              <a:r>
                <a:rPr lang="en-US" sz="2800" baseline="-25000"/>
                <a:t>ll</a:t>
              </a:r>
              <a:endParaRPr lang="en-GB" sz="2800" baseline="-25000"/>
            </a:p>
          </p:txBody>
        </p:sp>
      </p:grpSp>
      <p:sp>
        <p:nvSpPr>
          <p:cNvPr id="135" name="Text Box 34"/>
          <p:cNvSpPr txBox="1">
            <a:spLocks noChangeArrowheads="1"/>
          </p:cNvSpPr>
          <p:nvPr/>
        </p:nvSpPr>
        <p:spPr bwMode="auto">
          <a:xfrm>
            <a:off x="8697913" y="1341438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/>
              <a:t>Z/</a:t>
            </a:r>
            <a:r>
              <a:rPr lang="en-GB" sz="2000">
                <a:latin typeface="Symbol" charset="2"/>
              </a:rPr>
              <a:t>g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3" grpId="0" animBg="1"/>
      <p:bldP spid="9237" grpId="0" animBg="1"/>
      <p:bldP spid="9233" grpId="0"/>
      <p:bldP spid="9234" grpId="0"/>
      <p:bldP spid="9238" grpId="0"/>
      <p:bldP spid="9241" grpId="0" animBg="1"/>
      <p:bldP spid="9244" grpId="0" animBg="1"/>
      <p:bldP spid="9245" grpId="0" animBg="1"/>
      <p:bldP spid="9246" grpId="0" animBg="1"/>
      <p:bldP spid="1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82F02d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475" y="0"/>
            <a:ext cx="589915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H82F02b.jpeg"/>
          <p:cNvPicPr>
            <a:picLocks noChangeAspect="1"/>
          </p:cNvPicPr>
          <p:nvPr/>
        </p:nvPicPr>
        <p:blipFill>
          <a:blip r:embed="rId3"/>
          <a:srcRect r="20387"/>
          <a:stretch>
            <a:fillRect/>
          </a:stretch>
        </p:blipFill>
        <p:spPr bwMode="auto">
          <a:xfrm>
            <a:off x="0" y="0"/>
            <a:ext cx="4602163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82F02f.jpeg"/>
          <p:cNvPicPr>
            <a:picLocks noChangeAspect="1"/>
          </p:cNvPicPr>
          <p:nvPr/>
        </p:nvPicPr>
        <p:blipFill>
          <a:blip r:embed="rId4"/>
          <a:srcRect r="21057"/>
          <a:stretch>
            <a:fillRect/>
          </a:stretch>
        </p:blipFill>
        <p:spPr bwMode="auto">
          <a:xfrm>
            <a:off x="0" y="3716338"/>
            <a:ext cx="4735513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9913" y="198438"/>
            <a:ext cx="116363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H82F03.jpeg"/>
          <p:cNvPicPr>
            <a:picLocks noChangeAspect="1"/>
          </p:cNvPicPr>
          <p:nvPr/>
        </p:nvPicPr>
        <p:blipFill>
          <a:blip r:embed="rId6"/>
          <a:srcRect r="8234"/>
          <a:stretch>
            <a:fillRect/>
          </a:stretch>
        </p:blipFill>
        <p:spPr bwMode="auto">
          <a:xfrm>
            <a:off x="4735513" y="3611563"/>
            <a:ext cx="5345112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926513" y="2789238"/>
            <a:ext cx="990600" cy="450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>
                <a:latin typeface="Times New Roman" charset="0"/>
              </a:rPr>
              <a:t>Hx10</a:t>
            </a:r>
          </a:p>
        </p:txBody>
      </p:sp>
      <p:sp>
        <p:nvSpPr>
          <p:cNvPr id="8200" name="Text Box 34"/>
          <p:cNvSpPr txBox="1">
            <a:spLocks noChangeArrowheads="1"/>
          </p:cNvSpPr>
          <p:nvPr/>
        </p:nvSpPr>
        <p:spPr bwMode="auto">
          <a:xfrm>
            <a:off x="1382713" y="4313238"/>
            <a:ext cx="6508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/>
              <a:t>Z/</a:t>
            </a:r>
            <a:r>
              <a:rPr lang="en-GB" sz="2800">
                <a:latin typeface="Symbol" charset="2"/>
              </a:rPr>
              <a:t>g</a:t>
            </a:r>
            <a:endParaRPr lang="en-GB" sz="2800"/>
          </a:p>
        </p:txBody>
      </p:sp>
      <p:sp>
        <p:nvSpPr>
          <p:cNvPr id="8201" name="Text Box 27"/>
          <p:cNvSpPr txBox="1">
            <a:spLocks noChangeArrowheads="1"/>
          </p:cNvSpPr>
          <p:nvPr/>
        </p:nvSpPr>
        <p:spPr bwMode="auto">
          <a:xfrm>
            <a:off x="7097713" y="198438"/>
            <a:ext cx="1600200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/>
              <a:t>WW</a:t>
            </a:r>
            <a:r>
              <a:rPr lang="en-GB"/>
              <a:t> </a:t>
            </a:r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 flipH="1">
            <a:off x="7478713" y="655638"/>
            <a:ext cx="762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 flipV="1">
            <a:off x="8316913" y="5532438"/>
            <a:ext cx="15240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Text Box 7"/>
          <p:cNvSpPr txBox="1">
            <a:spLocks noChangeArrowheads="1"/>
          </p:cNvSpPr>
          <p:nvPr/>
        </p:nvSpPr>
        <p:spPr bwMode="auto">
          <a:xfrm>
            <a:off x="6564313" y="6065838"/>
            <a:ext cx="3352800" cy="8080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>
                <a:latin typeface="Times New Roman" charset="0"/>
              </a:rPr>
              <a:t>Bkg Uncertainty does not wash out signal</a:t>
            </a:r>
          </a:p>
        </p:txBody>
      </p:sp>
      <p:sp>
        <p:nvSpPr>
          <p:cNvPr id="8205" name="Line 8"/>
          <p:cNvSpPr>
            <a:spLocks noChangeShapeType="1"/>
          </p:cNvSpPr>
          <p:nvPr/>
        </p:nvSpPr>
        <p:spPr bwMode="auto">
          <a:xfrm flipH="1">
            <a:off x="925513" y="4770438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5600700" y="3551238"/>
            <a:ext cx="4479925" cy="5095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/>
              <a:t>Expect 35 Signal Events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emplateStackHWW165_AllSB-lowM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028" y="4160837"/>
            <a:ext cx="5018598" cy="3398839"/>
          </a:xfrm>
          <a:prstGeom prst="rect">
            <a:avLst/>
          </a:prstGeom>
        </p:spPr>
      </p:pic>
      <p:pic>
        <p:nvPicPr>
          <p:cNvPr id="35" name="Picture 34" descr="TemplateStackHWW165_2jAllS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12" y="570298"/>
            <a:ext cx="4964113" cy="3361939"/>
          </a:xfrm>
          <a:prstGeom prst="rect">
            <a:avLst/>
          </a:prstGeom>
        </p:spPr>
      </p:pic>
      <p:pic>
        <p:nvPicPr>
          <p:cNvPr id="33" name="Picture 32" descr="TemplateStackHWW165_1jHighS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2556"/>
            <a:ext cx="4735512" cy="3207119"/>
          </a:xfrm>
          <a:prstGeom prst="rect">
            <a:avLst/>
          </a:prstGeom>
        </p:spPr>
      </p:pic>
      <p:pic>
        <p:nvPicPr>
          <p:cNvPr id="32" name="Picture 31" descr="TemplateStackHWW165_HighS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637"/>
            <a:ext cx="4725590" cy="3200400"/>
          </a:xfrm>
          <a:prstGeom prst="rect">
            <a:avLst/>
          </a:prstGeom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0" y="0"/>
            <a:ext cx="3211513" cy="50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dirty="0">
                <a:latin typeface="Times New Roman" charset="0"/>
              </a:rPr>
              <a:t>CDF </a:t>
            </a:r>
            <a:r>
              <a:rPr lang="en-US" sz="2800" dirty="0" smtClean="0">
                <a:latin typeface="Times New Roman" charset="0"/>
              </a:rPr>
              <a:t>5.9 </a:t>
            </a:r>
            <a:r>
              <a:rPr lang="en-US" sz="2800" dirty="0">
                <a:latin typeface="Times New Roman" charset="0"/>
              </a:rPr>
              <a:t>fb</a:t>
            </a:r>
            <a:r>
              <a:rPr lang="en-US" sz="2800" baseline="30000" dirty="0">
                <a:latin typeface="Times New Roman" charset="0"/>
              </a:rPr>
              <a:t>-1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V="1">
            <a:off x="5345113" y="3170236"/>
            <a:ext cx="4038599" cy="30480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0" y="3856038"/>
            <a:ext cx="2673350" cy="5095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/>
              <a:t>Fit Background</a:t>
            </a:r>
            <a:endParaRPr lang="en-GB" sz="2800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 flipH="1">
            <a:off x="1458912" y="2103437"/>
            <a:ext cx="83820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>
            <a:off x="2373312" y="5837237"/>
            <a:ext cx="685800" cy="1143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 flipH="1" flipV="1">
            <a:off x="4125912" y="3094037"/>
            <a:ext cx="6858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Line 8"/>
          <p:cNvSpPr>
            <a:spLocks noChangeShapeType="1"/>
          </p:cNvSpPr>
          <p:nvPr/>
        </p:nvSpPr>
        <p:spPr bwMode="auto">
          <a:xfrm flipH="1">
            <a:off x="4049712" y="3627437"/>
            <a:ext cx="1143001" cy="312419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9" name="Line 8"/>
          <p:cNvSpPr>
            <a:spLocks noChangeShapeType="1"/>
          </p:cNvSpPr>
          <p:nvPr/>
        </p:nvSpPr>
        <p:spPr bwMode="auto">
          <a:xfrm flipH="1">
            <a:off x="9536112" y="6751637"/>
            <a:ext cx="304800" cy="3349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6556375" y="5227638"/>
            <a:ext cx="1344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0,1 J,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M</a:t>
            </a:r>
            <a:r>
              <a:rPr lang="en-US" sz="3200" baseline="-25000"/>
              <a:t>ll</a:t>
            </a:r>
            <a:r>
              <a:rPr lang="en-US" sz="3200"/>
              <a:t>&lt;16</a:t>
            </a:r>
            <a:endParaRPr lang="en-GB" sz="32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763713" y="884238"/>
            <a:ext cx="6175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0J</a:t>
            </a:r>
            <a:endParaRPr lang="en-GB" sz="3200"/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6945313" y="1112838"/>
            <a:ext cx="9715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&gt;1 J</a:t>
            </a:r>
            <a:endParaRPr lang="en-GB" sz="3200"/>
          </a:p>
        </p:txBody>
      </p: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1839912" y="4618037"/>
            <a:ext cx="6175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 dirty="0"/>
              <a:t>1J</a:t>
            </a:r>
            <a:endParaRPr lang="en-GB" sz="3200" dirty="0"/>
          </a:p>
        </p:txBody>
      </p:sp>
      <p:sp>
        <p:nvSpPr>
          <p:cNvPr id="9234" name="Text Box 7"/>
          <p:cNvSpPr txBox="1">
            <a:spLocks noChangeArrowheads="1"/>
          </p:cNvSpPr>
          <p:nvPr/>
        </p:nvSpPr>
        <p:spPr bwMode="auto">
          <a:xfrm>
            <a:off x="4811713" y="3246438"/>
            <a:ext cx="1600200" cy="6302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Times New Roman" charset="0"/>
              </a:rPr>
              <a:t>Hx10</a:t>
            </a:r>
          </a:p>
        </p:txBody>
      </p:sp>
      <p:sp>
        <p:nvSpPr>
          <p:cNvPr id="9235" name="Text Box 15"/>
          <p:cNvSpPr txBox="1">
            <a:spLocks noChangeArrowheads="1"/>
          </p:cNvSpPr>
          <p:nvPr/>
        </p:nvSpPr>
        <p:spPr bwMode="auto">
          <a:xfrm>
            <a:off x="2805778" y="0"/>
            <a:ext cx="4076957" cy="5124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dirty="0"/>
              <a:t>Expect</a:t>
            </a:r>
            <a:r>
              <a:rPr lang="en-US" sz="2800" dirty="0" smtClean="0"/>
              <a:t> 30 </a:t>
            </a:r>
            <a:r>
              <a:rPr lang="en-US" sz="2800" dirty="0"/>
              <a:t>Signal Events</a:t>
            </a:r>
            <a:endParaRPr lang="en-GB" sz="2800" dirty="0"/>
          </a:p>
        </p:txBody>
      </p:sp>
      <p:sp>
        <p:nvSpPr>
          <p:cNvPr id="9238" name="Line 12"/>
          <p:cNvSpPr>
            <a:spLocks noChangeShapeType="1"/>
          </p:cNvSpPr>
          <p:nvPr/>
        </p:nvSpPr>
        <p:spPr bwMode="auto">
          <a:xfrm flipH="1">
            <a:off x="6411912" y="2103437"/>
            <a:ext cx="17526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9" name="Text Box 7"/>
          <p:cNvSpPr txBox="1">
            <a:spLocks noChangeArrowheads="1"/>
          </p:cNvSpPr>
          <p:nvPr/>
        </p:nvSpPr>
        <p:spPr bwMode="auto">
          <a:xfrm>
            <a:off x="9166225" y="6218237"/>
            <a:ext cx="914400" cy="450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>
                <a:latin typeface="Times New Roman" charset="0"/>
              </a:rPr>
              <a:t>Hx15</a:t>
            </a:r>
          </a:p>
        </p:txBody>
      </p:sp>
      <p:sp>
        <p:nvSpPr>
          <p:cNvPr id="9241" name="Text Box 11"/>
          <p:cNvSpPr txBox="1">
            <a:spLocks noChangeArrowheads="1"/>
          </p:cNvSpPr>
          <p:nvPr/>
        </p:nvSpPr>
        <p:spPr bwMode="auto">
          <a:xfrm>
            <a:off x="3897313" y="4160838"/>
            <a:ext cx="782637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1000">
              <a:latin typeface="Times New Roman" charset="0"/>
            </a:endParaRPr>
          </a:p>
        </p:txBody>
      </p:sp>
      <p:sp>
        <p:nvSpPr>
          <p:cNvPr id="9243" name="Text Box 11"/>
          <p:cNvSpPr txBox="1">
            <a:spLocks noChangeArrowheads="1"/>
          </p:cNvSpPr>
          <p:nvPr/>
        </p:nvSpPr>
        <p:spPr bwMode="auto">
          <a:xfrm>
            <a:off x="1306512" y="1798637"/>
            <a:ext cx="1057275" cy="635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latin typeface="Times New Roman" charset="0"/>
              </a:rPr>
              <a:t>WW</a:t>
            </a:r>
            <a:endParaRPr lang="en-GB" dirty="0">
              <a:latin typeface="Times New Roman" charset="0"/>
            </a:endParaRPr>
          </a:p>
        </p:txBody>
      </p:sp>
      <p:sp>
        <p:nvSpPr>
          <p:cNvPr id="9244" name="Text Box 15"/>
          <p:cNvSpPr txBox="1">
            <a:spLocks noChangeArrowheads="1"/>
          </p:cNvSpPr>
          <p:nvPr/>
        </p:nvSpPr>
        <p:spPr bwMode="auto">
          <a:xfrm>
            <a:off x="2678113" y="3856038"/>
            <a:ext cx="1981200" cy="50958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/>
              <a:t>Search H</a:t>
            </a:r>
            <a:endParaRPr lang="en-GB" sz="2800"/>
          </a:p>
        </p:txBody>
      </p:sp>
      <p:sp>
        <p:nvSpPr>
          <p:cNvPr id="9245" name="Text Box 15"/>
          <p:cNvSpPr txBox="1">
            <a:spLocks noChangeArrowheads="1"/>
          </p:cNvSpPr>
          <p:nvPr/>
        </p:nvSpPr>
        <p:spPr bwMode="auto">
          <a:xfrm>
            <a:off x="6869113" y="0"/>
            <a:ext cx="3211512" cy="509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→</a:t>
            </a:r>
            <a:r>
              <a:rPr lang="en-US" sz="2800" dirty="0"/>
              <a:t>Total W/D0:</a:t>
            </a:r>
            <a:r>
              <a:rPr lang="en-US" sz="2800" dirty="0" smtClean="0"/>
              <a:t> 65</a:t>
            </a:r>
            <a:endParaRPr lang="en-GB" sz="2800" dirty="0"/>
          </a:p>
        </p:txBody>
      </p:sp>
      <p:sp>
        <p:nvSpPr>
          <p:cNvPr id="9246" name="Text Box 11"/>
          <p:cNvSpPr txBox="1">
            <a:spLocks noChangeArrowheads="1"/>
          </p:cNvSpPr>
          <p:nvPr/>
        </p:nvSpPr>
        <p:spPr bwMode="auto">
          <a:xfrm>
            <a:off x="8088313" y="5837238"/>
            <a:ext cx="765175" cy="450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 dirty="0">
                <a:latin typeface="Times New Roman" charset="0"/>
              </a:rPr>
              <a:t>WW</a:t>
            </a:r>
          </a:p>
        </p:txBody>
      </p:sp>
      <p:sp>
        <p:nvSpPr>
          <p:cNvPr id="9247" name="Line 8"/>
          <p:cNvSpPr>
            <a:spLocks noChangeShapeType="1"/>
          </p:cNvSpPr>
          <p:nvPr/>
        </p:nvSpPr>
        <p:spPr bwMode="auto">
          <a:xfrm>
            <a:off x="8545512" y="6294437"/>
            <a:ext cx="7620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992312" y="5761037"/>
            <a:ext cx="1057275" cy="635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latin typeface="Times New Roman" charset="0"/>
              </a:rPr>
              <a:t>WW</a:t>
            </a:r>
            <a:endParaRPr lang="en-GB" dirty="0">
              <a:latin typeface="Times New Roman" charset="0"/>
            </a:endParaRPr>
          </a:p>
        </p:txBody>
      </p:sp>
      <p:sp>
        <p:nvSpPr>
          <p:cNvPr id="9237" name="Text Box 11"/>
          <p:cNvSpPr txBox="1">
            <a:spLocks noChangeArrowheads="1"/>
          </p:cNvSpPr>
          <p:nvPr/>
        </p:nvSpPr>
        <p:spPr bwMode="auto">
          <a:xfrm>
            <a:off x="8012112" y="1874837"/>
            <a:ext cx="441325" cy="630237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err="1">
                <a:solidFill>
                  <a:schemeClr val="bg1"/>
                </a:solidFill>
                <a:latin typeface="Times New Roman" charset="0"/>
              </a:rPr>
              <a:t>tt</a:t>
            </a:r>
            <a:endParaRPr lang="en-GB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112650" y="4922837"/>
            <a:ext cx="601697" cy="452432"/>
          </a:xfrm>
          <a:prstGeom prst="rect">
            <a:avLst/>
          </a:prstGeom>
          <a:solidFill>
            <a:srgbClr val="C9821A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 dirty="0" smtClean="0">
                <a:latin typeface="Times New Roman" charset="0"/>
              </a:rPr>
              <a:t>W</a:t>
            </a:r>
            <a:r>
              <a:rPr lang="en-GB" sz="2400" dirty="0" smtClean="0">
                <a:latin typeface="Symbol"/>
              </a:rPr>
              <a:t>g</a:t>
            </a:r>
            <a:endParaRPr lang="en-GB" sz="2400" dirty="0">
              <a:latin typeface="Symbol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H="1">
            <a:off x="5954712" y="5380037"/>
            <a:ext cx="3810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HWW_TauControl1OS_tau_SumTrkP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37"/>
            <a:ext cx="3287712" cy="3200400"/>
          </a:xfrm>
          <a:prstGeom prst="rect">
            <a:avLst/>
          </a:prstGeom>
        </p:spPr>
      </p:pic>
      <p:pic>
        <p:nvPicPr>
          <p:cNvPr id="21" name="Picture 20" descr="HWW_TauControl1OS_dimas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759"/>
            <a:ext cx="3211512" cy="3114682"/>
          </a:xfrm>
          <a:prstGeom prst="rect">
            <a:avLst/>
          </a:prstGeom>
        </p:spPr>
      </p:pic>
      <p:pic>
        <p:nvPicPr>
          <p:cNvPr id="20" name="Picture 19" descr="BDToutput_mutau_16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912" y="4999037"/>
            <a:ext cx="3287713" cy="2230358"/>
          </a:xfrm>
          <a:prstGeom prst="rect">
            <a:avLst/>
          </a:prstGeom>
        </p:spPr>
      </p:pic>
      <p:pic>
        <p:nvPicPr>
          <p:cNvPr id="19" name="Picture 18" descr="BDToutput_etau_16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512" y="4999037"/>
            <a:ext cx="3145084" cy="213360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78313" cy="8794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WW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→e</a:t>
            </a:r>
            <a:r>
              <a:rPr lang="en-US" dirty="0" err="1">
                <a:latin typeface="Symbol" charset="2"/>
                <a:ea typeface="Times New Roman" charset="0"/>
                <a:cs typeface="Times New Roman" charset="0"/>
              </a:rPr>
              <a:t>tnn,mtnn</a:t>
            </a:r>
            <a:endParaRPr lang="en-US" dirty="0">
              <a:latin typeface="Symbol" charset="2"/>
            </a:endParaRPr>
          </a:p>
        </p:txBody>
      </p:sp>
      <p:sp>
        <p:nvSpPr>
          <p:cNvPr id="1024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980237"/>
            <a:ext cx="3287713" cy="579438"/>
          </a:xfrm>
          <a:solidFill>
            <a:srgbClr val="FFC000"/>
          </a:solidFill>
        </p:spPr>
        <p:txBody>
          <a:bodyPr/>
          <a:lstStyle/>
          <a:p>
            <a:pPr algn="ctr">
              <a:buFont typeface="StarSymbol" charset="0"/>
              <a:buNone/>
            </a:pPr>
            <a:r>
              <a:rPr lang="en-US" sz="2400" dirty="0"/>
              <a:t>Sum track pt in </a:t>
            </a:r>
            <a:r>
              <a:rPr lang="en-US" sz="2800" dirty="0" err="1">
                <a:latin typeface="Symbol" charset="2"/>
              </a:rPr>
              <a:t>t</a:t>
            </a:r>
            <a:r>
              <a:rPr lang="en-US" sz="2400" dirty="0">
                <a:latin typeface="Symbol" charset="2"/>
              </a:rPr>
              <a:t> </a:t>
            </a:r>
            <a:r>
              <a:rPr lang="en-US" sz="2400" dirty="0"/>
              <a:t>cone</a:t>
            </a:r>
          </a:p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0" y="3779837"/>
            <a:ext cx="3211513" cy="4572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 algn="ctr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400" dirty="0" err="1">
                <a:solidFill>
                  <a:srgbClr val="000000"/>
                </a:solidFill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Symbol" charset="2"/>
              </a:rPr>
              <a:t>tt</a:t>
            </a:r>
            <a:r>
              <a:rPr lang="en-US" sz="2400" dirty="0">
                <a:solidFill>
                  <a:srgbClr val="000000"/>
                </a:solidFill>
                <a:latin typeface="Symbol" charset="2"/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invariant mass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4202113" y="0"/>
            <a:ext cx="5878512" cy="393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Control Region: Determine </a:t>
            </a:r>
            <a:r>
              <a:rPr lang="en-US" sz="3200" dirty="0" err="1">
                <a:solidFill>
                  <a:srgbClr val="000000"/>
                </a:solidFill>
              </a:rPr>
              <a:t>systematics</a:t>
            </a:r>
            <a:r>
              <a:rPr lang="en-US" sz="3200" dirty="0">
                <a:solidFill>
                  <a:srgbClr val="000000"/>
                </a:solidFill>
              </a:rPr>
              <a:t>, measure background rates 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→ Proper </a:t>
            </a:r>
            <a:r>
              <a:rPr lang="en-US" sz="32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W+jet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fake </a:t>
            </a:r>
            <a:r>
              <a:rPr lang="en-US" sz="32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modelling</a:t>
            </a:r>
            <a:endParaRPr lang="en-US" sz="3200" dirty="0">
              <a:solidFill>
                <a:srgbClr val="000000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baseline="-25000" dirty="0" err="1">
                <a:solidFill>
                  <a:srgbClr val="000000"/>
                </a:solidFill>
                <a:latin typeface="Symbol" charset="2"/>
              </a:rPr>
              <a:t>t</a:t>
            </a:r>
            <a:r>
              <a:rPr lang="en-US" sz="3200" baseline="-25000" dirty="0" err="1">
                <a:solidFill>
                  <a:srgbClr val="000000"/>
                </a:solidFill>
              </a:rPr>
              <a:t>l</a:t>
            </a:r>
            <a:r>
              <a:rPr lang="en-US" sz="3200" dirty="0">
                <a:solidFill>
                  <a:srgbClr val="000000"/>
                </a:solidFill>
              </a:rPr>
              <a:t> &gt;20 </a:t>
            </a:r>
            <a:r>
              <a:rPr lang="en-US" sz="3200" dirty="0" err="1">
                <a:solidFill>
                  <a:srgbClr val="000000"/>
                </a:solidFill>
              </a:rPr>
              <a:t>GeV</a:t>
            </a:r>
            <a:endParaRPr lang="en-US" sz="3200" dirty="0">
              <a:solidFill>
                <a:srgbClr val="000000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MET &lt; 20 </a:t>
            </a:r>
            <a:r>
              <a:rPr lang="en-US" sz="3200" dirty="0" err="1">
                <a:solidFill>
                  <a:srgbClr val="000000"/>
                </a:solidFill>
              </a:rPr>
              <a:t>GeV</a:t>
            </a:r>
            <a:endParaRPr lang="en-US" sz="3200" dirty="0">
              <a:solidFill>
                <a:srgbClr val="000000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Symbol" charset="2"/>
              </a:rPr>
              <a:t>Df</a:t>
            </a:r>
            <a:r>
              <a:rPr lang="en-US" sz="3200" baseline="-25000" dirty="0" err="1">
                <a:solidFill>
                  <a:srgbClr val="000000"/>
                </a:solidFill>
              </a:rPr>
              <a:t>l,MET</a:t>
            </a:r>
            <a:r>
              <a:rPr lang="en-US" sz="3200" dirty="0">
                <a:solidFill>
                  <a:srgbClr val="000000"/>
                </a:solidFill>
              </a:rPr>
              <a:t> &lt;.5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839913" y="2560638"/>
            <a:ext cx="2286000" cy="3810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 algn="ctr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400">
                <a:solidFill>
                  <a:srgbClr val="000000"/>
                </a:solidFill>
              </a:rPr>
              <a:t>Control Region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92112" y="1112837"/>
            <a:ext cx="1600200" cy="3810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4400" dirty="0" err="1">
                <a:solidFill>
                  <a:srgbClr val="000000"/>
                </a:solidFill>
              </a:rPr>
              <a:t>z</a:t>
            </a:r>
            <a:r>
              <a:rPr lang="en-US" sz="44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→</a:t>
            </a:r>
            <a:r>
              <a:rPr lang="en-US" sz="4400" dirty="0" err="1">
                <a:solidFill>
                  <a:srgbClr val="000000"/>
                </a:solidFill>
                <a:latin typeface="Symbol" charset="2"/>
                <a:ea typeface="Times New Roman" charset="0"/>
                <a:cs typeface="Times New Roman" charset="0"/>
              </a:rPr>
              <a:t>tt</a:t>
            </a:r>
            <a:endParaRPr lang="en-US" sz="4400" dirty="0">
              <a:solidFill>
                <a:srgbClr val="000000"/>
              </a:solidFill>
              <a:latin typeface="Symbol" charset="2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7707313" y="5989638"/>
            <a:ext cx="9191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4000">
                <a:solidFill>
                  <a:schemeClr val="bg1"/>
                </a:solidFill>
                <a:latin typeface="Symbol" charset="2"/>
              </a:rPr>
              <a:t>mt</a:t>
            </a:r>
            <a:r>
              <a:rPr lang="en-US" sz="4000" baseline="-25000">
                <a:solidFill>
                  <a:schemeClr val="bg1"/>
                </a:solidFill>
              </a:rPr>
              <a:t>h</a:t>
            </a:r>
            <a:endParaRPr lang="en-US" sz="4000">
              <a:solidFill>
                <a:schemeClr val="bg1"/>
              </a:solidFill>
              <a:latin typeface="Symbol" charset="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354513" y="5989638"/>
            <a:ext cx="9413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4000">
                <a:solidFill>
                  <a:schemeClr val="bg1"/>
                </a:solidFill>
              </a:rPr>
              <a:t>e</a:t>
            </a:r>
            <a:r>
              <a:rPr lang="en-US" sz="4000">
                <a:solidFill>
                  <a:schemeClr val="bg1"/>
                </a:solidFill>
                <a:latin typeface="Symbol" charset="2"/>
              </a:rPr>
              <a:t>t</a:t>
            </a:r>
            <a:r>
              <a:rPr lang="en-US" sz="4000" baseline="-250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3668713" y="4313238"/>
            <a:ext cx="6172200" cy="5699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W+jet (fake </a:t>
            </a:r>
            <a:r>
              <a:rPr lang="en-US" sz="3200">
                <a:latin typeface="Symbol" charset="2"/>
              </a:rPr>
              <a:t>t</a:t>
            </a:r>
            <a:r>
              <a:rPr lang="en-US" sz="3200"/>
              <a:t>)</a:t>
            </a:r>
            <a:endParaRPr lang="en-GB" sz="3200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539704" y="6989763"/>
            <a:ext cx="3834904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 dirty="0"/>
              <a:t>Expected Signal:</a:t>
            </a:r>
            <a:r>
              <a:rPr lang="en-US" sz="3200" dirty="0" smtClean="0"/>
              <a:t>1.6</a:t>
            </a:r>
            <a:endParaRPr lang="en-GB" sz="3200" dirty="0"/>
          </a:p>
        </p:txBody>
      </p:sp>
      <p:pic>
        <p:nvPicPr>
          <p:cNvPr id="1025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8713" y="4313238"/>
            <a:ext cx="6556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Placeholder 3"/>
          <p:cNvSpPr txBox="1">
            <a:spLocks/>
          </p:cNvSpPr>
          <p:nvPr/>
        </p:nvSpPr>
        <p:spPr bwMode="auto">
          <a:xfrm>
            <a:off x="1154113" y="5761038"/>
            <a:ext cx="1905000" cy="4572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>
                <a:solidFill>
                  <a:srgbClr val="000000"/>
                </a:solidFill>
                <a:latin typeface="Symbol" charset="2"/>
              </a:rPr>
              <a:t>t </a:t>
            </a:r>
            <a:r>
              <a:rPr lang="en-US" sz="2400">
                <a:solidFill>
                  <a:srgbClr val="000000"/>
                </a:solidFill>
              </a:rPr>
              <a:t>property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91F01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037"/>
            <a:ext cx="5040311" cy="2478153"/>
          </a:xfrm>
          <a:prstGeom prst="rect">
            <a:avLst/>
          </a:prstGeom>
        </p:spPr>
      </p:pic>
      <p:pic>
        <p:nvPicPr>
          <p:cNvPr id="6" name="Picture 5" descr="H91F03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12" y="-1"/>
            <a:ext cx="5040313" cy="3779837"/>
          </a:xfrm>
          <a:prstGeom prst="rect">
            <a:avLst/>
          </a:prstGeom>
        </p:spPr>
      </p:pic>
      <p:pic>
        <p:nvPicPr>
          <p:cNvPr id="7" name="Picture 6" descr="H91F0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4860"/>
            <a:ext cx="10080625" cy="37648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4278313" cy="879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→jj+e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Times New Roman" charset="0"/>
                <a:cs typeface="Times New Roman" charset="0"/>
              </a:rPr>
              <a:t>n,mn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charset="2"/>
              <a:ea typeface="+mj-ea"/>
              <a:cs typeface="+mj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7712" y="1417637"/>
            <a:ext cx="116363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4312" y="4008437"/>
            <a:ext cx="116363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1312" y="350837"/>
            <a:ext cx="116363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327150"/>
          </a:xfrm>
        </p:spPr>
        <p:txBody>
          <a:bodyPr>
            <a:spAutoFit/>
          </a:bodyPr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Same sign Dileptons(CDF/D0), Trileptons(CDF)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0" y="1341438"/>
            <a:ext cx="5006975" cy="3200400"/>
            <a:chOff x="544512" y="960437"/>
            <a:chExt cx="4110527" cy="3389428"/>
          </a:xfrm>
        </p:grpSpPr>
        <p:pic>
          <p:nvPicPr>
            <p:cNvPr id="11300" name="Picture 51" descr="VHWW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512" y="960437"/>
              <a:ext cx="3929063" cy="330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1" name="Text Box 26"/>
            <p:cNvSpPr txBox="1">
              <a:spLocks noChangeArrowheads="1"/>
            </p:cNvSpPr>
            <p:nvPr/>
          </p:nvSpPr>
          <p:spPr bwMode="auto">
            <a:xfrm>
              <a:off x="2220912" y="2332037"/>
              <a:ext cx="757238" cy="566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H</a:t>
              </a:r>
              <a:r>
                <a:rPr lang="en-GB" sz="3200" baseline="33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02" name="Text Box 27"/>
            <p:cNvSpPr txBox="1">
              <a:spLocks noChangeArrowheads="1"/>
            </p:cNvSpPr>
            <p:nvPr/>
          </p:nvSpPr>
          <p:spPr bwMode="auto">
            <a:xfrm>
              <a:off x="1916112" y="3475037"/>
              <a:ext cx="862013" cy="566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1303" name="Text Box 29"/>
            <p:cNvSpPr txBox="1">
              <a:spLocks noChangeArrowheads="1"/>
            </p:cNvSpPr>
            <p:nvPr/>
          </p:nvSpPr>
          <p:spPr bwMode="auto">
            <a:xfrm>
              <a:off x="3211512" y="3398837"/>
              <a:ext cx="660400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l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1304" name="Line 30"/>
            <p:cNvSpPr>
              <a:spLocks noChangeShapeType="1"/>
            </p:cNvSpPr>
            <p:nvPr/>
          </p:nvSpPr>
          <p:spPr bwMode="auto">
            <a:xfrm>
              <a:off x="3973512" y="3322637"/>
              <a:ext cx="2936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Text Box 33"/>
            <p:cNvSpPr txBox="1">
              <a:spLocks noChangeArrowheads="1"/>
            </p:cNvSpPr>
            <p:nvPr/>
          </p:nvSpPr>
          <p:spPr bwMode="auto">
            <a:xfrm>
              <a:off x="2906712" y="3779837"/>
              <a:ext cx="486030" cy="57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>
                  <a:latin typeface="Symbol" charset="2"/>
                </a:rPr>
                <a:t>n</a:t>
              </a:r>
              <a:r>
                <a:rPr lang="en-US" sz="3200" baseline="-25000">
                  <a:latin typeface="Bitstream Vera Serif" pitchFamily="18" charset="0"/>
                </a:rPr>
                <a:t>l</a:t>
              </a:r>
            </a:p>
          </p:txBody>
        </p:sp>
        <p:sp>
          <p:nvSpPr>
            <p:cNvPr id="11306" name="Text Box 27"/>
            <p:cNvSpPr txBox="1">
              <a:spLocks noChangeArrowheads="1"/>
            </p:cNvSpPr>
            <p:nvPr/>
          </p:nvSpPr>
          <p:spPr bwMode="auto">
            <a:xfrm>
              <a:off x="1382712" y="2408237"/>
              <a:ext cx="862013" cy="566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1307" name="Text Box 27"/>
            <p:cNvSpPr txBox="1">
              <a:spLocks noChangeArrowheads="1"/>
            </p:cNvSpPr>
            <p:nvPr/>
          </p:nvSpPr>
          <p:spPr bwMode="auto">
            <a:xfrm>
              <a:off x="2525712" y="1722437"/>
              <a:ext cx="862013" cy="566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1308" name="Text Box 27"/>
            <p:cNvSpPr txBox="1">
              <a:spLocks noChangeArrowheads="1"/>
            </p:cNvSpPr>
            <p:nvPr/>
          </p:nvSpPr>
          <p:spPr bwMode="auto">
            <a:xfrm>
              <a:off x="2678112" y="2789237"/>
              <a:ext cx="862013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1309" name="Text Box 27"/>
            <p:cNvSpPr txBox="1">
              <a:spLocks noChangeArrowheads="1"/>
            </p:cNvSpPr>
            <p:nvPr/>
          </p:nvSpPr>
          <p:spPr bwMode="auto">
            <a:xfrm>
              <a:off x="620712" y="1951037"/>
              <a:ext cx="544512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q</a:t>
              </a:r>
              <a:endParaRPr lang="en-GB" sz="3200" baseline="33000">
                <a:solidFill>
                  <a:srgbClr val="000000"/>
                </a:solidFill>
              </a:endParaRPr>
            </a:p>
          </p:txBody>
        </p:sp>
        <p:sp>
          <p:nvSpPr>
            <p:cNvPr id="11310" name="Text Box 27"/>
            <p:cNvSpPr txBox="1">
              <a:spLocks noChangeArrowheads="1"/>
            </p:cNvSpPr>
            <p:nvPr/>
          </p:nvSpPr>
          <p:spPr bwMode="auto">
            <a:xfrm>
              <a:off x="750983" y="3567688"/>
              <a:ext cx="544512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q</a:t>
              </a:r>
              <a:endParaRPr lang="en-GB" sz="3200" baseline="33000">
                <a:solidFill>
                  <a:srgbClr val="000000"/>
                </a:solidFill>
              </a:endParaRPr>
            </a:p>
          </p:txBody>
        </p:sp>
        <p:sp>
          <p:nvSpPr>
            <p:cNvPr id="11311" name="Text Box 29"/>
            <p:cNvSpPr txBox="1">
              <a:spLocks noChangeArrowheads="1"/>
            </p:cNvSpPr>
            <p:nvPr/>
          </p:nvSpPr>
          <p:spPr bwMode="auto">
            <a:xfrm>
              <a:off x="3516312" y="1036637"/>
              <a:ext cx="660400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l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1312" name="Text Box 33"/>
            <p:cNvSpPr txBox="1">
              <a:spLocks noChangeArrowheads="1"/>
            </p:cNvSpPr>
            <p:nvPr/>
          </p:nvSpPr>
          <p:spPr bwMode="auto">
            <a:xfrm>
              <a:off x="3897312" y="1722437"/>
              <a:ext cx="486030" cy="57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>
                  <a:latin typeface="Symbol" charset="2"/>
                </a:rPr>
                <a:t>n</a:t>
              </a:r>
              <a:r>
                <a:rPr lang="en-US" sz="3200" baseline="-25000">
                  <a:latin typeface="Bitstream Vera Serif" pitchFamily="18" charset="0"/>
                </a:rPr>
                <a:t>l</a:t>
              </a:r>
            </a:p>
          </p:txBody>
        </p:sp>
        <p:sp>
          <p:nvSpPr>
            <p:cNvPr id="11313" name="Text Box 33"/>
            <p:cNvSpPr txBox="1">
              <a:spLocks noChangeArrowheads="1"/>
            </p:cNvSpPr>
            <p:nvPr/>
          </p:nvSpPr>
          <p:spPr bwMode="auto">
            <a:xfrm>
              <a:off x="3897312" y="3170237"/>
              <a:ext cx="486030" cy="57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>
                  <a:latin typeface="Symbol" charset="2"/>
                </a:rPr>
                <a:t>n</a:t>
              </a:r>
              <a:r>
                <a:rPr lang="en-US" sz="3200" baseline="-25000">
                  <a:latin typeface="Bitstream Vera Serif" pitchFamily="18" charset="0"/>
                </a:rPr>
                <a:t>l</a:t>
              </a:r>
            </a:p>
          </p:txBody>
        </p:sp>
        <p:sp>
          <p:nvSpPr>
            <p:cNvPr id="11314" name="Text Box 29"/>
            <p:cNvSpPr txBox="1">
              <a:spLocks noChangeArrowheads="1"/>
            </p:cNvSpPr>
            <p:nvPr/>
          </p:nvSpPr>
          <p:spPr bwMode="auto">
            <a:xfrm>
              <a:off x="3994639" y="2332349"/>
              <a:ext cx="660400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l</a:t>
              </a:r>
              <a:r>
                <a:rPr lang="en-GB" sz="3200" baseline="33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1315" name="Line 30"/>
            <p:cNvSpPr>
              <a:spLocks noChangeShapeType="1"/>
            </p:cNvSpPr>
            <p:nvPr/>
          </p:nvSpPr>
          <p:spPr bwMode="auto">
            <a:xfrm>
              <a:off x="816616" y="3654597"/>
              <a:ext cx="2936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0" y="4606925"/>
            <a:ext cx="5116513" cy="2952750"/>
            <a:chOff x="544512" y="1204341"/>
            <a:chExt cx="4013200" cy="3301343"/>
          </a:xfrm>
        </p:grpSpPr>
        <p:pic>
          <p:nvPicPr>
            <p:cNvPr id="11289" name="Picture 124" descr="VHWW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512" y="1204341"/>
              <a:ext cx="3758980" cy="330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2286512" y="2494284"/>
              <a:ext cx="757238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H</a:t>
              </a:r>
              <a:r>
                <a:rPr lang="en-GB" sz="3200" baseline="33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291" name="Text Box 29"/>
            <p:cNvSpPr txBox="1">
              <a:spLocks noChangeArrowheads="1"/>
            </p:cNvSpPr>
            <p:nvPr/>
          </p:nvSpPr>
          <p:spPr bwMode="auto">
            <a:xfrm>
              <a:off x="3211512" y="3398837"/>
              <a:ext cx="660400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l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1292" name="Line 30"/>
            <p:cNvSpPr>
              <a:spLocks noChangeShapeType="1"/>
            </p:cNvSpPr>
            <p:nvPr/>
          </p:nvSpPr>
          <p:spPr bwMode="auto">
            <a:xfrm>
              <a:off x="3900259" y="3431635"/>
              <a:ext cx="2936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Text Box 27"/>
            <p:cNvSpPr txBox="1">
              <a:spLocks noChangeArrowheads="1"/>
            </p:cNvSpPr>
            <p:nvPr/>
          </p:nvSpPr>
          <p:spPr bwMode="auto">
            <a:xfrm>
              <a:off x="2587523" y="1897787"/>
              <a:ext cx="862013" cy="566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1294" name="Text Box 27"/>
            <p:cNvSpPr txBox="1">
              <a:spLocks noChangeArrowheads="1"/>
            </p:cNvSpPr>
            <p:nvPr/>
          </p:nvSpPr>
          <p:spPr bwMode="auto">
            <a:xfrm>
              <a:off x="2714632" y="2920353"/>
              <a:ext cx="862013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W</a:t>
              </a:r>
              <a:r>
                <a:rPr lang="en-GB" sz="3200" baseline="33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1295" name="Text Box 27"/>
            <p:cNvSpPr txBox="1">
              <a:spLocks noChangeArrowheads="1"/>
            </p:cNvSpPr>
            <p:nvPr/>
          </p:nvSpPr>
          <p:spPr bwMode="auto">
            <a:xfrm>
              <a:off x="620712" y="1951037"/>
              <a:ext cx="544512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q</a:t>
              </a:r>
              <a:endParaRPr lang="en-GB" sz="3200" baseline="33000">
                <a:solidFill>
                  <a:srgbClr val="000000"/>
                </a:solidFill>
              </a:endParaRPr>
            </a:p>
          </p:txBody>
        </p:sp>
        <p:sp>
          <p:nvSpPr>
            <p:cNvPr id="11296" name="Text Box 27"/>
            <p:cNvSpPr txBox="1">
              <a:spLocks noChangeArrowheads="1"/>
            </p:cNvSpPr>
            <p:nvPr/>
          </p:nvSpPr>
          <p:spPr bwMode="auto">
            <a:xfrm>
              <a:off x="871552" y="3687276"/>
              <a:ext cx="544512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3200">
                  <a:solidFill>
                    <a:srgbClr val="000000"/>
                  </a:solidFill>
                </a:rPr>
                <a:t>q</a:t>
              </a:r>
              <a:endParaRPr lang="en-GB" sz="3200" baseline="33000">
                <a:solidFill>
                  <a:srgbClr val="000000"/>
                </a:solidFill>
              </a:endParaRPr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3840491" y="3261208"/>
              <a:ext cx="486030" cy="57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>
                  <a:latin typeface="Symbol" charset="2"/>
                </a:rPr>
                <a:t>n</a:t>
              </a:r>
              <a:r>
                <a:rPr lang="en-US" sz="3200" baseline="-25000">
                  <a:latin typeface="Bitstream Vera Serif" pitchFamily="18" charset="0"/>
                </a:rPr>
                <a:t>l</a:t>
              </a:r>
            </a:p>
          </p:txBody>
        </p:sp>
        <p:sp>
          <p:nvSpPr>
            <p:cNvPr id="11298" name="Text Box 29"/>
            <p:cNvSpPr txBox="1">
              <a:spLocks noChangeArrowheads="1"/>
            </p:cNvSpPr>
            <p:nvPr/>
          </p:nvSpPr>
          <p:spPr bwMode="auto">
            <a:xfrm>
              <a:off x="3897312" y="2332037"/>
              <a:ext cx="660400" cy="573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200">
                  <a:solidFill>
                    <a:srgbClr val="000000"/>
                  </a:solidFill>
                </a:rPr>
                <a:t>l</a:t>
              </a:r>
              <a:r>
                <a:rPr lang="en-GB" sz="3200" baseline="33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1299" name="Line 30"/>
            <p:cNvSpPr>
              <a:spLocks noChangeShapeType="1"/>
            </p:cNvSpPr>
            <p:nvPr/>
          </p:nvSpPr>
          <p:spPr bwMode="auto">
            <a:xfrm>
              <a:off x="935107" y="3857704"/>
              <a:ext cx="2936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69" name="Text Box 26"/>
          <p:cNvSpPr txBox="1">
            <a:spLocks noChangeArrowheads="1"/>
          </p:cNvSpPr>
          <p:nvPr/>
        </p:nvSpPr>
        <p:spPr bwMode="auto">
          <a:xfrm>
            <a:off x="1300163" y="5837238"/>
            <a:ext cx="908050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3200">
                <a:solidFill>
                  <a:srgbClr val="000000"/>
                </a:solidFill>
              </a:rPr>
              <a:t>Z</a:t>
            </a:r>
            <a:r>
              <a:rPr lang="en-GB" sz="3200" baseline="33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1801813" y="6751638"/>
            <a:ext cx="908050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3200">
                <a:solidFill>
                  <a:srgbClr val="000000"/>
                </a:solidFill>
              </a:rPr>
              <a:t>Z</a:t>
            </a:r>
            <a:r>
              <a:rPr lang="en-GB" sz="3200" baseline="33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2832100" y="7046913"/>
            <a:ext cx="792163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>
                <a:solidFill>
                  <a:srgbClr val="000000"/>
                </a:solidFill>
              </a:rPr>
              <a:t>l</a:t>
            </a:r>
            <a:r>
              <a:rPr lang="en-GB" sz="3200" baseline="33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1272" name="Text Box 27"/>
          <p:cNvSpPr txBox="1">
            <a:spLocks noChangeArrowheads="1"/>
          </p:cNvSpPr>
          <p:nvPr/>
        </p:nvSpPr>
        <p:spPr bwMode="auto">
          <a:xfrm>
            <a:off x="3440113" y="4389438"/>
            <a:ext cx="652462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3200">
                <a:solidFill>
                  <a:srgbClr val="000000"/>
                </a:solidFill>
              </a:rPr>
              <a:t>q</a:t>
            </a:r>
            <a:endParaRPr lang="en-GB" sz="3200" baseline="33000">
              <a:solidFill>
                <a:srgbClr val="000000"/>
              </a:solidFill>
            </a:endParaRPr>
          </a:p>
        </p:txBody>
      </p:sp>
      <p:sp>
        <p:nvSpPr>
          <p:cNvPr id="11273" name="Text Box 27"/>
          <p:cNvSpPr txBox="1">
            <a:spLocks noChangeArrowheads="1"/>
          </p:cNvSpPr>
          <p:nvPr/>
        </p:nvSpPr>
        <p:spPr bwMode="auto">
          <a:xfrm>
            <a:off x="4111625" y="4933950"/>
            <a:ext cx="652463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3200">
                <a:solidFill>
                  <a:srgbClr val="000000"/>
                </a:solidFill>
              </a:rPr>
              <a:t>q</a:t>
            </a:r>
            <a:endParaRPr lang="en-GB" sz="3200" baseline="33000">
              <a:solidFill>
                <a:srgbClr val="000000"/>
              </a:solidFill>
            </a:endParaRPr>
          </a:p>
        </p:txBody>
      </p:sp>
      <p:sp>
        <p:nvSpPr>
          <p:cNvPr id="11274" name="Line 30"/>
          <p:cNvSpPr>
            <a:spLocks noChangeShapeType="1"/>
          </p:cNvSpPr>
          <p:nvPr/>
        </p:nvSpPr>
        <p:spPr bwMode="auto">
          <a:xfrm>
            <a:off x="4202113" y="4999038"/>
            <a:ext cx="293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0" y="655638"/>
            <a:ext cx="2754313" cy="1166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Times New Roman" charset="0"/>
              </a:rPr>
              <a:t>No Rate? Too Low? No!</a:t>
            </a:r>
          </a:p>
        </p:txBody>
      </p:sp>
      <p:sp>
        <p:nvSpPr>
          <p:cNvPr id="11277" name="Content Placeholder 2"/>
          <p:cNvSpPr txBox="1">
            <a:spLocks/>
          </p:cNvSpPr>
          <p:nvPr/>
        </p:nvSpPr>
        <p:spPr bwMode="auto">
          <a:xfrm>
            <a:off x="4822825" y="1768475"/>
            <a:ext cx="52578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>
                <a:solidFill>
                  <a:srgbClr val="000000"/>
                </a:solidFill>
              </a:rPr>
              <a:t>Same Sign dileptons:</a:t>
            </a:r>
          </a:p>
          <a:p>
            <a:pPr marL="863600" lvl="1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>
                <a:solidFill>
                  <a:srgbClr val="000000"/>
                </a:solidFill>
              </a:rPr>
              <a:t>WH: W(jj)W*(l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n</a:t>
            </a:r>
            <a:r>
              <a:rPr lang="en-US" sz="2800">
                <a:solidFill>
                  <a:srgbClr val="000000"/>
                </a:solidFill>
              </a:rPr>
              <a:t>)W(l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n</a:t>
            </a:r>
            <a:r>
              <a:rPr lang="en-US" sz="2800">
                <a:solidFill>
                  <a:srgbClr val="000000"/>
                </a:solidFill>
              </a:rPr>
              <a:t>),</a:t>
            </a:r>
          </a:p>
          <a:p>
            <a:pPr marL="863600" lvl="1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800">
                <a:solidFill>
                  <a:srgbClr val="000000"/>
                </a:solidFill>
              </a:rPr>
              <a:t>   ll(l)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 nnn</a:t>
            </a:r>
            <a:endParaRPr lang="en-US" sz="2800">
              <a:solidFill>
                <a:srgbClr val="000000"/>
              </a:solidFill>
            </a:endParaRPr>
          </a:p>
          <a:p>
            <a:pPr marL="863600" lvl="1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>
                <a:solidFill>
                  <a:srgbClr val="000000"/>
                </a:solidFill>
              </a:rPr>
              <a:t>ZH: Z(jj)ll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nn</a:t>
            </a:r>
            <a:r>
              <a:rPr lang="en-US" sz="2800">
                <a:solidFill>
                  <a:srgbClr val="000000"/>
                </a:solidFill>
              </a:rPr>
              <a:t>,W(jj)ll(l)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 nn</a:t>
            </a:r>
            <a:r>
              <a:rPr lang="en-US" sz="2800">
                <a:solidFill>
                  <a:srgbClr val="000000"/>
                </a:solidFill>
              </a:rPr>
              <a:t>,…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>
                <a:solidFill>
                  <a:srgbClr val="000000"/>
                </a:solidFill>
              </a:rPr>
              <a:t>Trileptons:</a:t>
            </a:r>
          </a:p>
          <a:p>
            <a:pPr marL="863600" lvl="1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>
                <a:solidFill>
                  <a:srgbClr val="000000"/>
                </a:solidFill>
              </a:rPr>
              <a:t>WH:lll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nnn</a:t>
            </a:r>
            <a:endParaRPr lang="en-US" sz="2800">
              <a:solidFill>
                <a:srgbClr val="000000"/>
              </a:solidFill>
            </a:endParaRPr>
          </a:p>
          <a:p>
            <a:pPr marL="863600" lvl="1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>
                <a:solidFill>
                  <a:srgbClr val="000000"/>
                </a:solidFill>
              </a:rPr>
              <a:t>ZH:Z(ll)W(qq)W(l)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 n</a:t>
            </a:r>
            <a:endParaRPr lang="en-US" sz="2800">
              <a:solidFill>
                <a:srgbClr val="000000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1278" name="Oval 47"/>
          <p:cNvSpPr>
            <a:spLocks noChangeArrowheads="1"/>
          </p:cNvSpPr>
          <p:nvPr/>
        </p:nvSpPr>
        <p:spPr bwMode="auto">
          <a:xfrm>
            <a:off x="3592513" y="1493838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/>
          </a:p>
        </p:txBody>
      </p:sp>
      <p:sp>
        <p:nvSpPr>
          <p:cNvPr id="11279" name="Text Box 29"/>
          <p:cNvSpPr txBox="1">
            <a:spLocks noChangeArrowheads="1"/>
          </p:cNvSpPr>
          <p:nvPr/>
        </p:nvSpPr>
        <p:spPr bwMode="auto">
          <a:xfrm>
            <a:off x="4430713" y="2789238"/>
            <a:ext cx="766762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>
                <a:solidFill>
                  <a:srgbClr val="FF0000"/>
                </a:solidFill>
              </a:rPr>
              <a:t>q</a:t>
            </a:r>
            <a:endParaRPr lang="en-GB" sz="3200" baseline="33000">
              <a:solidFill>
                <a:srgbClr val="FF0000"/>
              </a:solidFill>
            </a:endParaRP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4430713" y="3551238"/>
            <a:ext cx="766762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>
                <a:solidFill>
                  <a:srgbClr val="FF0000"/>
                </a:solidFill>
              </a:rPr>
              <a:t>q</a:t>
            </a:r>
            <a:endParaRPr lang="en-GB" sz="3200" baseline="33000">
              <a:solidFill>
                <a:srgbClr val="FF0000"/>
              </a:solidFill>
            </a:endParaRPr>
          </a:p>
        </p:txBody>
      </p:sp>
      <p:sp>
        <p:nvSpPr>
          <p:cNvPr id="11281" name="Line 30"/>
          <p:cNvSpPr>
            <a:spLocks noChangeShapeType="1"/>
          </p:cNvSpPr>
          <p:nvPr/>
        </p:nvSpPr>
        <p:spPr bwMode="auto">
          <a:xfrm>
            <a:off x="4506913" y="3703638"/>
            <a:ext cx="293687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Text Box 7"/>
          <p:cNvSpPr txBox="1">
            <a:spLocks noChangeArrowheads="1"/>
          </p:cNvSpPr>
          <p:nvPr/>
        </p:nvSpPr>
        <p:spPr bwMode="auto">
          <a:xfrm>
            <a:off x="7326313" y="6392863"/>
            <a:ext cx="2754312" cy="1166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Times New Roman" charset="0"/>
              </a:rPr>
              <a:t>No Channel Left Behind</a:t>
            </a:r>
          </a:p>
        </p:txBody>
      </p:sp>
      <p:sp>
        <p:nvSpPr>
          <p:cNvPr id="11283" name="Text Box 7"/>
          <p:cNvSpPr txBox="1">
            <a:spLocks noChangeArrowheads="1"/>
          </p:cNvSpPr>
          <p:nvPr/>
        </p:nvSpPr>
        <p:spPr bwMode="auto">
          <a:xfrm>
            <a:off x="4811713" y="5837238"/>
            <a:ext cx="2754312" cy="11668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>
                <a:latin typeface="Times New Roman" charset="0"/>
              </a:rPr>
              <a:t>Different Channel Different Systematics</a:t>
            </a:r>
          </a:p>
        </p:txBody>
      </p:sp>
      <p:sp>
        <p:nvSpPr>
          <p:cNvPr id="11284" name="Oval 55"/>
          <p:cNvSpPr>
            <a:spLocks noChangeArrowheads="1"/>
          </p:cNvSpPr>
          <p:nvPr/>
        </p:nvSpPr>
        <p:spPr bwMode="auto">
          <a:xfrm>
            <a:off x="3211513" y="3703638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/>
          </a:p>
        </p:txBody>
      </p:sp>
      <p:sp>
        <p:nvSpPr>
          <p:cNvPr id="11285" name="Oval 56"/>
          <p:cNvSpPr>
            <a:spLocks noChangeArrowheads="1"/>
          </p:cNvSpPr>
          <p:nvPr/>
        </p:nvSpPr>
        <p:spPr bwMode="auto">
          <a:xfrm>
            <a:off x="4202113" y="5684838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/>
          </a:p>
        </p:txBody>
      </p:sp>
      <p:sp>
        <p:nvSpPr>
          <p:cNvPr id="11286" name="Oval 57"/>
          <p:cNvSpPr>
            <a:spLocks noChangeArrowheads="1"/>
          </p:cNvSpPr>
          <p:nvPr/>
        </p:nvSpPr>
        <p:spPr bwMode="auto">
          <a:xfrm>
            <a:off x="2754313" y="7102475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emplateStackHWW165_AllSB-trilepZ1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9438"/>
            <a:ext cx="3752850" cy="3170238"/>
          </a:xfrm>
          <a:prstGeom prst="rect">
            <a:avLst/>
          </a:prstGeom>
        </p:spPr>
      </p:pic>
      <p:pic>
        <p:nvPicPr>
          <p:cNvPr id="33" name="Picture 32" descr="TemplateStackHWW165_AllSB-trilepNo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656" y="4389437"/>
            <a:ext cx="4005969" cy="3170238"/>
          </a:xfrm>
          <a:prstGeom prst="rect">
            <a:avLst/>
          </a:prstGeom>
        </p:spPr>
      </p:pic>
      <p:pic>
        <p:nvPicPr>
          <p:cNvPr id="32" name="Picture 31" descr="TemplateStackHWW165_AllSB-S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55913" cy="3094037"/>
          </a:xfrm>
          <a:prstGeom prst="rect">
            <a:avLst/>
          </a:prstGeom>
        </p:spPr>
      </p:pic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3592513" y="0"/>
            <a:ext cx="2743200" cy="1570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Same Sign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Dilepton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3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92513" y="1341438"/>
            <a:ext cx="3516312" cy="2789237"/>
            <a:chOff x="0" y="0"/>
            <a:chExt cx="4814888" cy="3263900"/>
          </a:xfrm>
        </p:grpSpPr>
        <p:pic>
          <p:nvPicPr>
            <p:cNvPr id="12318" name="Picture 6" descr="H85F0fig4aWWWLikli.jpe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814888" cy="326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Text Box 15"/>
            <p:cNvSpPr txBox="1">
              <a:spLocks noChangeArrowheads="1"/>
            </p:cNvSpPr>
            <p:nvPr/>
          </p:nvSpPr>
          <p:spPr bwMode="auto">
            <a:xfrm>
              <a:off x="2921540" y="1783349"/>
              <a:ext cx="1563273" cy="66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/>
                <a:t>S:0.6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46825" y="0"/>
            <a:ext cx="3733800" cy="2849563"/>
            <a:chOff x="2838125" y="4382899"/>
            <a:chExt cx="4564062" cy="3094038"/>
          </a:xfrm>
        </p:grpSpPr>
        <p:pic>
          <p:nvPicPr>
            <p:cNvPr id="12316" name="Picture 7" descr="H85F0fig4bWWDiscr.jpe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8125" y="4382899"/>
              <a:ext cx="4564062" cy="309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7" name="Text Box 15"/>
            <p:cNvSpPr txBox="1">
              <a:spLocks noChangeArrowheads="1"/>
            </p:cNvSpPr>
            <p:nvPr/>
          </p:nvSpPr>
          <p:spPr bwMode="auto">
            <a:xfrm>
              <a:off x="4197178" y="5688894"/>
              <a:ext cx="1673766" cy="618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/>
                <a:t>S:0.41</a:t>
              </a:r>
            </a:p>
          </p:txBody>
        </p:sp>
      </p:grp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250113" y="2865438"/>
            <a:ext cx="1600200" cy="6302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Times New Roman" charset="0"/>
              </a:rPr>
              <a:t>3.6fb</a:t>
            </a:r>
            <a:r>
              <a:rPr lang="en-GB" baseline="30000">
                <a:latin typeface="Times New Roman" charset="0"/>
              </a:rPr>
              <a:t>-1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6713" y="1646238"/>
            <a:ext cx="9985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1534387" y="808037"/>
            <a:ext cx="1142861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 dirty="0"/>
              <a:t>S:</a:t>
            </a:r>
            <a:r>
              <a:rPr lang="en-US" sz="3200" dirty="0" smtClean="0"/>
              <a:t>2.1</a:t>
            </a:r>
            <a:endParaRPr lang="en-GB" sz="3200" dirty="0"/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4887913" y="4846638"/>
            <a:ext cx="1371600" cy="6302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Times New Roman" charset="0"/>
              </a:rPr>
              <a:t>Hx10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46903" y="4770437"/>
            <a:ext cx="1474462" cy="1645220"/>
            <a:chOff x="5355062" y="679529"/>
            <a:chExt cx="1285450" cy="1248855"/>
          </a:xfrm>
        </p:grpSpPr>
        <p:sp>
          <p:nvSpPr>
            <p:cNvPr id="12314" name="Text Box 15"/>
            <p:cNvSpPr txBox="1">
              <a:spLocks noChangeArrowheads="1"/>
            </p:cNvSpPr>
            <p:nvPr/>
          </p:nvSpPr>
          <p:spPr bwMode="auto">
            <a:xfrm>
              <a:off x="5355062" y="679529"/>
              <a:ext cx="996357" cy="43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 dirty="0"/>
                <a:t>S:</a:t>
              </a:r>
              <a:r>
                <a:rPr lang="en-US" sz="3200" dirty="0" smtClean="0"/>
                <a:t>0.8</a:t>
              </a:r>
              <a:endParaRPr lang="en-GB" sz="3200" dirty="0"/>
            </a:p>
          </p:txBody>
        </p:sp>
        <p:sp>
          <p:nvSpPr>
            <p:cNvPr id="12315" name="Text Box 15"/>
            <p:cNvSpPr txBox="1">
              <a:spLocks noChangeArrowheads="1"/>
            </p:cNvSpPr>
            <p:nvPr/>
          </p:nvSpPr>
          <p:spPr bwMode="auto">
            <a:xfrm>
              <a:off x="5726112" y="1493837"/>
              <a:ext cx="914400" cy="43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3200" dirty="0"/>
                <a:t> ZH</a:t>
              </a:r>
            </a:p>
          </p:txBody>
        </p:sp>
      </p:grpSp>
      <p:sp>
        <p:nvSpPr>
          <p:cNvPr id="12309" name="Text Box 15"/>
          <p:cNvSpPr txBox="1">
            <a:spLocks noChangeArrowheads="1"/>
          </p:cNvSpPr>
          <p:nvPr/>
        </p:nvSpPr>
        <p:spPr bwMode="auto">
          <a:xfrm>
            <a:off x="8697912" y="5380037"/>
            <a:ext cx="868347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 dirty="0"/>
              <a:t>WH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821113" y="4237038"/>
            <a:ext cx="2438400" cy="569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/>
              <a:t>Trileptons</a:t>
            </a:r>
            <a:endParaRPr lang="en-GB" sz="3200"/>
          </a:p>
        </p:txBody>
      </p:sp>
      <p:sp>
        <p:nvSpPr>
          <p:cNvPr id="12303" name="TextBox 27"/>
          <p:cNvSpPr txBox="1">
            <a:spLocks noChangeArrowheads="1"/>
          </p:cNvSpPr>
          <p:nvPr/>
        </p:nvSpPr>
        <p:spPr bwMode="auto">
          <a:xfrm>
            <a:off x="8818563" y="2865438"/>
            <a:ext cx="1262062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Hx10</a:t>
            </a:r>
          </a:p>
        </p:txBody>
      </p:sp>
      <p:sp>
        <p:nvSpPr>
          <p:cNvPr id="12304" name="Text Box 7"/>
          <p:cNvSpPr txBox="1">
            <a:spLocks noChangeArrowheads="1"/>
          </p:cNvSpPr>
          <p:nvPr/>
        </p:nvSpPr>
        <p:spPr bwMode="auto">
          <a:xfrm>
            <a:off x="0" y="3246437"/>
            <a:ext cx="3516313" cy="9286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dirty="0">
                <a:latin typeface="Times New Roman" charset="0"/>
              </a:rPr>
              <a:t>Different </a:t>
            </a:r>
            <a:r>
              <a:rPr lang="en-GB" sz="2800" dirty="0" err="1">
                <a:latin typeface="Times New Roman" charset="0"/>
              </a:rPr>
              <a:t>Background(WZ</a:t>
            </a:r>
            <a:r>
              <a:rPr lang="en-GB" sz="2800" dirty="0">
                <a:latin typeface="Times New Roman" charset="0"/>
              </a:rPr>
              <a:t>)</a:t>
            </a:r>
          </a:p>
        </p:txBody>
      </p:sp>
      <p:sp>
        <p:nvSpPr>
          <p:cNvPr id="12305" name="Text Box 7"/>
          <p:cNvSpPr txBox="1">
            <a:spLocks noChangeArrowheads="1"/>
          </p:cNvSpPr>
          <p:nvPr/>
        </p:nvSpPr>
        <p:spPr bwMode="auto">
          <a:xfrm>
            <a:off x="3821113" y="6630988"/>
            <a:ext cx="2438400" cy="9286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latin typeface="Times New Roman" charset="0"/>
              </a:rPr>
              <a:t>No Bkg: Linear gain with Lumi</a:t>
            </a:r>
          </a:p>
        </p:txBody>
      </p:sp>
      <p:pic>
        <p:nvPicPr>
          <p:cNvPr id="12306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8513" y="0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26512" y="4770437"/>
            <a:ext cx="577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7912" y="4999037"/>
            <a:ext cx="577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485704" y="4922837"/>
            <a:ext cx="1142861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 dirty="0"/>
              <a:t>S:</a:t>
            </a:r>
            <a:r>
              <a:rPr lang="en-US" sz="3200" dirty="0" smtClean="0"/>
              <a:t>0.2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evbayeslimits19july20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2725"/>
            <a:ext cx="5345113" cy="4006950"/>
          </a:xfrm>
          <a:prstGeom prst="rect">
            <a:avLst/>
          </a:prstGeom>
        </p:spPr>
      </p:pic>
      <p:pic>
        <p:nvPicPr>
          <p:cNvPr id="25" name="Picture 24" descr="H96F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77" y="0"/>
            <a:ext cx="4969247" cy="4084637"/>
          </a:xfrm>
          <a:prstGeom prst="rect">
            <a:avLst/>
          </a:prstGeom>
        </p:spPr>
      </p:pic>
      <p:pic>
        <p:nvPicPr>
          <p:cNvPr id="23" name="Picture 22" descr="cdfcombjuly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21312" cy="4064072"/>
          </a:xfrm>
          <a:prstGeom prst="rect">
            <a:avLst/>
          </a:prstGeom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6030028" y="6392863"/>
            <a:ext cx="3589519" cy="116985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/>
              <a:t>SM Exclusion: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smtClean="0"/>
              <a:t>158-175 </a:t>
            </a:r>
            <a:r>
              <a:rPr lang="en-US" dirty="0"/>
              <a:t>GeV/c</a:t>
            </a:r>
            <a:r>
              <a:rPr lang="en-US" baseline="30000" dirty="0"/>
              <a:t>2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116513" y="5227638"/>
            <a:ext cx="571500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>
                <a:solidFill>
                  <a:srgbClr val="FF0000"/>
                </a:solidFill>
              </a:rPr>
              <a:t>+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113" y="503238"/>
            <a:ext cx="577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8513" y="2865438"/>
            <a:ext cx="728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0" y="0"/>
            <a:ext cx="1343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arXiv: 1001.4468</a:t>
            </a: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6980238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arXiv</a:t>
            </a:r>
            <a:r>
              <a:rPr lang="en-US" sz="1200" dirty="0"/>
              <a:t>: </a:t>
            </a:r>
            <a:r>
              <a:rPr lang="en-US" sz="1200" dirty="0" smtClean="0"/>
              <a:t>1007.4587.</a:t>
            </a:r>
            <a:endParaRPr lang="en-US" sz="1200" dirty="0"/>
          </a:p>
        </p:txBody>
      </p:sp>
      <p:pic>
        <p:nvPicPr>
          <p:cNvPr id="133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3" y="4694238"/>
            <a:ext cx="577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6513" y="5837238"/>
            <a:ext cx="728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Text Box 8"/>
          <p:cNvSpPr txBox="1">
            <a:spLocks noChangeArrowheads="1"/>
          </p:cNvSpPr>
          <p:nvPr/>
        </p:nvSpPr>
        <p:spPr bwMode="auto">
          <a:xfrm>
            <a:off x="6030028" y="4922838"/>
            <a:ext cx="3589519" cy="116985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/>
              <a:t>SM Sensitivity: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smtClean="0"/>
              <a:t>156-173 </a:t>
            </a:r>
            <a:r>
              <a:rPr lang="en-US" dirty="0"/>
              <a:t>GeV/c</a:t>
            </a:r>
            <a:r>
              <a:rPr lang="en-US" baseline="30000" dirty="0"/>
              <a:t>2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13330" name="Text Box 7"/>
          <p:cNvSpPr txBox="1">
            <a:spLocks noChangeArrowheads="1"/>
          </p:cNvSpPr>
          <p:nvPr/>
        </p:nvSpPr>
        <p:spPr bwMode="auto">
          <a:xfrm>
            <a:off x="2525712" y="884237"/>
            <a:ext cx="147002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/>
              <a:t>@165: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/>
              <a:t>Expected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 smtClean="0"/>
              <a:t>1.00</a:t>
            </a:r>
            <a:endParaRPr lang="en-GB" sz="2400" dirty="0"/>
          </a:p>
        </p:txBody>
      </p:sp>
      <p:sp>
        <p:nvSpPr>
          <p:cNvPr id="13331" name="Text Box 8"/>
          <p:cNvSpPr txBox="1">
            <a:spLocks noChangeArrowheads="1"/>
          </p:cNvSpPr>
          <p:nvPr/>
        </p:nvSpPr>
        <p:spPr bwMode="auto">
          <a:xfrm>
            <a:off x="3592512" y="960437"/>
            <a:ext cx="15192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Observed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1.08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332" name="Text Box 7"/>
          <p:cNvSpPr txBox="1">
            <a:spLocks noChangeArrowheads="1"/>
          </p:cNvSpPr>
          <p:nvPr/>
        </p:nvSpPr>
        <p:spPr bwMode="auto">
          <a:xfrm>
            <a:off x="5573712" y="655637"/>
            <a:ext cx="2687637" cy="81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/>
              <a:t>@165:</a:t>
            </a:r>
            <a:r>
              <a:rPr lang="en-US" sz="2400" dirty="0" smtClean="0"/>
              <a:t> Expected</a:t>
            </a:r>
            <a:endParaRPr lang="en-US" sz="2400" dirty="0"/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 smtClean="0"/>
              <a:t>1.14</a:t>
            </a:r>
            <a:endParaRPr lang="en-GB" sz="2400" dirty="0"/>
          </a:p>
        </p:txBody>
      </p:sp>
      <p:sp>
        <p:nvSpPr>
          <p:cNvPr id="13333" name="Text Box 8"/>
          <p:cNvSpPr txBox="1">
            <a:spLocks noChangeArrowheads="1"/>
          </p:cNvSpPr>
          <p:nvPr/>
        </p:nvSpPr>
        <p:spPr bwMode="auto">
          <a:xfrm>
            <a:off x="7707422" y="1265237"/>
            <a:ext cx="1519016" cy="81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Observed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1.03</a:t>
            </a:r>
          </a:p>
        </p:txBody>
      </p:sp>
      <p:sp>
        <p:nvSpPr>
          <p:cNvPr id="13334" name="TextBox 23"/>
          <p:cNvSpPr txBox="1">
            <a:spLocks noChangeArrowheads="1"/>
          </p:cNvSpPr>
          <p:nvPr/>
        </p:nvSpPr>
        <p:spPr bwMode="auto">
          <a:xfrm>
            <a:off x="3363913" y="0"/>
            <a:ext cx="150551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CDF5.9 </a:t>
            </a:r>
            <a:r>
              <a:rPr lang="en-US" sz="2000" dirty="0"/>
              <a:t>fb</a:t>
            </a:r>
            <a:r>
              <a:rPr lang="en-US" sz="2000" baseline="30000" dirty="0"/>
              <a:t>-1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8575110" y="3094037"/>
            <a:ext cx="13775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D0 6.1</a:t>
            </a:r>
            <a:r>
              <a:rPr lang="en-US" sz="2000" dirty="0" smtClean="0"/>
              <a:t> </a:t>
            </a:r>
            <a:r>
              <a:rPr lang="en-US" sz="2000" dirty="0"/>
              <a:t>fb</a:t>
            </a:r>
            <a:r>
              <a:rPr lang="en-US" sz="2000" baseline="30000" dirty="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12" descr="v17_53fb_All_mor10_x1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60438"/>
            <a:ext cx="5726113" cy="4191000"/>
          </a:xfr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925513" y="0"/>
            <a:ext cx="8469312" cy="655638"/>
          </a:xfrm>
        </p:spPr>
        <p:txBody>
          <a:bodyPr/>
          <a:lstStyle/>
          <a:p>
            <a:r>
              <a:rPr lang="en-US" i="1"/>
              <a:t>Improvements Over Publication</a:t>
            </a:r>
            <a:endParaRPr lang="en-US" i="1">
              <a:latin typeface="Symbol" charset="2"/>
            </a:endParaRPr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5726113" y="808038"/>
            <a:ext cx="4354512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4.8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→</a:t>
            </a:r>
            <a:r>
              <a:rPr lang="en-US" sz="2800" dirty="0" smtClean="0">
                <a:solidFill>
                  <a:srgbClr val="000000"/>
                </a:solidFill>
              </a:rPr>
              <a:t>5.9 </a:t>
            </a:r>
            <a:r>
              <a:rPr lang="en-US" sz="2800" dirty="0">
                <a:solidFill>
                  <a:srgbClr val="000000"/>
                </a:solidFill>
              </a:rPr>
              <a:t>fb</a:t>
            </a:r>
            <a:r>
              <a:rPr lang="en-US" sz="2800" baseline="30000" dirty="0">
                <a:solidFill>
                  <a:srgbClr val="000000"/>
                </a:solidFill>
              </a:rPr>
              <a:t>-1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dirty="0" smtClean="0">
                <a:solidFill>
                  <a:srgbClr val="000000"/>
                </a:solidFill>
              </a:rPr>
              <a:t> 11% </a:t>
            </a:r>
            <a:r>
              <a:rPr lang="en-US" sz="2800" dirty="0">
                <a:solidFill>
                  <a:srgbClr val="000000"/>
                </a:solidFill>
              </a:rPr>
              <a:t>better</a:t>
            </a:r>
            <a:endParaRPr lang="en-US" sz="2800" baseline="30000" dirty="0">
              <a:solidFill>
                <a:srgbClr val="000000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Optimized </a:t>
            </a:r>
            <a:r>
              <a:rPr lang="en-US" sz="2800" dirty="0" err="1">
                <a:solidFill>
                  <a:srgbClr val="000000"/>
                </a:solidFill>
              </a:rPr>
              <a:t>e</a:t>
            </a:r>
            <a:r>
              <a:rPr lang="en-US" sz="2800" baseline="30000" dirty="0">
                <a:solidFill>
                  <a:srgbClr val="000000"/>
                </a:solidFill>
              </a:rPr>
              <a:t>-</a:t>
            </a:r>
            <a:r>
              <a:rPr lang="en-US" sz="2800" dirty="0">
                <a:solidFill>
                  <a:srgbClr val="000000"/>
                </a:solidFill>
              </a:rPr>
              <a:t> selection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Add </a:t>
            </a:r>
            <a:r>
              <a:rPr lang="en-US" sz="2800" dirty="0" err="1">
                <a:solidFill>
                  <a:srgbClr val="000000"/>
                </a:solidFill>
              </a:rPr>
              <a:t>Trileptons</a:t>
            </a:r>
            <a:r>
              <a:rPr lang="en-US" sz="2800" dirty="0">
                <a:solidFill>
                  <a:srgbClr val="000000"/>
                </a:solidFill>
              </a:rPr>
              <a:t>, Low </a:t>
            </a:r>
            <a:r>
              <a:rPr lang="en-US" sz="2800" dirty="0" err="1">
                <a:solidFill>
                  <a:srgbClr val="000000"/>
                </a:solidFill>
              </a:rPr>
              <a:t>M</a:t>
            </a:r>
            <a:r>
              <a:rPr lang="en-US" sz="2800" baseline="-25000" dirty="0" err="1">
                <a:solidFill>
                  <a:srgbClr val="000000"/>
                </a:solidFill>
              </a:rPr>
              <a:t>ll</a:t>
            </a:r>
            <a:r>
              <a:rPr lang="en-US" sz="2800" dirty="0">
                <a:solidFill>
                  <a:srgbClr val="000000"/>
                </a:solidFill>
              </a:rPr>
              <a:t> ,</a:t>
            </a:r>
            <a:r>
              <a:rPr lang="en-US" sz="2800" baseline="-250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VH, VBF for 0 Jet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 baseline="-250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All together: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20</a:t>
            </a:r>
            <a:r>
              <a:rPr lang="en-US" sz="2800" dirty="0" smtClean="0">
                <a:solidFill>
                  <a:srgbClr val="000000"/>
                </a:solidFill>
              </a:rPr>
              <a:t>% </a:t>
            </a:r>
            <a:r>
              <a:rPr lang="en-US" sz="2800" dirty="0">
                <a:solidFill>
                  <a:srgbClr val="000000"/>
                </a:solidFill>
              </a:rPr>
              <a:t>better!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Improvements </a:t>
            </a:r>
            <a:r>
              <a:rPr lang="en-US" sz="2800" dirty="0" smtClean="0">
                <a:solidFill>
                  <a:srgbClr val="000000"/>
                </a:solidFill>
              </a:rPr>
              <a:t>continue (Aim for 56% by Mar 11)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n-US" sz="3200" baseline="-25000" dirty="0">
              <a:solidFill>
                <a:srgbClr val="000000"/>
              </a:solidFill>
            </a:endParaRPr>
          </a:p>
        </p:txBody>
      </p:sp>
      <p:sp>
        <p:nvSpPr>
          <p:cNvPr id="11" name="Explosion 1 10"/>
          <p:cNvSpPr>
            <a:spLocks noChangeArrowheads="1"/>
          </p:cNvSpPr>
          <p:nvPr/>
        </p:nvSpPr>
        <p:spPr bwMode="auto">
          <a:xfrm>
            <a:off x="0" y="0"/>
            <a:ext cx="1371600" cy="1143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/>
              <a:t>New</a:t>
            </a:r>
          </a:p>
        </p:txBody>
      </p:sp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1646238"/>
            <a:ext cx="577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0" descr="golfballnearho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9113" y="5151438"/>
            <a:ext cx="321151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2113" y="5608638"/>
          <a:ext cx="6259512" cy="1371600"/>
        </p:xfrm>
        <a:graphic>
          <a:graphicData uri="http://schemas.openxmlformats.org/drawingml/2006/table">
            <a:tbl>
              <a:tblPr/>
              <a:tblGrid>
                <a:gridCol w="3071812"/>
                <a:gridCol w="1587500"/>
                <a:gridCol w="1600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For M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=165 GeV/c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Expected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Observed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CDF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1.00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tstream Vera Sans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1.08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tstream Vera Sans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CDF Pub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pitchFamily="34" charset="0"/>
                          <a:ea typeface="msgothic" charset="0"/>
                          <a:cs typeface="msgothic" charset="0"/>
                        </a:rPr>
                        <a:t>1.29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382712" y="2408237"/>
            <a:ext cx="3107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 only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9070975" cy="655638"/>
          </a:xfrm>
        </p:spPr>
        <p:txBody>
          <a:bodyPr/>
          <a:lstStyle/>
          <a:p>
            <a:r>
              <a:rPr lang="en-US" smtClean="0"/>
              <a:t>D0 and CDF Detectors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9913" y="579438"/>
            <a:ext cx="3997325" cy="3581400"/>
          </a:xfrm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731838"/>
            <a:ext cx="37131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2113" y="4313238"/>
            <a:ext cx="3810000" cy="246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Silicon Tracking</a:t>
            </a: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Fibre Tracker</a:t>
            </a: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 </a:t>
            </a:r>
            <a:r>
              <a:rPr lang="en-GB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Calo</a:t>
            </a: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GB" sz="3200" kern="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|h|&lt;4</a:t>
            </a: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Muon</a:t>
            </a: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3200" kern="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|h|&lt;2</a:t>
            </a:r>
            <a:endParaRPr lang="en-GB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87913" y="4237038"/>
            <a:ext cx="5192712" cy="246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Silicon Tracking</a:t>
            </a: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Open drift Cell Tracker</a:t>
            </a: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Scintillator</a:t>
            </a: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Calo</a:t>
            </a: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3200" kern="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 |h|&lt;3.2</a:t>
            </a:r>
            <a:endParaRPr lang="en-GB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31800" indent="-323850" hangingPunct="0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Muon</a:t>
            </a:r>
            <a:r>
              <a:rPr lang="en-GB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coverage </a:t>
            </a:r>
            <a:r>
              <a:rPr lang="en-GB" sz="3200" kern="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|h|&lt;1.5</a:t>
            </a:r>
            <a:endParaRPr lang="en-GB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9" name="Text Box 1074"/>
          <p:cNvSpPr txBox="1">
            <a:spLocks noChangeArrowheads="1"/>
          </p:cNvSpPr>
          <p:nvPr/>
        </p:nvSpPr>
        <p:spPr bwMode="auto">
          <a:xfrm>
            <a:off x="1870075" y="6929438"/>
            <a:ext cx="57197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b="1">
                <a:solidFill>
                  <a:srgbClr val="FF0000"/>
                </a:solidFill>
              </a:rPr>
              <a:t>Results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for 2-5.4 fb</a:t>
            </a:r>
            <a:r>
              <a:rPr lang="en-US" b="1" baseline="30000">
                <a:solidFill>
                  <a:srgbClr val="FF0000"/>
                </a:solidFill>
              </a:rPr>
              <a:t>-1</a:t>
            </a: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C:\Documents and Settings\Administrator\Application Data\Microsoft\Media Catalog\Downloaded Clips\cl0\AG00353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648200"/>
            <a:ext cx="26590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533400"/>
            <a:ext cx="7924800" cy="3429000"/>
            <a:chOff x="1200" y="336"/>
            <a:chExt cx="4992" cy="2160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1200" y="336"/>
              <a:ext cx="4992" cy="2160"/>
            </a:xfrm>
            <a:prstGeom prst="cloudCallout">
              <a:avLst>
                <a:gd name="adj1" fmla="val -12380"/>
                <a:gd name="adj2" fmla="val 78519"/>
              </a:avLst>
            </a:prstGeom>
            <a:solidFill>
              <a:srgbClr val="00B8FF"/>
            </a:solidFill>
            <a:ln w="76200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1680" y="816"/>
              <a:ext cx="4080" cy="83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000">
                  <a:solidFill>
                    <a:srgbClr val="000000"/>
                  </a:solidFill>
                </a:rPr>
                <a:t>The picture for the end of Run II Tevatron limits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13" descr="GraphLimitsv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4513" y="1052513"/>
            <a:ext cx="9110662" cy="6507162"/>
          </a:xfrm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260475"/>
          </a:xfrm>
        </p:spPr>
        <p:txBody>
          <a:bodyPr/>
          <a:lstStyle/>
          <a:p>
            <a:pPr eaLnBrk="1"/>
            <a:r>
              <a:rPr lang="en-US"/>
              <a:t>Next:Extend sensitivity</a:t>
            </a:r>
            <a:endParaRPr lang="en-GB"/>
          </a:p>
        </p:txBody>
      </p:sp>
      <p:pic>
        <p:nvPicPr>
          <p:cNvPr id="15364" name="Picture 3" descr="cgan495l.jpg"/>
          <p:cNvPicPr>
            <a:picLocks noChangeAspect="1"/>
          </p:cNvPicPr>
          <p:nvPr/>
        </p:nvPicPr>
        <p:blipFill>
          <a:blip r:embed="rId3"/>
          <a:srcRect l="2000" t="13910" r="5000" b="6390"/>
          <a:stretch>
            <a:fillRect/>
          </a:stretch>
        </p:blipFill>
        <p:spPr bwMode="auto">
          <a:xfrm>
            <a:off x="8653463" y="0"/>
            <a:ext cx="14271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5" name="Straight Arrow Connector 7"/>
          <p:cNvCxnSpPr>
            <a:cxnSpLocks noChangeShapeType="1"/>
          </p:cNvCxnSpPr>
          <p:nvPr/>
        </p:nvCxnSpPr>
        <p:spPr bwMode="auto">
          <a:xfrm>
            <a:off x="4354513" y="5075238"/>
            <a:ext cx="2971800" cy="1587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66" name="Straight Arrow Connector 9"/>
          <p:cNvCxnSpPr>
            <a:cxnSpLocks noChangeShapeType="1"/>
          </p:cNvCxnSpPr>
          <p:nvPr/>
        </p:nvCxnSpPr>
        <p:spPr bwMode="auto">
          <a:xfrm rot="5400000">
            <a:off x="7020719" y="5379244"/>
            <a:ext cx="609600" cy="1588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arrow" w="med" len="med"/>
          </a:ln>
        </p:spPr>
      </p:cxnSp>
      <p:cxnSp>
        <p:nvCxnSpPr>
          <p:cNvPr id="15367" name="Straight Arrow Connector 11"/>
          <p:cNvCxnSpPr>
            <a:cxnSpLocks noChangeShapeType="1"/>
          </p:cNvCxnSpPr>
          <p:nvPr/>
        </p:nvCxnSpPr>
        <p:spPr bwMode="auto">
          <a:xfrm rot="5400000">
            <a:off x="4050507" y="5303044"/>
            <a:ext cx="609600" cy="1587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arrow" w="med" len="med"/>
          </a:ln>
        </p:spPr>
      </p:cxnSp>
      <p:cxnSp>
        <p:nvCxnSpPr>
          <p:cNvPr id="15368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248819" y="5950744"/>
            <a:ext cx="6858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69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7593807" y="5950744"/>
            <a:ext cx="685800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70" name="Straight Arrow Connector 17"/>
          <p:cNvCxnSpPr>
            <a:cxnSpLocks noChangeShapeType="1"/>
          </p:cNvCxnSpPr>
          <p:nvPr/>
        </p:nvCxnSpPr>
        <p:spPr bwMode="auto">
          <a:xfrm>
            <a:off x="3516313" y="6294438"/>
            <a:ext cx="441960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371" name="TextBox 20"/>
          <p:cNvSpPr txBox="1">
            <a:spLocks noChangeArrowheads="1"/>
          </p:cNvSpPr>
          <p:nvPr/>
        </p:nvSpPr>
        <p:spPr bwMode="auto">
          <a:xfrm>
            <a:off x="4583113" y="4389438"/>
            <a:ext cx="2005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146-183</a:t>
            </a:r>
            <a:r>
              <a:rPr lang="en-US"/>
              <a:t> </a:t>
            </a:r>
          </a:p>
        </p:txBody>
      </p:sp>
      <p:sp>
        <p:nvSpPr>
          <p:cNvPr id="15372" name="TextBox 21"/>
          <p:cNvSpPr txBox="1">
            <a:spLocks noChangeArrowheads="1"/>
          </p:cNvSpPr>
          <p:nvPr/>
        </p:nvSpPr>
        <p:spPr bwMode="auto">
          <a:xfrm>
            <a:off x="6259513" y="6294438"/>
            <a:ext cx="2005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136-190</a:t>
            </a:r>
            <a:r>
              <a:rPr lang="en-US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8033" y="3318172"/>
            <a:ext cx="354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Essential</a:t>
            </a:r>
            <a:endParaRPr lang="en-US" dirty="0"/>
          </a:p>
        </p:txBody>
      </p:sp>
      <p:pic>
        <p:nvPicPr>
          <p:cNvPr id="4" name="Picture 3" descr="cdf115july2010lo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8236"/>
            <a:ext cx="4811712" cy="3851405"/>
          </a:xfrm>
          <a:prstGeom prst="rect">
            <a:avLst/>
          </a:prstGeom>
        </p:spPr>
      </p:pic>
      <p:pic>
        <p:nvPicPr>
          <p:cNvPr id="5" name="Picture 4" descr="cdf160july2010lo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12" y="2377822"/>
            <a:ext cx="4855499" cy="3886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0975" cy="1260475"/>
          </a:xfrm>
        </p:spPr>
        <p:txBody>
          <a:bodyPr/>
          <a:lstStyle/>
          <a:p>
            <a:r>
              <a:rPr lang="en-US" smtClean="0"/>
              <a:t>Exclusion/Discovery:Mh&lt;185</a:t>
            </a:r>
            <a:endParaRPr lang="en-GB" smtClean="0"/>
          </a:p>
        </p:txBody>
      </p:sp>
      <p:pic>
        <p:nvPicPr>
          <p:cNvPr id="43011" name="Picture 4" descr="proj2xcdf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1112838"/>
            <a:ext cx="8291512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2" name="Straight Connector 6"/>
          <p:cNvCxnSpPr>
            <a:cxnSpLocks noChangeShapeType="1"/>
          </p:cNvCxnSpPr>
          <p:nvPr/>
        </p:nvCxnSpPr>
        <p:spPr bwMode="auto">
          <a:xfrm>
            <a:off x="1687513" y="4313238"/>
            <a:ext cx="6477000" cy="0"/>
          </a:xfrm>
          <a:prstGeom prst="line">
            <a:avLst/>
          </a:prstGeom>
          <a:noFill/>
          <a:ln w="60325" algn="ctr">
            <a:solidFill>
              <a:schemeClr val="bg1"/>
            </a:solidFill>
            <a:round/>
            <a:headEnd type="triangle" w="med" len="med"/>
            <a:tailEnd/>
          </a:ln>
        </p:spPr>
      </p:cxnSp>
      <p:cxnSp>
        <p:nvCxnSpPr>
          <p:cNvPr id="43013" name="Straight Connector 7"/>
          <p:cNvCxnSpPr>
            <a:cxnSpLocks noChangeShapeType="1"/>
          </p:cNvCxnSpPr>
          <p:nvPr/>
        </p:nvCxnSpPr>
        <p:spPr bwMode="auto">
          <a:xfrm>
            <a:off x="1687512" y="2941637"/>
            <a:ext cx="6477000" cy="0"/>
          </a:xfrm>
          <a:prstGeom prst="line">
            <a:avLst/>
          </a:prstGeom>
          <a:noFill/>
          <a:ln w="60325" algn="ctr">
            <a:solidFill>
              <a:schemeClr val="bg1"/>
            </a:solidFill>
            <a:round/>
            <a:headEnd type="triangle" w="med" len="med"/>
            <a:tailEnd/>
          </a:ln>
        </p:spPr>
      </p:cxn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3592513" y="5075238"/>
            <a:ext cx="757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3668713" y="4313238"/>
            <a:ext cx="757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3592513" y="2332038"/>
            <a:ext cx="757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3017" name="TextBox 11"/>
          <p:cNvSpPr txBox="1">
            <a:spLocks noChangeArrowheads="1"/>
          </p:cNvSpPr>
          <p:nvPr/>
        </p:nvSpPr>
        <p:spPr bwMode="auto">
          <a:xfrm>
            <a:off x="2068513" y="2332038"/>
            <a:ext cx="757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s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3018" name="Straight Connector 12"/>
          <p:cNvCxnSpPr>
            <a:cxnSpLocks noChangeShapeType="1"/>
          </p:cNvCxnSpPr>
          <p:nvPr/>
        </p:nvCxnSpPr>
        <p:spPr bwMode="auto">
          <a:xfrm>
            <a:off x="1687512" y="5227637"/>
            <a:ext cx="6477000" cy="0"/>
          </a:xfrm>
          <a:prstGeom prst="line">
            <a:avLst/>
          </a:prstGeom>
          <a:noFill/>
          <a:ln w="60325" algn="ctr">
            <a:solidFill>
              <a:schemeClr val="bg1"/>
            </a:solidFill>
            <a:round/>
            <a:headEnd type="triangle" w="med" len="med"/>
            <a:tailEnd/>
          </a:ln>
        </p:spPr>
      </p:cxnSp>
      <p:sp>
        <p:nvSpPr>
          <p:cNvPr id="43019" name="TextBox 13"/>
          <p:cNvSpPr txBox="1">
            <a:spLocks noChangeArrowheads="1"/>
          </p:cNvSpPr>
          <p:nvPr/>
        </p:nvSpPr>
        <p:spPr bwMode="auto">
          <a:xfrm>
            <a:off x="6716712" y="4541837"/>
            <a:ext cx="1189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43020" name="TextBox 14"/>
          <p:cNvSpPr txBox="1">
            <a:spLocks noChangeArrowheads="1"/>
          </p:cNvSpPr>
          <p:nvPr/>
        </p:nvSpPr>
        <p:spPr bwMode="auto">
          <a:xfrm>
            <a:off x="5726113" y="3703638"/>
            <a:ext cx="2370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End RunII</a:t>
            </a:r>
          </a:p>
        </p:txBody>
      </p:sp>
      <p:sp>
        <p:nvSpPr>
          <p:cNvPr id="43021" name="TextBox 15"/>
          <p:cNvSpPr txBox="1">
            <a:spLocks noChangeArrowheads="1"/>
          </p:cNvSpPr>
          <p:nvPr/>
        </p:nvSpPr>
        <p:spPr bwMode="auto">
          <a:xfrm>
            <a:off x="4506912" y="2332037"/>
            <a:ext cx="2134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 </a:t>
            </a:r>
            <a:r>
              <a:rPr lang="en-US" dirty="0" err="1" smtClean="0">
                <a:solidFill>
                  <a:schemeClr val="bg1"/>
                </a:solidFill>
              </a:rPr>
              <a:t>IIe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02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3" y="1112838"/>
            <a:ext cx="6746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TextBox 14"/>
          <p:cNvSpPr txBox="1">
            <a:spLocks noChangeArrowheads="1"/>
          </p:cNvSpPr>
          <p:nvPr/>
        </p:nvSpPr>
        <p:spPr bwMode="auto">
          <a:xfrm>
            <a:off x="4278313" y="1112838"/>
            <a:ext cx="750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3913" y="0"/>
            <a:ext cx="3657600" cy="604838"/>
          </a:xfrm>
        </p:spPr>
        <p:txBody>
          <a:bodyPr/>
          <a:lstStyle/>
          <a:p>
            <a:pPr eaLnBrk="1"/>
            <a:r>
              <a:rPr lang="en-GB" smtClean="0"/>
              <a:t>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2" y="579437"/>
            <a:ext cx="9070975" cy="6980238"/>
          </a:xfrm>
        </p:spPr>
        <p:txBody>
          <a:bodyPr/>
          <a:lstStyle/>
          <a:p>
            <a:pPr eaLnBrk="1">
              <a:lnSpc>
                <a:spcPct val="87000"/>
              </a:lnSpc>
            </a:pPr>
            <a:r>
              <a:rPr lang="en-GB" sz="2800" dirty="0" smtClean="0"/>
              <a:t>“No channel too small” strategy successful: different, backgrounds, </a:t>
            </a:r>
            <a:r>
              <a:rPr lang="en-GB" sz="2800" dirty="0" err="1" smtClean="0"/>
              <a:t>systematics</a:t>
            </a:r>
            <a:r>
              <a:rPr lang="en-GB" sz="2800" dirty="0" smtClean="0"/>
              <a:t>, S/B and many channels.</a:t>
            </a:r>
          </a:p>
          <a:p>
            <a:pPr eaLnBrk="1">
              <a:lnSpc>
                <a:spcPct val="87000"/>
              </a:lnSpc>
            </a:pPr>
            <a:r>
              <a:rPr lang="en-GB" sz="2800" dirty="0" smtClean="0"/>
              <a:t>At the one sigma level now – should get to 2 sigma in the next year, possibly evidence by end of </a:t>
            </a:r>
            <a:r>
              <a:rPr lang="en-GB" sz="2800" dirty="0" err="1" smtClean="0"/>
              <a:t>RunIIUpdated</a:t>
            </a:r>
            <a:endParaRPr lang="en-GB" sz="2800" dirty="0" smtClean="0"/>
          </a:p>
          <a:p>
            <a:pPr eaLnBrk="1">
              <a:lnSpc>
                <a:spcPct val="87000"/>
              </a:lnSpc>
            </a:pPr>
            <a:r>
              <a:rPr lang="en-GB" sz="2800" dirty="0" smtClean="0"/>
              <a:t> Combined </a:t>
            </a:r>
            <a:r>
              <a:rPr lang="en-GB" sz="2800" dirty="0" err="1" smtClean="0"/>
              <a:t>Tevatron</a:t>
            </a:r>
            <a:r>
              <a:rPr lang="en-GB" sz="2800" dirty="0" smtClean="0"/>
              <a:t> results exclude the Standard Model Higgs at 95% CL for </a:t>
            </a:r>
            <a:r>
              <a:rPr lang="en-GB" sz="2800" dirty="0" smtClean="0"/>
              <a:t>158≤ </a:t>
            </a:r>
            <a:r>
              <a:rPr lang="en-GB" sz="2800" dirty="0" smtClean="0"/>
              <a:t>M</a:t>
            </a:r>
            <a:r>
              <a:rPr lang="en-GB" sz="2800" baseline="-25000" dirty="0" smtClean="0"/>
              <a:t>H</a:t>
            </a:r>
            <a:r>
              <a:rPr lang="en-GB" sz="2800" dirty="0" smtClean="0"/>
              <a:t> ≤ </a:t>
            </a:r>
            <a:r>
              <a:rPr lang="en-GB" sz="2800" dirty="0" smtClean="0"/>
              <a:t>175 </a:t>
            </a:r>
            <a:r>
              <a:rPr lang="en-GB" sz="2800" dirty="0" smtClean="0"/>
              <a:t>GeV/c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.</a:t>
            </a:r>
          </a:p>
          <a:p>
            <a:pPr eaLnBrk="1">
              <a:lnSpc>
                <a:spcPct val="87000"/>
              </a:lnSpc>
            </a:pPr>
            <a:r>
              <a:rPr lang="en-GB" sz="2800" dirty="0" smtClean="0"/>
              <a:t>CDF results: </a:t>
            </a:r>
            <a:r>
              <a:rPr lang="en-GB" sz="2800" b="1" dirty="0" smtClean="0"/>
              <a:t>sensitivity</a:t>
            </a:r>
            <a:r>
              <a:rPr lang="en-GB" sz="2800" dirty="0" smtClean="0"/>
              <a:t> </a:t>
            </a:r>
            <a:r>
              <a:rPr lang="en-GB" sz="2800" dirty="0" smtClean="0"/>
              <a:t>at </a:t>
            </a:r>
            <a:r>
              <a:rPr lang="en-GB" sz="2800" dirty="0" smtClean="0"/>
              <a:t>to </a:t>
            </a:r>
            <a:r>
              <a:rPr lang="en-GB" sz="2800" dirty="0" smtClean="0"/>
              <a:t>95% CL exclusion for M</a:t>
            </a:r>
            <a:r>
              <a:rPr lang="en-GB" sz="2800" baseline="-25000" dirty="0" smtClean="0"/>
              <a:t>H</a:t>
            </a:r>
            <a:r>
              <a:rPr lang="en-GB" sz="2800" dirty="0" smtClean="0"/>
              <a:t>=165 </a:t>
            </a:r>
            <a:r>
              <a:rPr lang="en-GB" sz="2800" dirty="0" smtClean="0"/>
              <a:t>GeV/c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.</a:t>
            </a:r>
          </a:p>
          <a:p>
            <a:pPr eaLnBrk="1">
              <a:lnSpc>
                <a:spcPct val="87000"/>
              </a:lnSpc>
            </a:pPr>
            <a:r>
              <a:rPr lang="en-GB" sz="2800" dirty="0" smtClean="0"/>
              <a:t>The High mass </a:t>
            </a:r>
            <a:r>
              <a:rPr lang="en-GB" sz="2800" b="1" dirty="0" smtClean="0"/>
              <a:t>sensitivity</a:t>
            </a:r>
            <a:r>
              <a:rPr lang="en-GB" sz="2800" dirty="0" smtClean="0"/>
              <a:t> will be expanded: 2xCDF gives 146-183 GeV/c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 if no improvements, 136-190 GeV/c</a:t>
            </a:r>
            <a:r>
              <a:rPr lang="en-GB" sz="2800" baseline="30000" dirty="0" smtClean="0"/>
              <a:t>2 </a:t>
            </a:r>
            <a:r>
              <a:rPr lang="en-GB" sz="2800" dirty="0" smtClean="0"/>
              <a:t>with improvements.</a:t>
            </a:r>
          </a:p>
          <a:p>
            <a:pPr eaLnBrk="1">
              <a:lnSpc>
                <a:spcPct val="87000"/>
              </a:lnSpc>
            </a:pPr>
            <a:r>
              <a:rPr lang="en-GB" sz="2800" dirty="0" smtClean="0"/>
              <a:t>Both experiments have </a:t>
            </a:r>
            <a:r>
              <a:rPr lang="en-GB" sz="2800" dirty="0" smtClean="0"/>
              <a:t> </a:t>
            </a:r>
            <a:r>
              <a:rPr lang="en-GB" sz="2800" dirty="0" smtClean="0"/>
              <a:t>9</a:t>
            </a:r>
            <a:r>
              <a:rPr lang="en-GB" sz="2800" dirty="0" smtClean="0"/>
              <a:t>.5 </a:t>
            </a:r>
            <a:r>
              <a:rPr lang="en-GB" sz="2800" dirty="0" smtClean="0"/>
              <a:t>fb</a:t>
            </a:r>
            <a:r>
              <a:rPr lang="en-GB" sz="2800" baseline="30000" dirty="0" smtClean="0"/>
              <a:t>-1</a:t>
            </a:r>
            <a:r>
              <a:rPr lang="en-GB" sz="2800" dirty="0" smtClean="0"/>
              <a:t> delivered!</a:t>
            </a:r>
          </a:p>
          <a:p>
            <a:pPr eaLnBrk="1">
              <a:lnSpc>
                <a:spcPct val="87000"/>
              </a:lnSpc>
            </a:pPr>
            <a:r>
              <a:rPr lang="en-GB" sz="2800" dirty="0" smtClean="0"/>
              <a:t>These are remarkable times. Rapid changes in data collected and analysis continue. </a:t>
            </a:r>
          </a:p>
          <a:p>
            <a:pPr eaLnBrk="1">
              <a:lnSpc>
                <a:spcPct val="87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9070975" cy="1260475"/>
          </a:xfrm>
        </p:spPr>
        <p:txBody>
          <a:bodyPr/>
          <a:lstStyle/>
          <a:p>
            <a:pPr eaLnBrk="1"/>
            <a:r>
              <a:rPr lang="en-GB" dirty="0" smtClean="0"/>
              <a:t>Edinburgh </a:t>
            </a:r>
            <a:r>
              <a:rPr lang="en-GB" dirty="0" err="1" smtClean="0"/>
              <a:t>Epilog</a:t>
            </a:r>
            <a:r>
              <a:rPr lang="en-GB" dirty="0" smtClean="0"/>
              <a:t>… from Feb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9070975" cy="1260475"/>
          </a:xfrm>
        </p:spPr>
        <p:txBody>
          <a:bodyPr/>
          <a:lstStyle/>
          <a:p>
            <a:r>
              <a:rPr lang="en-GB"/>
              <a:t>CDF Limits: (WW:360 pb</a:t>
            </a:r>
            <a:r>
              <a:rPr lang="en-GB" baseline="30000"/>
              <a:t>-1</a:t>
            </a:r>
            <a:r>
              <a:rPr lang="en-GB"/>
              <a:t>)</a:t>
            </a:r>
          </a:p>
        </p:txBody>
      </p:sp>
      <p:pic>
        <p:nvPicPr>
          <p:cNvPr id="67587" name="Picture 1027" descr="C:\Documents and Settings\stdenis\Desktop\higgscdflimsep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04900"/>
            <a:ext cx="8610600" cy="6454775"/>
          </a:xfrm>
          <a:prstGeom prst="rect">
            <a:avLst/>
          </a:prstGeom>
          <a:noFill/>
        </p:spPr>
      </p:pic>
      <p:sp>
        <p:nvSpPr>
          <p:cNvPr id="67588" name="Line 1028"/>
          <p:cNvSpPr>
            <a:spLocks noChangeShapeType="1"/>
          </p:cNvSpPr>
          <p:nvPr/>
        </p:nvSpPr>
        <p:spPr bwMode="auto">
          <a:xfrm>
            <a:off x="5943600" y="47244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1029"/>
          <p:cNvSpPr txBox="1">
            <a:spLocks noChangeArrowheads="1"/>
          </p:cNvSpPr>
          <p:nvPr/>
        </p:nvSpPr>
        <p:spPr bwMode="auto">
          <a:xfrm>
            <a:off x="6096000" y="4800600"/>
            <a:ext cx="1085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Times New Roman" charset="0"/>
              </a:rPr>
              <a:t>X 12</a:t>
            </a:r>
          </a:p>
        </p:txBody>
      </p:sp>
      <p:sp>
        <p:nvSpPr>
          <p:cNvPr id="67590" name="Line 1030"/>
          <p:cNvSpPr>
            <a:spLocks noChangeShapeType="1"/>
          </p:cNvSpPr>
          <p:nvPr/>
        </p:nvSpPr>
        <p:spPr bwMode="auto">
          <a:xfrm>
            <a:off x="3124200" y="41910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1031"/>
          <p:cNvSpPr txBox="1">
            <a:spLocks noChangeArrowheads="1"/>
          </p:cNvSpPr>
          <p:nvPr/>
        </p:nvSpPr>
        <p:spPr bwMode="auto">
          <a:xfrm>
            <a:off x="2895600" y="5105400"/>
            <a:ext cx="2787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Times New Roman" charset="0"/>
              </a:rPr>
              <a:t>Jet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10080625" cy="75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10080625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8"/>
            <a:ext cx="10080625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3276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July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ygwin\home\stdenis\cdfmuonetaphi.gif"/>
          <p:cNvPicPr>
            <a:picLocks noChangeAspect="1" noChangeArrowheads="1"/>
          </p:cNvPicPr>
          <p:nvPr/>
        </p:nvPicPr>
        <p:blipFill>
          <a:blip r:embed="rId2" cstate="print"/>
          <a:srcRect t="15768" b="19710"/>
          <a:stretch>
            <a:fillRect/>
          </a:stretch>
        </p:blipFill>
        <p:spPr bwMode="auto">
          <a:xfrm>
            <a:off x="0" y="0"/>
            <a:ext cx="10080625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705600" y="990600"/>
            <a:ext cx="2971800" cy="914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934200" y="990600"/>
            <a:ext cx="2743200" cy="9906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934200" y="1143000"/>
            <a:ext cx="27463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Oc</a:t>
            </a:r>
            <a:r>
              <a:rPr lang="en-GB" sz="3600"/>
              <a:t>t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Integrated Lumi Projections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39888"/>
            <a:ext cx="8504238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70975" cy="1260475"/>
          </a:xfrm>
        </p:spPr>
        <p:txBody>
          <a:bodyPr/>
          <a:lstStyle/>
          <a:p>
            <a:r>
              <a:rPr lang="en-GB"/>
              <a:t>Instantaneous Lumi Needed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92202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3505200"/>
            <a:ext cx="3200400" cy="457200"/>
            <a:chOff x="1200" y="2208"/>
            <a:chExt cx="2016" cy="288"/>
          </a:xfrm>
        </p:grpSpPr>
        <p:sp>
          <p:nvSpPr>
            <p:cNvPr id="154628" name="Rectangle 4"/>
            <p:cNvSpPr>
              <a:spLocks noChangeArrowheads="1"/>
            </p:cNvSpPr>
            <p:nvPr/>
          </p:nvSpPr>
          <p:spPr bwMode="auto">
            <a:xfrm>
              <a:off x="1248" y="2400"/>
              <a:ext cx="1776" cy="96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29" name="Text Box 5"/>
            <p:cNvSpPr txBox="1">
              <a:spLocks noChangeArrowheads="1"/>
            </p:cNvSpPr>
            <p:nvPr/>
          </p:nvSpPr>
          <p:spPr bwMode="auto">
            <a:xfrm>
              <a:off x="1200" y="2208"/>
              <a:ext cx="201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Current Peak Luminosity</a:t>
              </a:r>
              <a:endParaRPr lang="en-GB" sz="16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2975" y="0"/>
            <a:ext cx="2787650" cy="7643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0" y="0"/>
          <a:ext cx="3055938" cy="7108825"/>
        </p:xfrm>
        <a:graphic>
          <a:graphicData uri="http://schemas.openxmlformats.org/presentationml/2006/ole">
            <p:oleObj spid="_x0000_s124930" name="Image" r:id="rId5" imgW="3697847" imgH="8602894" progId="">
              <p:embed/>
            </p:oleObj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108325" y="1260475"/>
            <a:ext cx="3948113" cy="452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defTabSz="503238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Objectives for the Pilot RUN</a:t>
            </a:r>
          </a:p>
          <a:p>
            <a:pPr defTabSz="503238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Reach a Luminosity of 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32</a:t>
            </a:r>
          </a:p>
          <a:p>
            <a:pPr defTabSz="503238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Low Luminosity run at 25 ns separation</a:t>
            </a:r>
          </a:p>
          <a:p>
            <a:pPr defTabSz="503238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000" b="1">
              <a:solidFill>
                <a:schemeClr val="hlink"/>
              </a:solidFill>
              <a:latin typeface="Arial" charset="0"/>
            </a:endParaRPr>
          </a:p>
          <a:p>
            <a:pPr defTabSz="503238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3333CC"/>
                </a:solidFill>
                <a:latin typeface="Arial" charset="0"/>
              </a:rPr>
              <a:t>Difficult to speculate further  on what the performance</a:t>
            </a:r>
            <a:br>
              <a:rPr lang="en-US" sz="2000" b="1">
                <a:solidFill>
                  <a:srgbClr val="3333CC"/>
                </a:solidFill>
                <a:latin typeface="Arial" charset="0"/>
              </a:rPr>
            </a:br>
            <a:r>
              <a:rPr lang="en-US" sz="2000" b="1">
                <a:solidFill>
                  <a:srgbClr val="3333CC"/>
                </a:solidFill>
                <a:latin typeface="Arial" charset="0"/>
              </a:rPr>
              <a:t>might be in the first year. As always, CERN accelerators departments will do their best ! </a:t>
            </a:r>
          </a:p>
          <a:p>
            <a:pPr defTabSz="503238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3333CC"/>
                </a:solidFill>
                <a:latin typeface="Arial" charset="0"/>
              </a:rPr>
              <a:t>Lyn Evans</a:t>
            </a:r>
            <a:br>
              <a:rPr lang="en-US" sz="2000" b="1">
                <a:solidFill>
                  <a:srgbClr val="3333CC"/>
                </a:solidFill>
                <a:latin typeface="Arial" charset="0"/>
              </a:rPr>
            </a:br>
            <a:endParaRPr lang="en-US" sz="20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124200" y="0"/>
            <a:ext cx="3962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Rolandi: LP2005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8734425" y="0"/>
            <a:ext cx="1346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/>
              <a:t>2007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8734425" y="4495800"/>
            <a:ext cx="1346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/>
              <a:t>2010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8734425" y="2895600"/>
            <a:ext cx="1346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/>
              <a:t>2009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8734425" y="1295400"/>
            <a:ext cx="1346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/>
              <a:t>2008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734425" y="6172200"/>
            <a:ext cx="1346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/>
              <a:t>2011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7620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3600"/>
              <a:t>1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6705600" y="3352800"/>
            <a:ext cx="533400" cy="533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3600"/>
              <a:t>10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6629400" y="6553200"/>
            <a:ext cx="609600" cy="7620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3600"/>
              <a:t>30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6705600" y="4953000"/>
            <a:ext cx="533400" cy="7620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33800" y="642938"/>
            <a:ext cx="3505200" cy="565150"/>
            <a:chOff x="2352" y="405"/>
            <a:chExt cx="2208" cy="356"/>
          </a:xfrm>
        </p:grpSpPr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4272" y="624"/>
              <a:ext cx="288" cy="48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2352" y="405"/>
              <a:ext cx="1907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3200"/>
                <a:t>Pilot: 300pb</a:t>
              </a:r>
              <a:r>
                <a:rPr lang="en-GB" sz="3200" baseline="30000"/>
                <a:t>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9" grpId="0" autoUpdateAnimBg="0"/>
      <p:bldP spid="72711" grpId="0" autoUpdateAnimBg="0"/>
      <p:bldP spid="72712" grpId="0" autoUpdateAnimBg="0"/>
      <p:bldP spid="72713" grpId="0" autoUpdateAnimBg="0"/>
      <p:bldP spid="72714" grpId="0" autoUpdateAnimBg="0"/>
      <p:bldP spid="72715" grpId="0" autoUpdateAnimBg="0"/>
      <p:bldP spid="72717" grpId="0" animBg="1" autoUpdateAnimBg="0"/>
      <p:bldP spid="72718" grpId="0" animBg="1" autoUpdateAnimBg="0"/>
      <p:bldP spid="72719" grpId="0" animBg="1" autoUpdateAnimBg="0"/>
      <p:bldP spid="727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4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14 vs 1.860 TeV</a:t>
            </a:r>
          </a:p>
        </p:txBody>
      </p:sp>
      <p:sp>
        <p:nvSpPr>
          <p:cNvPr id="155655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9070975" cy="762000"/>
          </a:xfrm>
        </p:spPr>
        <p:txBody>
          <a:bodyPr/>
          <a:lstStyle/>
          <a:p>
            <a:pPr>
              <a:lnSpc>
                <a:spcPct val="87000"/>
              </a:lnSpc>
            </a:pPr>
            <a:r>
              <a:rPr lang="en-GB" sz="2800"/>
              <a:t>1fb</a:t>
            </a:r>
            <a:r>
              <a:rPr lang="en-GB" sz="2800" baseline="30000"/>
              <a:t>-1</a:t>
            </a:r>
            <a:r>
              <a:rPr lang="en-GB" sz="2800"/>
              <a:t> LHC &gt;= 8fb-1 Tevatron (Table from Fabioa Gionatti, LP2005)</a:t>
            </a:r>
          </a:p>
        </p:txBody>
      </p:sp>
      <p:pic>
        <p:nvPicPr>
          <p:cNvPr id="155652" name="Picture 1028"/>
          <p:cNvPicPr>
            <a:picLocks noChangeAspect="1" noChangeArrowheads="1"/>
          </p:cNvPicPr>
          <p:nvPr/>
        </p:nvPicPr>
        <p:blipFill>
          <a:blip r:embed="rId2"/>
          <a:srcRect t="2307" r="5756"/>
          <a:stretch>
            <a:fillRect/>
          </a:stretch>
        </p:blipFill>
        <p:spPr bwMode="auto">
          <a:xfrm>
            <a:off x="98425" y="2133600"/>
            <a:ext cx="99822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9070975" cy="1260475"/>
          </a:xfrm>
        </p:spPr>
        <p:txBody>
          <a:bodyPr/>
          <a:lstStyle/>
          <a:p>
            <a:r>
              <a:rPr lang="en-GB"/>
              <a:t>ATLAS Channels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1143000"/>
            <a:ext cx="7848600" cy="5867400"/>
            <a:chOff x="2880" y="468"/>
            <a:chExt cx="3072" cy="2223"/>
          </a:xfrm>
        </p:grpSpPr>
        <p:pic>
          <p:nvPicPr>
            <p:cNvPr id="89092" name="Picture 4" descr="atlas_signi"/>
            <p:cNvPicPr>
              <a:picLocks noChangeAspect="1" noChangeArrowheads="1"/>
            </p:cNvPicPr>
            <p:nvPr/>
          </p:nvPicPr>
          <p:blipFill>
            <a:blip r:embed="rId2"/>
            <a:srcRect l="16191" r="12381" b="-2753"/>
            <a:stretch>
              <a:fillRect/>
            </a:stretch>
          </p:blipFill>
          <p:spPr bwMode="auto">
            <a:xfrm>
              <a:off x="2880" y="468"/>
              <a:ext cx="2976" cy="2223"/>
            </a:xfrm>
            <a:prstGeom prst="rect">
              <a:avLst/>
            </a:prstGeom>
            <a:noFill/>
          </p:spPr>
        </p:pic>
        <p:sp>
          <p:nvSpPr>
            <p:cNvPr id="89093" name="Text Box 5"/>
            <p:cNvSpPr txBox="1">
              <a:spLocks noChangeArrowheads="1"/>
            </p:cNvSpPr>
            <p:nvPr/>
          </p:nvSpPr>
          <p:spPr bwMode="auto">
            <a:xfrm>
              <a:off x="5089" y="2544"/>
              <a:ext cx="863" cy="1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Arial" charset="0"/>
                </a:rPr>
                <a:t>M</a:t>
              </a:r>
              <a:r>
                <a:rPr lang="en-US" sz="1200" b="1" baseline="-25000">
                  <a:latin typeface="Arial" charset="0"/>
                </a:rPr>
                <a:t>H</a:t>
              </a:r>
              <a:r>
                <a:rPr lang="en-US" sz="1200" b="1">
                  <a:latin typeface="Arial" charset="0"/>
                </a:rPr>
                <a:t>(GeV)</a:t>
              </a:r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>
              <a:off x="3360" y="1968"/>
              <a:ext cx="2256" cy="0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5376" y="1776"/>
              <a:ext cx="38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>
                  <a:latin typeface="Arial" charset="0"/>
                </a:rPr>
                <a:t>5</a:t>
              </a:r>
              <a:r>
                <a:rPr lang="en-US" sz="1600">
                  <a:latin typeface="Symbol" charset="2"/>
                  <a:sym typeface="Symbol" charset="2"/>
                </a:rPr>
                <a:t></a:t>
              </a:r>
              <a:endParaRPr lang="en-US" sz="1600">
                <a:latin typeface="Symbol" charset="2"/>
              </a:endParaRPr>
            </a:p>
          </p:txBody>
        </p:sp>
      </p:grp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2438400" y="1371600"/>
            <a:ext cx="26670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 flipV="1">
            <a:off x="4267200" y="3200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1000" y="5867400"/>
            <a:ext cx="9117013" cy="1673225"/>
            <a:chOff x="240" y="3696"/>
            <a:chExt cx="5743" cy="1054"/>
          </a:xfrm>
        </p:grpSpPr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 flipV="1">
              <a:off x="1344" y="3696"/>
              <a:ext cx="1104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Text Box 20"/>
            <p:cNvSpPr txBox="1">
              <a:spLocks noChangeArrowheads="1"/>
            </p:cNvSpPr>
            <p:nvPr/>
          </p:nvSpPr>
          <p:spPr bwMode="auto">
            <a:xfrm>
              <a:off x="240" y="4431"/>
              <a:ext cx="5743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800"/>
                <a:t>Exclude/Evidence for from CDF (if b jet resolution)</a:t>
              </a:r>
            </a:p>
          </p:txBody>
        </p:sp>
      </p:grpSp>
      <p:sp>
        <p:nvSpPr>
          <p:cNvPr id="89109" name="Line 21"/>
          <p:cNvSpPr>
            <a:spLocks noChangeShapeType="1"/>
          </p:cNvSpPr>
          <p:nvPr/>
        </p:nvSpPr>
        <p:spPr bwMode="auto">
          <a:xfrm flipV="1">
            <a:off x="6248400" y="3276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715000" y="3810000"/>
            <a:ext cx="4365625" cy="1371600"/>
            <a:chOff x="3600" y="2400"/>
            <a:chExt cx="2750" cy="864"/>
          </a:xfrm>
        </p:grpSpPr>
        <p:sp>
          <p:nvSpPr>
            <p:cNvPr id="89110" name="Line 22"/>
            <p:cNvSpPr>
              <a:spLocks noChangeShapeType="1"/>
            </p:cNvSpPr>
            <p:nvPr/>
          </p:nvSpPr>
          <p:spPr bwMode="auto">
            <a:xfrm flipH="1">
              <a:off x="3600" y="2688"/>
              <a:ext cx="163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Text Box 23"/>
            <p:cNvSpPr txBox="1">
              <a:spLocks noChangeArrowheads="1"/>
            </p:cNvSpPr>
            <p:nvPr/>
          </p:nvSpPr>
          <p:spPr bwMode="auto">
            <a:xfrm>
              <a:off x="5043" y="2400"/>
              <a:ext cx="130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200"/>
                <a:t>Exclude/</a:t>
              </a:r>
            </a:p>
            <a:p>
              <a:r>
                <a:rPr lang="en-GB" sz="3200"/>
                <a:t>deviation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858000" y="5091113"/>
            <a:ext cx="3133725" cy="1158875"/>
            <a:chOff x="4320" y="3207"/>
            <a:chExt cx="1974" cy="730"/>
          </a:xfrm>
        </p:grpSpPr>
        <p:sp>
          <p:nvSpPr>
            <p:cNvPr id="89113" name="Line 25"/>
            <p:cNvSpPr>
              <a:spLocks noChangeShapeType="1"/>
            </p:cNvSpPr>
            <p:nvPr/>
          </p:nvSpPr>
          <p:spPr bwMode="auto">
            <a:xfrm flipH="1" flipV="1">
              <a:off x="4320" y="3408"/>
              <a:ext cx="96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4" name="Text Box 26"/>
            <p:cNvSpPr txBox="1">
              <a:spLocks noChangeArrowheads="1"/>
            </p:cNvSpPr>
            <p:nvPr/>
          </p:nvSpPr>
          <p:spPr bwMode="auto">
            <a:xfrm>
              <a:off x="5366" y="3207"/>
              <a:ext cx="92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600"/>
                <a:t>Mtop,</a:t>
              </a:r>
            </a:p>
            <a:p>
              <a:r>
                <a:rPr lang="en-GB" sz="3600"/>
                <a:t>Mw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104" grpId="0" animBg="1"/>
      <p:bldP spid="89105" grpId="0" animBg="1"/>
      <p:bldP spid="8910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9117013" cy="4784725"/>
          </a:xfrm>
        </p:spPr>
        <p:txBody>
          <a:bodyPr/>
          <a:lstStyle/>
          <a:p>
            <a:pPr>
              <a:lnSpc>
                <a:spcPct val="87000"/>
              </a:lnSpc>
            </a:pPr>
            <a:r>
              <a:rPr lang="en-GB" sz="2800"/>
              <a:t>ATLAS 2007: Pilot Run, Z,W calib? 200pb</a:t>
            </a:r>
            <a:r>
              <a:rPr lang="en-GB" sz="2800" baseline="30000"/>
              <a:t>-1</a:t>
            </a:r>
          </a:p>
          <a:p>
            <a:pPr>
              <a:lnSpc>
                <a:spcPct val="87000"/>
              </a:lnSpc>
            </a:pPr>
            <a:r>
              <a:rPr lang="en-GB" sz="2800"/>
              <a:t>ATLAS 2008: Physics, 1fb</a:t>
            </a:r>
            <a:r>
              <a:rPr lang="en-GB" sz="2800" baseline="30000"/>
              <a:t>-1</a:t>
            </a:r>
          </a:p>
          <a:p>
            <a:pPr>
              <a:lnSpc>
                <a:spcPct val="87000"/>
              </a:lnSpc>
            </a:pPr>
            <a:r>
              <a:rPr lang="en-GB" sz="2800"/>
              <a:t>CDF 2007: 4fb</a:t>
            </a:r>
            <a:r>
              <a:rPr lang="en-GB" sz="2800" baseline="30000"/>
              <a:t>-1</a:t>
            </a:r>
            <a:r>
              <a:rPr lang="en-GB" sz="2800"/>
              <a:t> : HWW 4x3: at SM limit in the 140-170 range. TOP and W Mass improved as well, so SM fit limits narrower.</a:t>
            </a:r>
          </a:p>
          <a:p>
            <a:pPr lvl="2">
              <a:lnSpc>
                <a:spcPct val="87000"/>
              </a:lnSpc>
            </a:pPr>
            <a:r>
              <a:rPr lang="en-GB" sz="2000"/>
              <a:t>Deviations building from expected limit: we focus on this range for ATLAS 2008. Perhaps SM fit narrowing on this range.</a:t>
            </a:r>
          </a:p>
          <a:p>
            <a:pPr lvl="2">
              <a:lnSpc>
                <a:spcPct val="87000"/>
              </a:lnSpc>
            </a:pPr>
            <a:r>
              <a:rPr lang="en-GB" sz="2000"/>
              <a:t>Higgs is 130-150 OR 170-185. Perhaps SM Fit excludes upper range.</a:t>
            </a:r>
          </a:p>
          <a:p>
            <a:pPr>
              <a:lnSpc>
                <a:spcPct val="87000"/>
              </a:lnSpc>
            </a:pPr>
            <a:r>
              <a:rPr lang="en-GB" sz="2800"/>
              <a:t>CDF 2009: 3</a:t>
            </a:r>
            <a:r>
              <a:rPr lang="en-GB" sz="2800">
                <a:latin typeface="Symbol" charset="2"/>
              </a:rPr>
              <a:t>s </a:t>
            </a:r>
            <a:r>
              <a:rPr lang="en-GB" sz="2800"/>
              <a:t>at 120: ATLAS 2011? For discovery. CDF Keeps running!?</a:t>
            </a:r>
          </a:p>
          <a:p>
            <a:pPr>
              <a:lnSpc>
                <a:spcPct val="87000"/>
              </a:lnSpc>
            </a:pPr>
            <a:r>
              <a:rPr lang="en-GB" sz="2800"/>
              <a:t>ATLAS 2010: 10fb</a:t>
            </a:r>
            <a:r>
              <a:rPr lang="en-GB" sz="2800" baseline="30000"/>
              <a:t>-1 </a:t>
            </a:r>
            <a:r>
              <a:rPr lang="en-GB" sz="2800"/>
              <a:t>: Discover it for &gt; 130.</a:t>
            </a:r>
            <a:endParaRPr lang="en-GB" sz="2800" baseline="30000"/>
          </a:p>
          <a:p>
            <a:pPr>
              <a:lnSpc>
                <a:spcPct val="87000"/>
              </a:lnSpc>
              <a:buFont typeface="StarSymbol" charset="0"/>
              <a:buNone/>
            </a:pP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Tevatron Projections</a:t>
            </a:r>
          </a:p>
        </p:txBody>
      </p:sp>
      <p:pic>
        <p:nvPicPr>
          <p:cNvPr id="74755" name="Picture 3" descr="C:\Documents and Settings\stdenis\Desktop\run2-higgs-threshol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8610600" cy="5784850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33600" y="4267200"/>
            <a:ext cx="5943600" cy="625475"/>
            <a:chOff x="1344" y="2688"/>
            <a:chExt cx="3744" cy="394"/>
          </a:xfrm>
        </p:grpSpPr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1344" y="2736"/>
              <a:ext cx="3744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4320" y="2688"/>
              <a:ext cx="69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600">
                  <a:latin typeface="Times New Roman" charset="0"/>
                </a:rPr>
                <a:t>2007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33600" y="3200400"/>
            <a:ext cx="5943600" cy="1158875"/>
            <a:chOff x="1344" y="2016"/>
            <a:chExt cx="3744" cy="730"/>
          </a:xfrm>
        </p:grpSpPr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1344" y="2016"/>
              <a:ext cx="692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3600">
                  <a:latin typeface="Times New Roman" charset="0"/>
                </a:rPr>
                <a:t>2009</a:t>
              </a:r>
            </a:p>
            <a:p>
              <a:endParaRPr lang="en-GB" sz="3600">
                <a:latin typeface="Times New Roman" charset="0"/>
              </a:endParaRPr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>
              <a:off x="1344" y="2448"/>
              <a:ext cx="3744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3505200" y="2057400"/>
            <a:ext cx="0" cy="396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6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1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9070975" cy="1260475"/>
          </a:xfrm>
        </p:spPr>
        <p:txBody>
          <a:bodyPr/>
          <a:lstStyle/>
          <a:p>
            <a:pPr eaLnBrk="1"/>
            <a:r>
              <a:rPr lang="en-GB" smtClean="0"/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21313" cy="1874838"/>
          </a:xfrm>
          <a:solidFill>
            <a:schemeClr val="accent2"/>
          </a:solidFill>
        </p:spPr>
        <p:txBody>
          <a:bodyPr/>
          <a:lstStyle/>
          <a:p>
            <a:pPr eaLnBrk="1"/>
            <a:r>
              <a:rPr lang="en-GB" smtClean="0">
                <a:solidFill>
                  <a:schemeClr val="bg1"/>
                </a:solidFill>
              </a:rPr>
              <a:t>SM Higgs Production and Decay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64113" y="2941638"/>
            <a:ext cx="5116512" cy="4389437"/>
          </a:xfrm>
        </p:spPr>
        <p:txBody>
          <a:bodyPr/>
          <a:lstStyle/>
          <a:p>
            <a:pPr eaLnBrk="1">
              <a:buFont typeface="StarSymbol"/>
              <a:buNone/>
            </a:pPr>
            <a:endParaRPr lang="en-GB" smtClean="0"/>
          </a:p>
          <a:p>
            <a:pPr eaLnBrk="1"/>
            <a:r>
              <a:rPr lang="en-GB" smtClean="0"/>
              <a:t>Trigger: Met, 1  High Pt e or </a:t>
            </a:r>
            <a:r>
              <a:rPr lang="en-GB" smtClean="0">
                <a:latin typeface="Symbol" pitchFamily="18" charset="2"/>
              </a:rPr>
              <a:t>m</a:t>
            </a:r>
          </a:p>
          <a:p>
            <a:pPr eaLnBrk="1"/>
            <a:r>
              <a:rPr lang="en-GB" smtClean="0"/>
              <a:t>Focus on llbb,lnbb,nnbb</a:t>
            </a:r>
          </a:p>
          <a:p>
            <a:pPr eaLnBrk="1"/>
            <a:r>
              <a:rPr lang="en-GB" smtClean="0"/>
              <a:t>Event Selection: High Pt Leptons, 2 jets, Missing E</a:t>
            </a:r>
            <a:r>
              <a:rPr lang="en-GB" baseline="-25000" smtClean="0"/>
              <a:t>T,</a:t>
            </a:r>
            <a:r>
              <a:rPr lang="en-GB" smtClean="0"/>
              <a:t> BTag</a:t>
            </a:r>
            <a:endParaRPr lang="en-GB" baseline="-25000" smtClean="0"/>
          </a:p>
          <a:p>
            <a:pPr eaLnBrk="1">
              <a:buFont typeface="StarSymbol"/>
              <a:buNone/>
            </a:pPr>
            <a:endParaRPr lang="en-GB" smtClean="0"/>
          </a:p>
          <a:p>
            <a:pPr eaLnBrk="1"/>
            <a:endParaRPr lang="en-GB" smtClean="0">
              <a:solidFill>
                <a:srgbClr val="FF0066"/>
              </a:solidFill>
              <a:latin typeface="Symbol" pitchFamily="18" charset="2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2601913" y="5854700"/>
            <a:ext cx="2209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>
                <a:latin typeface="Times New Roman" pitchFamily="18" charset="0"/>
              </a:rPr>
              <a:t>Vector Boson Fusion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601913" y="4313238"/>
            <a:ext cx="29718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>
                <a:latin typeface="Times New Roman" pitchFamily="18" charset="0"/>
              </a:rPr>
              <a:t>Associated production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525713" y="2179638"/>
            <a:ext cx="29718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>
                <a:latin typeface="Times New Roman" pitchFamily="18" charset="0"/>
              </a:rPr>
              <a:t>Gluon Fusion</a:t>
            </a:r>
          </a:p>
          <a:p>
            <a:pPr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>
                <a:latin typeface="Times New Roman" pitchFamily="18" charset="0"/>
              </a:rPr>
              <a:t>(dominates)</a:t>
            </a:r>
          </a:p>
        </p:txBody>
      </p:sp>
      <p:pic>
        <p:nvPicPr>
          <p:cNvPr id="10247" name="Picture 30" descr="diagram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1038"/>
            <a:ext cx="245745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274638"/>
            <a:ext cx="4278312" cy="3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5802313" y="0"/>
            <a:ext cx="1371600" cy="274638"/>
          </a:xfrm>
          <a:prstGeom prst="roundRect">
            <a:avLst/>
          </a:prstGeom>
          <a:solidFill>
            <a:srgbClr val="FF0000">
              <a:alpha val="4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pitchFamily="-65" charset="-128"/>
              </a:rPr>
              <a:t>Low </a:t>
            </a:r>
            <a:r>
              <a:rPr lang="en-US" sz="1800" dirty="0">
                <a:solidFill>
                  <a:srgbClr val="FFFFFF"/>
                </a:solidFill>
                <a:ea typeface="ＭＳ Ｐゴシック" pitchFamily="-65" charset="-128"/>
              </a:rPr>
              <a:t>Mass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26313" y="0"/>
            <a:ext cx="2133600" cy="274638"/>
          </a:xfrm>
          <a:prstGeom prst="roundRect">
            <a:avLst/>
          </a:prstGeom>
          <a:solidFill>
            <a:srgbClr val="FF0000">
              <a:alpha val="4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sz="1800" dirty="0">
                <a:solidFill>
                  <a:srgbClr val="FFFFFF"/>
                </a:solidFill>
                <a:ea typeface="ＭＳ Ｐゴシック" pitchFamily="-65" charset="-128"/>
              </a:rPr>
              <a:t>High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87512" y="0"/>
            <a:ext cx="3048000" cy="57943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Bitstream Vera Sans" pitchFamily="34" charset="0"/>
            </a:endParaRPr>
          </a:p>
        </p:txBody>
      </p:sp>
      <p:pic>
        <p:nvPicPr>
          <p:cNvPr id="127074" name="Picture 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99037"/>
            <a:ext cx="4108406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033" name="Rectangle 57"/>
          <p:cNvSpPr>
            <a:spLocks noChangeArrowheads="1"/>
          </p:cNvSpPr>
          <p:nvPr/>
        </p:nvSpPr>
        <p:spPr bwMode="auto">
          <a:xfrm>
            <a:off x="0" y="579438"/>
            <a:ext cx="6564312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spcBef>
                <a:spcPct val="20000"/>
              </a:spcBef>
              <a:buFontTx/>
              <a:buChar char="•"/>
            </a:pPr>
            <a:r>
              <a:rPr lang="en-US" sz="1800" dirty="0"/>
              <a:t>MSSM neutral scalars h/H/A</a:t>
            </a: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>
                <a:solidFill>
                  <a:schemeClr val="bg1"/>
                </a:solidFill>
              </a:rPr>
              <a:t>“down” </a:t>
            </a:r>
            <a:r>
              <a:rPr lang="en-US" sz="1500" dirty="0" err="1">
                <a:solidFill>
                  <a:schemeClr val="bg1"/>
                </a:solidFill>
              </a:rPr>
              <a:t>fermion</a:t>
            </a:r>
            <a:r>
              <a:rPr lang="en-US" sz="1500" dirty="0">
                <a:solidFill>
                  <a:schemeClr val="bg1"/>
                </a:solidFill>
              </a:rPr>
              <a:t> couplings enhanced by tan</a:t>
            </a:r>
            <a:r>
              <a:rPr lang="en-US" sz="1500" baseline="30000" dirty="0">
                <a:solidFill>
                  <a:schemeClr val="bg1"/>
                </a:solidFill>
              </a:rPr>
              <a:t>2</a:t>
            </a:r>
            <a:r>
              <a:rPr lang="en-US" sz="15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1500" dirty="0">
                <a:solidFill>
                  <a:schemeClr val="bg1"/>
                </a:solidFill>
              </a:rPr>
              <a:t>  </a:t>
            </a: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>
                <a:solidFill>
                  <a:schemeClr val="bg1"/>
                </a:solidFill>
              </a:rPr>
              <a:t>radiated from </a:t>
            </a:r>
            <a:r>
              <a:rPr lang="en-US" sz="1500" dirty="0" err="1">
                <a:solidFill>
                  <a:schemeClr val="bg1"/>
                </a:solidFill>
              </a:rPr>
              <a:t>b’s</a:t>
            </a:r>
            <a:r>
              <a:rPr lang="en-US" sz="1500" dirty="0">
                <a:solidFill>
                  <a:schemeClr val="bg1"/>
                </a:solidFill>
              </a:rPr>
              <a:t>, decay to b or </a:t>
            </a:r>
            <a:r>
              <a:rPr lang="en-US" sz="1500" dirty="0">
                <a:solidFill>
                  <a:schemeClr val="bg1"/>
                </a:solidFill>
                <a:latin typeface="Symbol" pitchFamily="18" charset="2"/>
              </a:rPr>
              <a:t>t</a:t>
            </a:r>
          </a:p>
          <a:p>
            <a:pPr marL="377979" indent="-377979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cs typeface="Arial" charset="0"/>
              </a:rPr>
              <a:t>Event Selection:  </a:t>
            </a:r>
            <a:endParaRPr lang="en-US" sz="1800" dirty="0">
              <a:cs typeface="Arial" charset="0"/>
            </a:endParaRP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L1: 2 jets, , E</a:t>
            </a:r>
            <a:r>
              <a:rPr lang="en-US" sz="1300" b="1" baseline="-25000" dirty="0" smtClean="0">
                <a:solidFill>
                  <a:schemeClr val="bg1"/>
                </a:solidFill>
                <a:cs typeface="Arial" charset="0"/>
              </a:rPr>
              <a:t>t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 &gt; 5 </a:t>
            </a:r>
            <a:r>
              <a:rPr lang="en-US" sz="1500" dirty="0" err="1" smtClean="0">
                <a:solidFill>
                  <a:schemeClr val="bg1"/>
                </a:solidFill>
                <a:cs typeface="Arial" charset="0"/>
              </a:rPr>
              <a:t>GeV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, 2 tracks p</a:t>
            </a:r>
            <a:r>
              <a:rPr lang="en-US" sz="1500" baseline="-25000" dirty="0" smtClean="0">
                <a:solidFill>
                  <a:schemeClr val="bg1"/>
                </a:solidFill>
                <a:cs typeface="Arial" charset="0"/>
              </a:rPr>
              <a:t>t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&gt;2 </a:t>
            </a:r>
            <a:r>
              <a:rPr lang="en-US" sz="1500" dirty="0" err="1" smtClean="0">
                <a:solidFill>
                  <a:schemeClr val="bg1"/>
                </a:solidFill>
                <a:cs typeface="Arial" charset="0"/>
              </a:rPr>
              <a:t>GeV</a:t>
            </a:r>
            <a:endParaRPr lang="en-US" sz="1500" dirty="0" smtClean="0">
              <a:solidFill>
                <a:schemeClr val="bg1"/>
              </a:solidFill>
              <a:cs typeface="Arial" charset="0"/>
            </a:endParaRP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L2: d</a:t>
            </a:r>
            <a:r>
              <a:rPr lang="en-US" sz="1500" baseline="-25000" dirty="0" smtClean="0">
                <a:solidFill>
                  <a:schemeClr val="bg1"/>
                </a:solidFill>
                <a:cs typeface="Arial" charset="0"/>
              </a:rPr>
              <a:t>0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 &gt; 100 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  <a:sym typeface="Symbol"/>
              </a:rPr>
              <a:t>m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 ; </a:t>
            </a: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L3: 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 jets, E</a:t>
            </a:r>
            <a:r>
              <a:rPr lang="en-US" sz="1300" b="1" baseline="-25000" dirty="0" smtClean="0">
                <a:solidFill>
                  <a:schemeClr val="bg1"/>
                </a:solidFill>
                <a:cs typeface="Arial" charset="0"/>
              </a:rPr>
              <a:t>t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 &gt; 20 </a:t>
            </a:r>
            <a:r>
              <a:rPr lang="en-US" sz="1500" dirty="0" err="1" smtClean="0">
                <a:solidFill>
                  <a:schemeClr val="bg1"/>
                </a:solidFill>
                <a:cs typeface="Arial" charset="0"/>
              </a:rPr>
              <a:t>GeV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, 2 tracks p</a:t>
            </a:r>
            <a:r>
              <a:rPr lang="en-US" sz="1500" baseline="-25000" dirty="0" smtClean="0">
                <a:solidFill>
                  <a:schemeClr val="bg1"/>
                </a:solidFill>
                <a:cs typeface="Arial" charset="0"/>
              </a:rPr>
              <a:t>t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&gt;2 </a:t>
            </a:r>
            <a:r>
              <a:rPr lang="en-US" sz="1500" dirty="0" err="1" smtClean="0">
                <a:solidFill>
                  <a:schemeClr val="bg1"/>
                </a:solidFill>
                <a:cs typeface="Arial" charset="0"/>
              </a:rPr>
              <a:t>GeV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, d</a:t>
            </a:r>
            <a:r>
              <a:rPr lang="en-US" sz="1500" baseline="-25000" dirty="0" smtClean="0">
                <a:solidFill>
                  <a:schemeClr val="bg1"/>
                </a:solidFill>
                <a:cs typeface="Arial" charset="0"/>
              </a:rPr>
              <a:t>0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 &gt; 100 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  <a:sym typeface="Symbol"/>
              </a:rPr>
              <a:t>m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Offline: 3 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jets, E</a:t>
            </a:r>
            <a:r>
              <a:rPr lang="en-US" sz="1300" b="1" baseline="-25000" dirty="0">
                <a:solidFill>
                  <a:schemeClr val="bg1"/>
                </a:solidFill>
                <a:cs typeface="Arial" charset="0"/>
              </a:rPr>
              <a:t>t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 &gt; 20 </a:t>
            </a:r>
            <a:r>
              <a:rPr lang="en-US" sz="1500" dirty="0" err="1">
                <a:solidFill>
                  <a:schemeClr val="bg1"/>
                </a:solidFill>
                <a:cs typeface="Arial" charset="0"/>
              </a:rPr>
              <a:t>GeV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all tight secondary vertices</a:t>
            </a:r>
            <a:endParaRPr lang="en-US" sz="1500" dirty="0">
              <a:solidFill>
                <a:schemeClr val="bg1"/>
              </a:solidFill>
              <a:cs typeface="Arial" charset="0"/>
            </a:endParaRPr>
          </a:p>
          <a:p>
            <a:pPr marL="377979" indent="-377979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Backgrounds</a:t>
            </a:r>
            <a:r>
              <a:rPr lang="en-US" sz="1800" dirty="0"/>
              <a:t>: </a:t>
            </a:r>
            <a:r>
              <a:rPr lang="en-US" sz="1800" dirty="0" err="1"/>
              <a:t>h.f</a:t>
            </a:r>
            <a:r>
              <a:rPr lang="en-US" sz="1800" dirty="0"/>
              <a:t>. </a:t>
            </a:r>
            <a:r>
              <a:rPr lang="en-US" sz="1800" dirty="0" smtClean="0"/>
              <a:t>multi-jets</a:t>
            </a:r>
            <a:endParaRPr lang="en-US" sz="1800" dirty="0"/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>
                <a:solidFill>
                  <a:schemeClr val="bg1"/>
                </a:solidFill>
              </a:rPr>
              <a:t>Essentially all </a:t>
            </a:r>
            <a:r>
              <a:rPr lang="en-US" sz="1500" dirty="0" err="1">
                <a:solidFill>
                  <a:schemeClr val="bg1"/>
                </a:solidFill>
              </a:rPr>
              <a:t>bbb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bbq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bcb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bqb</a:t>
            </a:r>
            <a:endParaRPr lang="en-US" sz="1500" dirty="0">
              <a:solidFill>
                <a:schemeClr val="bg1"/>
              </a:solidFill>
            </a:endParaRP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>
                <a:solidFill>
                  <a:schemeClr val="bg1"/>
                </a:solidFill>
              </a:rPr>
              <a:t>model with </a:t>
            </a:r>
            <a:r>
              <a:rPr lang="en-US" sz="1500" dirty="0">
                <a:solidFill>
                  <a:srgbClr val="FFFF00"/>
                </a:solidFill>
              </a:rPr>
              <a:t>double </a:t>
            </a:r>
            <a:r>
              <a:rPr lang="en-US" sz="1500" dirty="0">
                <a:solidFill>
                  <a:schemeClr val="bg1"/>
                </a:solidFill>
              </a:rPr>
              <a:t>tagged </a:t>
            </a:r>
            <a:r>
              <a:rPr lang="en-US" sz="1500" dirty="0">
                <a:solidFill>
                  <a:srgbClr val="FF0000"/>
                </a:solidFill>
              </a:rPr>
              <a:t>data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marL="1259929" lvl="2" indent="-251986">
              <a:spcBef>
                <a:spcPct val="20000"/>
              </a:spcBef>
              <a:buFontTx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Subtract non-bb component from </a:t>
            </a:r>
            <a:r>
              <a:rPr lang="en-US" sz="1300" dirty="0" err="1">
                <a:solidFill>
                  <a:schemeClr val="bg1"/>
                </a:solidFill>
              </a:rPr>
              <a:t>bkgds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</a:p>
          <a:p>
            <a:pPr marL="377979" indent="-377979"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Fit </a:t>
            </a:r>
            <a:r>
              <a:rPr lang="en-US" sz="1800" dirty="0"/>
              <a:t>data to 4 component </a:t>
            </a:r>
            <a:r>
              <a:rPr lang="en-US" sz="1800" dirty="0" err="1"/>
              <a:t>bkg</a:t>
            </a:r>
            <a:r>
              <a:rPr lang="en-US" sz="1800" dirty="0"/>
              <a:t> + signal in  </a:t>
            </a:r>
          </a:p>
          <a:p>
            <a:pPr marL="818954" lvl="1" indent="-314982">
              <a:spcBef>
                <a:spcPct val="20000"/>
              </a:spcBef>
              <a:buFontTx/>
              <a:buChar char="–"/>
            </a:pPr>
            <a:r>
              <a:rPr lang="en-US" sz="1500" dirty="0">
                <a:solidFill>
                  <a:schemeClr val="bg1"/>
                </a:solidFill>
              </a:rPr>
              <a:t>m</a:t>
            </a:r>
            <a:r>
              <a:rPr lang="en-US" sz="1300" b="1" baseline="-25000" dirty="0">
                <a:solidFill>
                  <a:schemeClr val="bg1"/>
                </a:solidFill>
              </a:rPr>
              <a:t>12</a:t>
            </a:r>
            <a:r>
              <a:rPr lang="en-US" sz="1500" dirty="0">
                <a:solidFill>
                  <a:schemeClr val="bg1"/>
                </a:solidFill>
              </a:rPr>
              <a:t> = mass of two leading </a:t>
            </a:r>
            <a:r>
              <a:rPr lang="en-US" sz="1500" dirty="0" smtClean="0">
                <a:solidFill>
                  <a:schemeClr val="bg1"/>
                </a:solidFill>
              </a:rPr>
              <a:t>jets: “m</a:t>
            </a:r>
            <a:r>
              <a:rPr lang="en-US" sz="1500" baseline="-25000" dirty="0" smtClean="0">
                <a:solidFill>
                  <a:schemeClr val="bg1"/>
                </a:solidFill>
              </a:rPr>
              <a:t>Higgs</a:t>
            </a:r>
            <a:r>
              <a:rPr lang="en-US" sz="1500" dirty="0" smtClean="0">
                <a:solidFill>
                  <a:schemeClr val="bg1"/>
                </a:solidFill>
              </a:rPr>
              <a:t>”</a:t>
            </a:r>
            <a:endParaRPr lang="en-US" sz="1500" dirty="0">
              <a:solidFill>
                <a:schemeClr val="bg1"/>
              </a:solidFill>
            </a:endParaRPr>
          </a:p>
          <a:p>
            <a:pPr marL="818954" lvl="1" indent="-314982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 err="1">
                <a:solidFill>
                  <a:schemeClr val="bg1"/>
                </a:solidFill>
              </a:rPr>
              <a:t>x</a:t>
            </a:r>
            <a:r>
              <a:rPr lang="en-US" sz="1500" baseline="-25000" dirty="0" err="1">
                <a:solidFill>
                  <a:schemeClr val="bg1"/>
                </a:solidFill>
              </a:rPr>
              <a:t>tags</a:t>
            </a:r>
            <a:r>
              <a:rPr lang="en-US" sz="1500" dirty="0">
                <a:solidFill>
                  <a:schemeClr val="bg1"/>
                </a:solidFill>
              </a:rPr>
              <a:t> = 1D rep of m</a:t>
            </a:r>
            <a:r>
              <a:rPr lang="en-US" sz="1500" baseline="-25000" dirty="0">
                <a:solidFill>
                  <a:schemeClr val="bg1"/>
                </a:solidFill>
              </a:rPr>
              <a:t>1</a:t>
            </a:r>
            <a:r>
              <a:rPr lang="en-US" sz="1500" dirty="0">
                <a:solidFill>
                  <a:schemeClr val="bg1"/>
                </a:solidFill>
              </a:rPr>
              <a:t>+m</a:t>
            </a:r>
            <a:r>
              <a:rPr lang="en-US" sz="1500" baseline="-25000" dirty="0">
                <a:solidFill>
                  <a:schemeClr val="bg1"/>
                </a:solidFill>
              </a:rPr>
              <a:t>2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vs</a:t>
            </a:r>
            <a:r>
              <a:rPr lang="en-US" sz="1500" dirty="0">
                <a:solidFill>
                  <a:schemeClr val="bg1"/>
                </a:solidFill>
              </a:rPr>
              <a:t> m</a:t>
            </a:r>
            <a:r>
              <a:rPr lang="en-US" sz="1500" baseline="-25000" dirty="0">
                <a:solidFill>
                  <a:schemeClr val="bg1"/>
                </a:solidFill>
              </a:rPr>
              <a:t>3</a:t>
            </a:r>
            <a:r>
              <a:rPr lang="en-US" sz="1500" dirty="0">
                <a:solidFill>
                  <a:schemeClr val="bg1"/>
                </a:solidFill>
              </a:rPr>
              <a:t> (tag </a:t>
            </a:r>
            <a:r>
              <a:rPr lang="en-US" sz="1500" dirty="0" smtClean="0">
                <a:solidFill>
                  <a:schemeClr val="bg1"/>
                </a:solidFill>
              </a:rPr>
              <a:t>masses)</a:t>
            </a:r>
            <a:endParaRPr lang="en-US" sz="1500" dirty="0">
              <a:solidFill>
                <a:schemeClr val="bg1"/>
              </a:solidFill>
            </a:endParaRPr>
          </a:p>
        </p:txBody>
      </p:sp>
      <p:graphicFrame>
        <p:nvGraphicFramePr>
          <p:cNvPr id="127052" name="Object 76"/>
          <p:cNvGraphicFramePr>
            <a:graphicFrameLocks noChangeAspect="1"/>
          </p:cNvGraphicFramePr>
          <p:nvPr/>
        </p:nvGraphicFramePr>
        <p:xfrm>
          <a:off x="1839912" y="0"/>
          <a:ext cx="2952258" cy="655637"/>
        </p:xfrm>
        <a:graphic>
          <a:graphicData uri="http://schemas.openxmlformats.org/presentationml/2006/ole">
            <p:oleObj spid="_x0000_s79874" name="Equation" r:id="rId5" imgW="927000" imgH="228600" progId="">
              <p:embed/>
            </p:oleObj>
          </a:graphicData>
        </a:graphic>
      </p:graphicFrame>
      <p:pic>
        <p:nvPicPr>
          <p:cNvPr id="127056" name="Picture 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259512" y="4893877"/>
            <a:ext cx="3821113" cy="2665798"/>
          </a:xfrm>
          <a:noFill/>
          <a:ln/>
        </p:spPr>
      </p:pic>
      <p:pic>
        <p:nvPicPr>
          <p:cNvPr id="127062" name="Picture 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9511" y="-1"/>
            <a:ext cx="379123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070" name="Picture 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2" y="2484437"/>
            <a:ext cx="3744913" cy="24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687512" cy="579438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SUSY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4912" y="5151437"/>
            <a:ext cx="142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2.5fb</a:t>
            </a:r>
            <a:r>
              <a:rPr lang="en-US" sz="2800" baseline="30000" dirty="0" smtClean="0"/>
              <a:t>-1</a:t>
            </a:r>
            <a:endParaRPr lang="en-US" sz="28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12112" y="5761037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9306 </a:t>
            </a:r>
          </a:p>
          <a:p>
            <a:r>
              <a:rPr lang="en-US" sz="1600" dirty="0" smtClean="0"/>
              <a:t>events</a:t>
            </a:r>
            <a:endParaRPr lang="en-US" sz="1600" baseline="30000" dirty="0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7097712" y="343183"/>
            <a:ext cx="2124359" cy="913655"/>
            <a:chOff x="544512" y="162460"/>
            <a:chExt cx="3922494" cy="4294182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5400000">
              <a:off x="1306512" y="3017837"/>
              <a:ext cx="12192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>
              <a:outerShdw blurRad="152400" dist="482600" dir="5400000" algn="ctr" rotWithShape="0">
                <a:srgbClr val="000000">
                  <a:alpha val="2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1611312" y="2636837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>
              <a:outerShdw blurRad="152400" dist="482600" dir="5400000" algn="ctr" rotWithShape="0">
                <a:srgbClr val="000000">
                  <a:alpha val="2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849312" y="2560637"/>
              <a:ext cx="1143000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>
              <a:outerShdw blurRad="152400" dist="482600" dir="5400000" algn="ctr" rotWithShape="0">
                <a:srgbClr val="000000">
                  <a:alpha val="2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 flipV="1">
              <a:off x="544512" y="2560637"/>
              <a:ext cx="144780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>
              <a:outerShdw blurRad="152400" dist="482600" dir="5400000" algn="ctr" rotWithShape="0">
                <a:srgbClr val="000000">
                  <a:alpha val="2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2564056" y="922302"/>
              <a:ext cx="1143000" cy="7620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>
              <a:outerShdw blurRad="88900" dist="381000" dir="5400000" algn="ctr" rotWithShape="0">
                <a:srgbClr val="000000">
                  <a:alpha val="59000"/>
                </a:srgbClr>
              </a:outerShdw>
            </a:effec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 flipV="1">
              <a:off x="2754521" y="808037"/>
              <a:ext cx="1676553" cy="1066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>
              <a:outerShdw blurRad="88900" dist="431800" dir="5400000" algn="ctr" rotWithShape="0">
                <a:srgbClr val="000000">
                  <a:alpha val="59000"/>
                </a:srgbClr>
              </a:outerShdw>
            </a:effec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0800000" flipV="1">
              <a:off x="2754521" y="1570037"/>
              <a:ext cx="1447932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>
              <a:outerShdw blurRad="88900" dist="381000" dir="5400000" algn="ctr" rotWithShape="0">
                <a:srgbClr val="000000">
                  <a:alpha val="59000"/>
                </a:srgbClr>
              </a:outerShdw>
            </a:effectLst>
          </p:spPr>
        </p:cxnSp>
        <p:cxnSp>
          <p:nvCxnSpPr>
            <p:cNvPr id="23" name="Straight Connector 41"/>
            <p:cNvCxnSpPr>
              <a:cxnSpLocks noChangeShapeType="1"/>
            </p:cNvCxnSpPr>
            <p:nvPr/>
          </p:nvCxnSpPr>
          <p:spPr bwMode="auto">
            <a:xfrm flipV="1">
              <a:off x="2068512" y="1874837"/>
              <a:ext cx="762000" cy="6096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6" name="Oval 25"/>
            <p:cNvSpPr/>
            <p:nvPr/>
          </p:nvSpPr>
          <p:spPr bwMode="auto">
            <a:xfrm>
              <a:off x="1916112" y="2408237"/>
              <a:ext cx="228600" cy="228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8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chilly" dir="t"/>
            </a:scene3d>
            <a:sp3d>
              <a:bevelT w="19050"/>
            </a:sp3d>
          </p:spPr>
          <p:txBody>
            <a:bodyPr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678112" y="1798637"/>
              <a:ext cx="228600" cy="228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8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chilly" dir="t"/>
            </a:scene3d>
            <a:sp3d>
              <a:bevelT w="19050"/>
            </a:sp3d>
          </p:spPr>
          <p:txBody>
            <a:bodyPr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en-US"/>
            </a:p>
          </p:txBody>
        </p:sp>
        <p:sp>
          <p:nvSpPr>
            <p:cNvPr id="29" name="Isosceles Triangle 55"/>
            <p:cNvSpPr>
              <a:spLocks noChangeArrowheads="1"/>
            </p:cNvSpPr>
            <p:nvPr/>
          </p:nvSpPr>
          <p:spPr bwMode="auto">
            <a:xfrm rot="15110575">
              <a:off x="1726086" y="205214"/>
              <a:ext cx="2663599" cy="2578091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4901"/>
              </a:schemeClr>
            </a:solidFill>
            <a:ln w="9525" algn="ctr">
              <a:solidFill>
                <a:schemeClr val="tx1">
                  <a:alpha val="10196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30" name="TextBox 61"/>
            <p:cNvSpPr txBox="1">
              <a:spLocks noChangeArrowheads="1"/>
            </p:cNvSpPr>
            <p:nvPr/>
          </p:nvSpPr>
          <p:spPr bwMode="auto">
            <a:xfrm>
              <a:off x="1992312" y="2865438"/>
              <a:ext cx="1084772" cy="159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d0</a:t>
              </a:r>
            </a:p>
          </p:txBody>
        </p:sp>
        <p:sp>
          <p:nvSpPr>
            <p:cNvPr id="31" name="TextBox 62"/>
            <p:cNvSpPr txBox="1">
              <a:spLocks noChangeArrowheads="1"/>
            </p:cNvSpPr>
            <p:nvPr/>
          </p:nvSpPr>
          <p:spPr bwMode="auto">
            <a:xfrm>
              <a:off x="1810798" y="556577"/>
              <a:ext cx="582211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/>
                <a:t>Lxy</a:t>
              </a:r>
              <a:endParaRPr lang="en-US" sz="1600" b="1" dirty="0"/>
            </a:p>
          </p:txBody>
        </p:sp>
        <p:sp>
          <p:nvSpPr>
            <p:cNvPr id="33" name="TextBox 64"/>
            <p:cNvSpPr txBox="1">
              <a:spLocks noChangeArrowheads="1"/>
            </p:cNvSpPr>
            <p:nvPr/>
          </p:nvSpPr>
          <p:spPr bwMode="auto">
            <a:xfrm>
              <a:off x="4125912" y="198437"/>
              <a:ext cx="341094" cy="159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 b="1" dirty="0"/>
            </a:p>
          </p:txBody>
        </p:sp>
      </p:grpSp>
      <p:sp>
        <p:nvSpPr>
          <p:cNvPr id="15" name="TextBox 63"/>
          <p:cNvSpPr txBox="1">
            <a:spLocks noChangeArrowheads="1"/>
          </p:cNvSpPr>
          <p:nvPr/>
        </p:nvSpPr>
        <p:spPr bwMode="auto">
          <a:xfrm>
            <a:off x="8412089" y="832356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m</a:t>
            </a:r>
            <a:r>
              <a:rPr lang="en-US" sz="1600" b="1" baseline="-25000" dirty="0" smtClean="0"/>
              <a:t>tag</a:t>
            </a:r>
            <a:r>
              <a:rPr lang="en-US" sz="1600" b="1" dirty="0" smtClean="0">
                <a:sym typeface="Symbol"/>
              </a:rPr>
              <a:t></a:t>
            </a:r>
            <a:r>
              <a:rPr lang="en-US" sz="1600" b="1" dirty="0" smtClean="0"/>
              <a:t>m</a:t>
            </a:r>
            <a:r>
              <a:rPr lang="en-US" sz="1600" b="1" baseline="-25000" dirty="0" smtClean="0"/>
              <a:t>i</a:t>
            </a:r>
            <a:endParaRPr lang="en-US" sz="1600" b="1" baseline="-250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5345112" y="3017837"/>
          <a:ext cx="9144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 rot="16200000">
            <a:off x="4668358" y="3313591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m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+m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2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5649912" y="3779837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3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0" y="6523037"/>
            <a:ext cx="2982912" cy="62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8954" lvl="1" indent="-314982">
              <a:lnSpc>
                <a:spcPct val="110000"/>
              </a:lnSpc>
              <a:spcBef>
                <a:spcPct val="20000"/>
              </a:spcBef>
            </a:pPr>
            <a:r>
              <a:rPr lang="en-US" sz="1500" dirty="0" smtClean="0">
                <a:solidFill>
                  <a:schemeClr val="accent2"/>
                </a:solidFill>
              </a:rPr>
              <a:t>0.9% p-value, 5.7%</a:t>
            </a:r>
          </a:p>
          <a:p>
            <a:pPr marL="818954" lvl="1" indent="-314982">
              <a:lnSpc>
                <a:spcPct val="110000"/>
              </a:lnSpc>
              <a:spcBef>
                <a:spcPct val="20000"/>
              </a:spcBef>
            </a:pPr>
            <a:r>
              <a:rPr lang="en-US" sz="1500" dirty="0" smtClean="0">
                <a:solidFill>
                  <a:schemeClr val="accent2"/>
                </a:solidFill>
              </a:rPr>
              <a:t>including trials factor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25912" y="5312906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significant excess @ 140 </a:t>
            </a:r>
            <a:r>
              <a:rPr lang="en-US" sz="2800" dirty="0" err="1" smtClean="0"/>
              <a:t>GeV</a:t>
            </a:r>
            <a:r>
              <a:rPr lang="en-US" sz="2800" dirty="0" smtClean="0"/>
              <a:t>/c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4659312" y="3094037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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26112" y="4160837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j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4916488" y="5357813"/>
            <a:ext cx="755650" cy="588962"/>
          </a:xfrm>
          <a:prstGeom prst="cube">
            <a:avLst>
              <a:gd name="adj" fmla="val 1637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9069388" cy="762000"/>
          </a:xfrm>
        </p:spPr>
        <p:txBody>
          <a:bodyPr/>
          <a:lstStyle/>
          <a:p>
            <a:pPr eaLnBrk="1"/>
            <a:r>
              <a:rPr lang="en-US" smtClean="0"/>
              <a:t>Neural network method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636963" y="2435225"/>
            <a:ext cx="3779837" cy="1344613"/>
            <a:chOff x="1632" y="1193"/>
            <a:chExt cx="2160" cy="768"/>
          </a:xfrm>
        </p:grpSpPr>
        <p:grpSp>
          <p:nvGrpSpPr>
            <p:cNvPr id="46125" name="Group 5"/>
            <p:cNvGrpSpPr>
              <a:grpSpLocks/>
            </p:cNvGrpSpPr>
            <p:nvPr/>
          </p:nvGrpSpPr>
          <p:grpSpPr bwMode="auto">
            <a:xfrm>
              <a:off x="1680" y="1193"/>
              <a:ext cx="384" cy="240"/>
              <a:chOff x="576" y="1008"/>
              <a:chExt cx="384" cy="240"/>
            </a:xfrm>
          </p:grpSpPr>
          <p:sp>
            <p:nvSpPr>
              <p:cNvPr id="46159" name="Line 6"/>
              <p:cNvSpPr>
                <a:spLocks noChangeShapeType="1"/>
              </p:cNvSpPr>
              <p:nvPr/>
            </p:nvSpPr>
            <p:spPr bwMode="auto">
              <a:xfrm>
                <a:off x="576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0" name="Line 7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1" name="Freeform 8"/>
              <p:cNvSpPr>
                <a:spLocks/>
              </p:cNvSpPr>
              <p:nvPr/>
            </p:nvSpPr>
            <p:spPr bwMode="auto">
              <a:xfrm>
                <a:off x="576" y="1056"/>
                <a:ext cx="240" cy="192"/>
              </a:xfrm>
              <a:custGeom>
                <a:avLst/>
                <a:gdLst>
                  <a:gd name="T0" fmla="*/ 0 w 240"/>
                  <a:gd name="T1" fmla="*/ 192 h 192"/>
                  <a:gd name="T2" fmla="*/ 96 w 240"/>
                  <a:gd name="T3" fmla="*/ 0 h 192"/>
                  <a:gd name="T4" fmla="*/ 240 w 24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92"/>
                  <a:gd name="T11" fmla="*/ 240 w 24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92">
                    <a:moveTo>
                      <a:pt x="0" y="192"/>
                    </a:moveTo>
                    <a:cubicBezTo>
                      <a:pt x="28" y="96"/>
                      <a:pt x="56" y="0"/>
                      <a:pt x="96" y="0"/>
                    </a:cubicBezTo>
                    <a:cubicBezTo>
                      <a:pt x="136" y="0"/>
                      <a:pt x="216" y="160"/>
                      <a:pt x="240" y="192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2" name="Freeform 9"/>
              <p:cNvSpPr>
                <a:spLocks/>
              </p:cNvSpPr>
              <p:nvPr/>
            </p:nvSpPr>
            <p:spPr bwMode="auto">
              <a:xfrm>
                <a:off x="576" y="1056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192 w 288"/>
                  <a:gd name="T3" fmla="*/ 0 h 192"/>
                  <a:gd name="T4" fmla="*/ 288 w 288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92"/>
                  <a:gd name="T11" fmla="*/ 288 w 288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92">
                    <a:moveTo>
                      <a:pt x="0" y="192"/>
                    </a:moveTo>
                    <a:cubicBezTo>
                      <a:pt x="72" y="96"/>
                      <a:pt x="144" y="0"/>
                      <a:pt x="192" y="0"/>
                    </a:cubicBezTo>
                    <a:cubicBezTo>
                      <a:pt x="240" y="0"/>
                      <a:pt x="264" y="96"/>
                      <a:pt x="288" y="192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26" name="Group 10"/>
            <p:cNvGrpSpPr>
              <a:grpSpLocks/>
            </p:cNvGrpSpPr>
            <p:nvPr/>
          </p:nvGrpSpPr>
          <p:grpSpPr bwMode="auto">
            <a:xfrm>
              <a:off x="1872" y="1289"/>
              <a:ext cx="384" cy="240"/>
              <a:chOff x="576" y="1008"/>
              <a:chExt cx="384" cy="240"/>
            </a:xfrm>
          </p:grpSpPr>
          <p:sp>
            <p:nvSpPr>
              <p:cNvPr id="46155" name="Line 11"/>
              <p:cNvSpPr>
                <a:spLocks noChangeShapeType="1"/>
              </p:cNvSpPr>
              <p:nvPr/>
            </p:nvSpPr>
            <p:spPr bwMode="auto">
              <a:xfrm>
                <a:off x="576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6" name="Line 12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7" name="Freeform 13"/>
              <p:cNvSpPr>
                <a:spLocks/>
              </p:cNvSpPr>
              <p:nvPr/>
            </p:nvSpPr>
            <p:spPr bwMode="auto">
              <a:xfrm>
                <a:off x="576" y="1056"/>
                <a:ext cx="240" cy="192"/>
              </a:xfrm>
              <a:custGeom>
                <a:avLst/>
                <a:gdLst>
                  <a:gd name="T0" fmla="*/ 0 w 240"/>
                  <a:gd name="T1" fmla="*/ 192 h 192"/>
                  <a:gd name="T2" fmla="*/ 96 w 240"/>
                  <a:gd name="T3" fmla="*/ 0 h 192"/>
                  <a:gd name="T4" fmla="*/ 240 w 24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92"/>
                  <a:gd name="T11" fmla="*/ 240 w 24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92">
                    <a:moveTo>
                      <a:pt x="0" y="192"/>
                    </a:moveTo>
                    <a:cubicBezTo>
                      <a:pt x="28" y="96"/>
                      <a:pt x="56" y="0"/>
                      <a:pt x="96" y="0"/>
                    </a:cubicBezTo>
                    <a:cubicBezTo>
                      <a:pt x="136" y="0"/>
                      <a:pt x="216" y="160"/>
                      <a:pt x="240" y="192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8" name="Freeform 14"/>
              <p:cNvSpPr>
                <a:spLocks/>
              </p:cNvSpPr>
              <p:nvPr/>
            </p:nvSpPr>
            <p:spPr bwMode="auto">
              <a:xfrm>
                <a:off x="576" y="1056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192 w 288"/>
                  <a:gd name="T3" fmla="*/ 0 h 192"/>
                  <a:gd name="T4" fmla="*/ 288 w 288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92"/>
                  <a:gd name="T11" fmla="*/ 288 w 288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92">
                    <a:moveTo>
                      <a:pt x="0" y="192"/>
                    </a:moveTo>
                    <a:cubicBezTo>
                      <a:pt x="72" y="96"/>
                      <a:pt x="144" y="0"/>
                      <a:pt x="192" y="0"/>
                    </a:cubicBezTo>
                    <a:cubicBezTo>
                      <a:pt x="240" y="0"/>
                      <a:pt x="264" y="96"/>
                      <a:pt x="288" y="192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27" name="Group 15"/>
            <p:cNvGrpSpPr>
              <a:grpSpLocks/>
            </p:cNvGrpSpPr>
            <p:nvPr/>
          </p:nvGrpSpPr>
          <p:grpSpPr bwMode="auto">
            <a:xfrm>
              <a:off x="1728" y="1481"/>
              <a:ext cx="384" cy="240"/>
              <a:chOff x="576" y="1296"/>
              <a:chExt cx="384" cy="240"/>
            </a:xfrm>
          </p:grpSpPr>
          <p:sp>
            <p:nvSpPr>
              <p:cNvPr id="46151" name="Line 16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2" name="Line 17"/>
              <p:cNvSpPr>
                <a:spLocks noChangeShapeType="1"/>
              </p:cNvSpPr>
              <p:nvPr/>
            </p:nvSpPr>
            <p:spPr bwMode="auto">
              <a:xfrm>
                <a:off x="576" y="15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3" name="Freeform 18"/>
              <p:cNvSpPr>
                <a:spLocks/>
              </p:cNvSpPr>
              <p:nvPr/>
            </p:nvSpPr>
            <p:spPr bwMode="auto">
              <a:xfrm>
                <a:off x="576" y="1392"/>
                <a:ext cx="336" cy="144"/>
              </a:xfrm>
              <a:custGeom>
                <a:avLst/>
                <a:gdLst>
                  <a:gd name="T0" fmla="*/ 0 w 336"/>
                  <a:gd name="T1" fmla="*/ 144 h 144"/>
                  <a:gd name="T2" fmla="*/ 240 w 336"/>
                  <a:gd name="T3" fmla="*/ 0 h 144"/>
                  <a:gd name="T4" fmla="*/ 336 w 336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44"/>
                  <a:gd name="T11" fmla="*/ 336 w 33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44">
                    <a:moveTo>
                      <a:pt x="0" y="144"/>
                    </a:moveTo>
                    <a:cubicBezTo>
                      <a:pt x="92" y="72"/>
                      <a:pt x="184" y="0"/>
                      <a:pt x="240" y="0"/>
                    </a:cubicBezTo>
                    <a:cubicBezTo>
                      <a:pt x="296" y="0"/>
                      <a:pt x="316" y="72"/>
                      <a:pt x="336" y="144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4" name="Freeform 19"/>
              <p:cNvSpPr>
                <a:spLocks/>
              </p:cNvSpPr>
              <p:nvPr/>
            </p:nvSpPr>
            <p:spPr bwMode="auto">
              <a:xfrm>
                <a:off x="624" y="1392"/>
                <a:ext cx="288" cy="144"/>
              </a:xfrm>
              <a:custGeom>
                <a:avLst/>
                <a:gdLst>
                  <a:gd name="T0" fmla="*/ 0 w 240"/>
                  <a:gd name="T1" fmla="*/ 144 h 144"/>
                  <a:gd name="T2" fmla="*/ 13200 w 240"/>
                  <a:gd name="T3" fmla="*/ 0 h 144"/>
                  <a:gd name="T4" fmla="*/ 33041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8" y="72"/>
                      <a:pt x="56" y="0"/>
                      <a:pt x="96" y="0"/>
                    </a:cubicBezTo>
                    <a:cubicBezTo>
                      <a:pt x="136" y="0"/>
                      <a:pt x="188" y="72"/>
                      <a:pt x="240" y="144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28" name="Group 20"/>
            <p:cNvGrpSpPr>
              <a:grpSpLocks/>
            </p:cNvGrpSpPr>
            <p:nvPr/>
          </p:nvGrpSpPr>
          <p:grpSpPr bwMode="auto">
            <a:xfrm>
              <a:off x="1920" y="1577"/>
              <a:ext cx="384" cy="240"/>
              <a:chOff x="576" y="1296"/>
              <a:chExt cx="384" cy="240"/>
            </a:xfrm>
          </p:grpSpPr>
          <p:sp>
            <p:nvSpPr>
              <p:cNvPr id="46147" name="Line 21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8" name="Line 22"/>
              <p:cNvSpPr>
                <a:spLocks noChangeShapeType="1"/>
              </p:cNvSpPr>
              <p:nvPr/>
            </p:nvSpPr>
            <p:spPr bwMode="auto">
              <a:xfrm>
                <a:off x="576" y="15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9" name="Freeform 23"/>
              <p:cNvSpPr>
                <a:spLocks/>
              </p:cNvSpPr>
              <p:nvPr/>
            </p:nvSpPr>
            <p:spPr bwMode="auto">
              <a:xfrm>
                <a:off x="576" y="1392"/>
                <a:ext cx="336" cy="144"/>
              </a:xfrm>
              <a:custGeom>
                <a:avLst/>
                <a:gdLst>
                  <a:gd name="T0" fmla="*/ 0 w 336"/>
                  <a:gd name="T1" fmla="*/ 144 h 144"/>
                  <a:gd name="T2" fmla="*/ 240 w 336"/>
                  <a:gd name="T3" fmla="*/ 0 h 144"/>
                  <a:gd name="T4" fmla="*/ 336 w 336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44"/>
                  <a:gd name="T11" fmla="*/ 336 w 33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44">
                    <a:moveTo>
                      <a:pt x="0" y="144"/>
                    </a:moveTo>
                    <a:cubicBezTo>
                      <a:pt x="92" y="72"/>
                      <a:pt x="184" y="0"/>
                      <a:pt x="240" y="0"/>
                    </a:cubicBezTo>
                    <a:cubicBezTo>
                      <a:pt x="296" y="0"/>
                      <a:pt x="316" y="72"/>
                      <a:pt x="336" y="144"/>
                    </a:cubicBezTo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0" name="Freeform 24"/>
              <p:cNvSpPr>
                <a:spLocks/>
              </p:cNvSpPr>
              <p:nvPr/>
            </p:nvSpPr>
            <p:spPr bwMode="auto">
              <a:xfrm>
                <a:off x="624" y="1392"/>
                <a:ext cx="288" cy="144"/>
              </a:xfrm>
              <a:custGeom>
                <a:avLst/>
                <a:gdLst>
                  <a:gd name="T0" fmla="*/ 0 w 240"/>
                  <a:gd name="T1" fmla="*/ 144 h 144"/>
                  <a:gd name="T2" fmla="*/ 13200 w 240"/>
                  <a:gd name="T3" fmla="*/ 0 h 144"/>
                  <a:gd name="T4" fmla="*/ 33041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8" y="72"/>
                      <a:pt x="56" y="0"/>
                      <a:pt x="96" y="0"/>
                    </a:cubicBezTo>
                    <a:cubicBezTo>
                      <a:pt x="136" y="0"/>
                      <a:pt x="188" y="72"/>
                      <a:pt x="240" y="144"/>
                    </a:cubicBezTo>
                  </a:path>
                </a:pathLst>
              </a:custGeom>
              <a:solidFill>
                <a:srgbClr val="F031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29" name="AutoShape 25"/>
            <p:cNvSpPr>
              <a:spLocks noChangeArrowheads="1"/>
            </p:cNvSpPr>
            <p:nvPr/>
          </p:nvSpPr>
          <p:spPr bwMode="auto">
            <a:xfrm>
              <a:off x="2448" y="1385"/>
              <a:ext cx="432" cy="336"/>
            </a:xfrm>
            <a:prstGeom prst="cube">
              <a:avLst>
                <a:gd name="adj" fmla="val 1637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46130" name="Rectangle 26"/>
            <p:cNvSpPr>
              <a:spLocks noChangeArrowheads="1"/>
            </p:cNvSpPr>
            <p:nvPr/>
          </p:nvSpPr>
          <p:spPr bwMode="auto">
            <a:xfrm>
              <a:off x="2496" y="1468"/>
              <a:ext cx="3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algn="ctr" defTabSz="503238" eaLnBrk="0" hangingPunct="0"/>
              <a:r>
                <a:rPr lang="en-US" sz="1800" b="1">
                  <a:latin typeface="Arial" pitchFamily="34" charset="0"/>
                </a:rPr>
                <a:t>NN</a:t>
              </a:r>
              <a:endParaRPr lang="en-US" sz="2200">
                <a:latin typeface="Arial" pitchFamily="34" charset="0"/>
              </a:endParaRPr>
            </a:p>
          </p:txBody>
        </p:sp>
        <p:grpSp>
          <p:nvGrpSpPr>
            <p:cNvPr id="46131" name="Group 27"/>
            <p:cNvGrpSpPr>
              <a:grpSpLocks/>
            </p:cNvGrpSpPr>
            <p:nvPr/>
          </p:nvGrpSpPr>
          <p:grpSpPr bwMode="auto">
            <a:xfrm>
              <a:off x="3168" y="1385"/>
              <a:ext cx="624" cy="344"/>
              <a:chOff x="1872" y="1008"/>
              <a:chExt cx="768" cy="440"/>
            </a:xfrm>
          </p:grpSpPr>
          <p:sp>
            <p:nvSpPr>
              <p:cNvPr id="46142" name="Line 28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3" name="Freeform 29"/>
              <p:cNvSpPr>
                <a:spLocks/>
              </p:cNvSpPr>
              <p:nvPr/>
            </p:nvSpPr>
            <p:spPr bwMode="auto">
              <a:xfrm flipH="1">
                <a:off x="1872" y="1152"/>
                <a:ext cx="720" cy="288"/>
              </a:xfrm>
              <a:custGeom>
                <a:avLst/>
                <a:gdLst>
                  <a:gd name="T0" fmla="*/ 0 w 536"/>
                  <a:gd name="T1" fmla="*/ 1 h 400"/>
                  <a:gd name="T2" fmla="*/ 1109412 w 536"/>
                  <a:gd name="T3" fmla="*/ 1 h 400"/>
                  <a:gd name="T4" fmla="*/ 1384785 w 536"/>
                  <a:gd name="T5" fmla="*/ 1 h 400"/>
                  <a:gd name="T6" fmla="*/ 1523431 w 536"/>
                  <a:gd name="T7" fmla="*/ 1 h 400"/>
                  <a:gd name="T8" fmla="*/ 1523431 w 536"/>
                  <a:gd name="T9" fmla="*/ 1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400"/>
                  <a:gd name="T17" fmla="*/ 536 w 536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400">
                    <a:moveTo>
                      <a:pt x="0" y="392"/>
                    </a:moveTo>
                    <a:cubicBezTo>
                      <a:pt x="152" y="396"/>
                      <a:pt x="304" y="400"/>
                      <a:pt x="384" y="344"/>
                    </a:cubicBezTo>
                    <a:cubicBezTo>
                      <a:pt x="464" y="288"/>
                      <a:pt x="456" y="104"/>
                      <a:pt x="480" y="56"/>
                    </a:cubicBezTo>
                    <a:cubicBezTo>
                      <a:pt x="504" y="8"/>
                      <a:pt x="520" y="0"/>
                      <a:pt x="528" y="56"/>
                    </a:cubicBezTo>
                    <a:cubicBezTo>
                      <a:pt x="536" y="112"/>
                      <a:pt x="532" y="252"/>
                      <a:pt x="528" y="392"/>
                    </a:cubicBezTo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4" name="Freeform 30"/>
              <p:cNvSpPr>
                <a:spLocks/>
              </p:cNvSpPr>
              <p:nvPr/>
            </p:nvSpPr>
            <p:spPr bwMode="auto">
              <a:xfrm>
                <a:off x="1872" y="1048"/>
                <a:ext cx="536" cy="400"/>
              </a:xfrm>
              <a:custGeom>
                <a:avLst/>
                <a:gdLst>
                  <a:gd name="T0" fmla="*/ 0 w 536"/>
                  <a:gd name="T1" fmla="*/ 392 h 400"/>
                  <a:gd name="T2" fmla="*/ 384 w 536"/>
                  <a:gd name="T3" fmla="*/ 344 h 400"/>
                  <a:gd name="T4" fmla="*/ 480 w 536"/>
                  <a:gd name="T5" fmla="*/ 56 h 400"/>
                  <a:gd name="T6" fmla="*/ 528 w 536"/>
                  <a:gd name="T7" fmla="*/ 56 h 400"/>
                  <a:gd name="T8" fmla="*/ 528 w 536"/>
                  <a:gd name="T9" fmla="*/ 392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400"/>
                  <a:gd name="T17" fmla="*/ 536 w 536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400">
                    <a:moveTo>
                      <a:pt x="0" y="392"/>
                    </a:moveTo>
                    <a:cubicBezTo>
                      <a:pt x="152" y="396"/>
                      <a:pt x="304" y="400"/>
                      <a:pt x="384" y="344"/>
                    </a:cubicBezTo>
                    <a:cubicBezTo>
                      <a:pt x="464" y="288"/>
                      <a:pt x="456" y="104"/>
                      <a:pt x="480" y="56"/>
                    </a:cubicBezTo>
                    <a:cubicBezTo>
                      <a:pt x="504" y="8"/>
                      <a:pt x="520" y="0"/>
                      <a:pt x="528" y="56"/>
                    </a:cubicBezTo>
                    <a:cubicBezTo>
                      <a:pt x="536" y="112"/>
                      <a:pt x="532" y="252"/>
                      <a:pt x="528" y="392"/>
                    </a:cubicBezTo>
                  </a:path>
                </a:pathLst>
              </a:custGeom>
              <a:solidFill>
                <a:srgbClr val="F0311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5" name="Rectangle 31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endParaRPr lang="en-US"/>
              </a:p>
            </p:txBody>
          </p:sp>
          <p:sp>
            <p:nvSpPr>
              <p:cNvPr id="46146" name="Line 32"/>
              <p:cNvSpPr>
                <a:spLocks noChangeShapeType="1"/>
              </p:cNvSpPr>
              <p:nvPr/>
            </p:nvSpPr>
            <p:spPr bwMode="auto">
              <a:xfrm>
                <a:off x="1872" y="144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32" name="Line 33"/>
            <p:cNvSpPr>
              <a:spLocks noChangeShapeType="1"/>
            </p:cNvSpPr>
            <p:nvPr/>
          </p:nvSpPr>
          <p:spPr bwMode="auto">
            <a:xfrm flipV="1">
              <a:off x="2256" y="1625"/>
              <a:ext cx="192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Line 34"/>
            <p:cNvSpPr>
              <a:spLocks noChangeShapeType="1"/>
            </p:cNvSpPr>
            <p:nvPr/>
          </p:nvSpPr>
          <p:spPr bwMode="auto">
            <a:xfrm flipV="1">
              <a:off x="2064" y="1577"/>
              <a:ext cx="384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Line 35"/>
            <p:cNvSpPr>
              <a:spLocks noChangeShapeType="1"/>
            </p:cNvSpPr>
            <p:nvPr/>
          </p:nvSpPr>
          <p:spPr bwMode="auto">
            <a:xfrm>
              <a:off x="2160" y="1481"/>
              <a:ext cx="240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36"/>
            <p:cNvSpPr>
              <a:spLocks noChangeShapeType="1"/>
            </p:cNvSpPr>
            <p:nvPr/>
          </p:nvSpPr>
          <p:spPr bwMode="auto">
            <a:xfrm>
              <a:off x="1920" y="1241"/>
              <a:ext cx="48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37"/>
            <p:cNvSpPr>
              <a:spLocks noChangeShapeType="1"/>
            </p:cNvSpPr>
            <p:nvPr/>
          </p:nvSpPr>
          <p:spPr bwMode="auto">
            <a:xfrm flipV="1">
              <a:off x="2928" y="1529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Rectangle 38"/>
            <p:cNvSpPr>
              <a:spLocks noChangeArrowheads="1"/>
            </p:cNvSpPr>
            <p:nvPr/>
          </p:nvSpPr>
          <p:spPr bwMode="auto">
            <a:xfrm>
              <a:off x="3168" y="1317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 hangingPunct="0"/>
              <a:r>
                <a:rPr lang="en-US" sz="1800">
                  <a:latin typeface="Arial" pitchFamily="34" charset="0"/>
                </a:rPr>
                <a:t>score</a:t>
              </a:r>
            </a:p>
          </p:txBody>
        </p:sp>
        <p:sp>
          <p:nvSpPr>
            <p:cNvPr id="46138" name="Rectangle 39"/>
            <p:cNvSpPr>
              <a:spLocks noChangeArrowheads="1"/>
            </p:cNvSpPr>
            <p:nvPr/>
          </p:nvSpPr>
          <p:spPr bwMode="auto">
            <a:xfrm>
              <a:off x="3072" y="1679"/>
              <a:ext cx="6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 hangingPunct="0"/>
              <a:r>
                <a:rPr lang="en-US" sz="1800">
                  <a:latin typeface="Arial" pitchFamily="34" charset="0"/>
                </a:rPr>
                <a:t>0          1</a:t>
              </a:r>
            </a:p>
          </p:txBody>
        </p:sp>
        <p:sp>
          <p:nvSpPr>
            <p:cNvPr id="46139" name="Rectangle 40"/>
            <p:cNvSpPr>
              <a:spLocks noChangeArrowheads="1"/>
            </p:cNvSpPr>
            <p:nvPr/>
          </p:nvSpPr>
          <p:spPr bwMode="auto">
            <a:xfrm>
              <a:off x="1632" y="1404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 hangingPunct="0"/>
              <a:r>
                <a:rPr lang="en-US" sz="1300">
                  <a:latin typeface="Arial" pitchFamily="34" charset="0"/>
                </a:rPr>
                <a:t>var1</a:t>
              </a:r>
            </a:p>
          </p:txBody>
        </p:sp>
        <p:sp>
          <p:nvSpPr>
            <p:cNvPr id="46140" name="Rectangle 41"/>
            <p:cNvSpPr>
              <a:spLocks noChangeArrowheads="1"/>
            </p:cNvSpPr>
            <p:nvPr/>
          </p:nvSpPr>
          <p:spPr bwMode="auto">
            <a:xfrm>
              <a:off x="1680" y="1692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 hangingPunct="0"/>
              <a:r>
                <a:rPr lang="en-US" sz="1300">
                  <a:latin typeface="Arial" pitchFamily="34" charset="0"/>
                </a:rPr>
                <a:t>var2</a:t>
              </a:r>
            </a:p>
          </p:txBody>
        </p:sp>
        <p:sp>
          <p:nvSpPr>
            <p:cNvPr id="46141" name="Rectangle 42"/>
            <p:cNvSpPr>
              <a:spLocks noChangeArrowheads="1"/>
            </p:cNvSpPr>
            <p:nvPr/>
          </p:nvSpPr>
          <p:spPr bwMode="auto">
            <a:xfrm>
              <a:off x="1906" y="1788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 hangingPunct="0"/>
              <a:r>
                <a:rPr lang="en-US" sz="1300">
                  <a:latin typeface="Arial" pitchFamily="34" charset="0"/>
                </a:rPr>
                <a:t>var n</a:t>
              </a:r>
            </a:p>
          </p:txBody>
        </p:sp>
      </p:grpSp>
      <p:sp>
        <p:nvSpPr>
          <p:cNvPr id="46085" name="Rectangle 43"/>
          <p:cNvSpPr>
            <a:spLocks noChangeArrowheads="1"/>
          </p:cNvSpPr>
          <p:nvPr/>
        </p:nvSpPr>
        <p:spPr bwMode="auto">
          <a:xfrm>
            <a:off x="5568950" y="3527425"/>
            <a:ext cx="19605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 hangingPunct="0"/>
            <a:r>
              <a:rPr lang="en-US" sz="1500" b="1">
                <a:solidFill>
                  <a:srgbClr val="3172EF"/>
                </a:solidFill>
                <a:latin typeface="Arial" pitchFamily="34" charset="0"/>
              </a:rPr>
              <a:t>Background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1500" b="1">
                <a:solidFill>
                  <a:srgbClr val="E3442D"/>
                </a:solidFill>
                <a:latin typeface="Arial" pitchFamily="34" charset="0"/>
              </a:rPr>
              <a:t>Higgs</a:t>
            </a:r>
            <a:endParaRPr lang="en-US" sz="1800" b="1">
              <a:solidFill>
                <a:srgbClr val="E3442D"/>
              </a:solidFill>
              <a:latin typeface="Arial" pitchFamily="34" charset="0"/>
            </a:endParaRPr>
          </a:p>
        </p:txBody>
      </p:sp>
      <p:sp>
        <p:nvSpPr>
          <p:cNvPr id="46086" name="Rectangle 44"/>
          <p:cNvSpPr>
            <a:spLocks noChangeArrowheads="1"/>
          </p:cNvSpPr>
          <p:nvPr/>
        </p:nvSpPr>
        <p:spPr bwMode="auto">
          <a:xfrm>
            <a:off x="587375" y="1008063"/>
            <a:ext cx="665321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 hangingPunct="0">
              <a:buFont typeface="Symbol" pitchFamily="18" charset="2"/>
              <a:buChar char="¨"/>
            </a:pPr>
            <a:r>
              <a:rPr lang="en-US" sz="2000">
                <a:latin typeface="Arial" pitchFamily="34" charset="0"/>
                <a:sym typeface="Symbol" pitchFamily="18" charset="2"/>
              </a:rPr>
              <a:t> Various versions.  Current:</a:t>
            </a:r>
          </a:p>
          <a:p>
            <a:pPr defTabSz="503238" eaLnBrk="0" hangingPunct="0">
              <a:buFont typeface="Symbol" pitchFamily="18" charset="2"/>
              <a:buChar char="¨"/>
            </a:pPr>
            <a:r>
              <a:rPr lang="en-US" sz="2000">
                <a:latin typeface="Arial" pitchFamily="34" charset="0"/>
                <a:sym typeface="Symbol" pitchFamily="18" charset="2"/>
              </a:rPr>
              <a:t> Apply preselection (eg </a:t>
            </a:r>
            <a:r>
              <a:rPr lang="en-US" sz="2000" i="1">
                <a:latin typeface="Arial" pitchFamily="34" charset="0"/>
                <a:sym typeface="Symbol" pitchFamily="18" charset="2"/>
              </a:rPr>
              <a:t>E</a:t>
            </a:r>
            <a:r>
              <a:rPr lang="en-US" sz="2000" baseline="-25000">
                <a:latin typeface="Arial" pitchFamily="34" charset="0"/>
                <a:sym typeface="Symbol" pitchFamily="18" charset="2"/>
              </a:rPr>
              <a:t>T</a:t>
            </a:r>
            <a:r>
              <a:rPr lang="en-US" sz="2000">
                <a:latin typeface="Arial" pitchFamily="34" charset="0"/>
                <a:sym typeface="Symbol" pitchFamily="18" charset="2"/>
              </a:rPr>
              <a:t> to remove Drell-Yan)</a:t>
            </a:r>
          </a:p>
          <a:p>
            <a:pPr defTabSz="503238" eaLnBrk="0" hangingPunct="0">
              <a:buFont typeface="Symbol" pitchFamily="18" charset="2"/>
              <a:buChar char="¨"/>
            </a:pPr>
            <a:r>
              <a:rPr lang="en-US" sz="2000">
                <a:latin typeface="Arial" pitchFamily="34" charset="0"/>
                <a:sym typeface="Symbol" pitchFamily="18" charset="2"/>
              </a:rPr>
              <a:t> Train on {all backgrounds / WW} against Higgs</a:t>
            </a:r>
          </a:p>
          <a:p>
            <a:pPr defTabSz="503238" eaLnBrk="0" hangingPunct="0">
              <a:buFont typeface="Symbol" pitchFamily="18" charset="2"/>
              <a:buNone/>
            </a:pPr>
            <a:r>
              <a:rPr lang="en-US" sz="2000">
                <a:latin typeface="Arial" pitchFamily="34" charset="0"/>
              </a:rPr>
              <a:t>    </a:t>
            </a:r>
            <a:r>
              <a:rPr lang="en-US" sz="2000" i="1">
                <a:latin typeface="Arial" pitchFamily="34" charset="0"/>
              </a:rPr>
              <a:t>m</a:t>
            </a:r>
            <a:r>
              <a:rPr lang="en-US" sz="2000" i="1" baseline="-25000">
                <a:latin typeface="Arial" pitchFamily="34" charset="0"/>
              </a:rPr>
              <a:t>H</a:t>
            </a:r>
            <a:r>
              <a:rPr lang="en-US" sz="2000">
                <a:latin typeface="Arial" pitchFamily="34" charset="0"/>
              </a:rPr>
              <a:t>=110,120…160…200 { possibly separate ee,e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>
                <a:latin typeface="Arial" pitchFamily="34" charset="0"/>
              </a:rPr>
              <a:t>,</a:t>
            </a:r>
            <a:r>
              <a:rPr lang="en-US" sz="2000">
                <a:latin typeface="Symbol" pitchFamily="18" charset="2"/>
              </a:rPr>
              <a:t>mm }</a:t>
            </a:r>
            <a:endParaRPr lang="en-US" sz="2000">
              <a:latin typeface="Arial" pitchFamily="34" charset="0"/>
            </a:endParaRPr>
          </a:p>
          <a:p>
            <a:pPr defTabSz="503238" eaLnBrk="0" hangingPunct="0">
              <a:buFont typeface="Symbol" pitchFamily="18" charset="2"/>
              <a:buNone/>
            </a:pPr>
            <a:endParaRPr lang="en-US" sz="2000">
              <a:latin typeface="Symbol" pitchFamily="18" charset="2"/>
            </a:endParaRPr>
          </a:p>
        </p:txBody>
      </p:sp>
      <p:sp>
        <p:nvSpPr>
          <p:cNvPr id="46087" name="Rectangle 45"/>
          <p:cNvSpPr>
            <a:spLocks noChangeArrowheads="1"/>
          </p:cNvSpPr>
          <p:nvPr/>
        </p:nvSpPr>
        <p:spPr bwMode="auto">
          <a:xfrm>
            <a:off x="5113338" y="3359150"/>
            <a:ext cx="6238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 hangingPunct="0"/>
            <a:r>
              <a:rPr lang="en-US" sz="2000" b="1">
                <a:latin typeface="Arial" pitchFamily="34" charset="0"/>
              </a:rPr>
              <a:t>x10</a:t>
            </a:r>
          </a:p>
        </p:txBody>
      </p:sp>
      <p:sp>
        <p:nvSpPr>
          <p:cNvPr id="46088" name="Rectangle 46"/>
          <p:cNvSpPr>
            <a:spLocks noChangeArrowheads="1"/>
          </p:cNvSpPr>
          <p:nvPr/>
        </p:nvSpPr>
        <p:spPr bwMode="auto">
          <a:xfrm>
            <a:off x="3824288" y="3930650"/>
            <a:ext cx="4930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 hangingPunct="0">
              <a:buFont typeface="Symbol" pitchFamily="18" charset="2"/>
              <a:buChar char="¨"/>
            </a:pPr>
            <a:r>
              <a:rPr lang="en-US" sz="2000">
                <a:latin typeface="Arial" pitchFamily="34" charset="0"/>
              </a:rPr>
              <a:t> Pass signal/all backgrounds through net</a:t>
            </a:r>
          </a:p>
          <a:p>
            <a:pPr defTabSz="503238" eaLnBrk="0" hangingPunct="0">
              <a:buFont typeface="Symbol" pitchFamily="18" charset="2"/>
              <a:buChar char="¨"/>
            </a:pPr>
            <a:r>
              <a:rPr lang="en-US" sz="2000">
                <a:latin typeface="Arial" pitchFamily="34" charset="0"/>
              </a:rPr>
              <a:t> Form templates</a:t>
            </a:r>
          </a:p>
        </p:txBody>
      </p:sp>
      <p:sp>
        <p:nvSpPr>
          <p:cNvPr id="46089" name="Rectangle 47"/>
          <p:cNvSpPr>
            <a:spLocks noChangeArrowheads="1"/>
          </p:cNvSpPr>
          <p:nvPr/>
        </p:nvSpPr>
        <p:spPr bwMode="auto">
          <a:xfrm>
            <a:off x="5000625" y="5491163"/>
            <a:ext cx="525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 defTabSz="503238" eaLnBrk="0" hangingPunct="0"/>
            <a:r>
              <a:rPr lang="en-US" sz="1800" b="1">
                <a:latin typeface="Arial" pitchFamily="34" charset="0"/>
              </a:rPr>
              <a:t>NN</a:t>
            </a:r>
            <a:endParaRPr lang="en-US" sz="2200" b="1">
              <a:latin typeface="Arial" pitchFamily="34" charset="0"/>
            </a:endParaRPr>
          </a:p>
        </p:txBody>
      </p:sp>
      <p:sp>
        <p:nvSpPr>
          <p:cNvPr id="46090" name="Line 48"/>
          <p:cNvSpPr>
            <a:spLocks noChangeShapeType="1"/>
          </p:cNvSpPr>
          <p:nvPr/>
        </p:nvSpPr>
        <p:spPr bwMode="auto">
          <a:xfrm flipV="1">
            <a:off x="5756275" y="5648325"/>
            <a:ext cx="336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Rectangle 49"/>
          <p:cNvSpPr>
            <a:spLocks noChangeArrowheads="1"/>
          </p:cNvSpPr>
          <p:nvPr/>
        </p:nvSpPr>
        <p:spPr bwMode="auto">
          <a:xfrm>
            <a:off x="6008688" y="5911850"/>
            <a:ext cx="107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 hangingPunct="0"/>
            <a:r>
              <a:rPr lang="en-US" sz="1800">
                <a:latin typeface="Arial" pitchFamily="34" charset="0"/>
              </a:rPr>
              <a:t>0          1</a:t>
            </a:r>
          </a:p>
        </p:txBody>
      </p:sp>
      <p:grpSp>
        <p:nvGrpSpPr>
          <p:cNvPr id="46092" name="Group 50"/>
          <p:cNvGrpSpPr>
            <a:grpSpLocks/>
          </p:cNvGrpSpPr>
          <p:nvPr/>
        </p:nvGrpSpPr>
        <p:grpSpPr bwMode="auto">
          <a:xfrm>
            <a:off x="6170613" y="5381625"/>
            <a:ext cx="823912" cy="649288"/>
            <a:chOff x="3718" y="3421"/>
            <a:chExt cx="471" cy="371"/>
          </a:xfrm>
        </p:grpSpPr>
        <p:sp>
          <p:nvSpPr>
            <p:cNvPr id="46122" name="Line 51"/>
            <p:cNvSpPr>
              <a:spLocks noChangeShapeType="1"/>
            </p:cNvSpPr>
            <p:nvPr/>
          </p:nvSpPr>
          <p:spPr bwMode="auto">
            <a:xfrm>
              <a:off x="3721" y="3768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Line 52"/>
            <p:cNvSpPr>
              <a:spLocks noChangeShapeType="1"/>
            </p:cNvSpPr>
            <p:nvPr/>
          </p:nvSpPr>
          <p:spPr bwMode="auto">
            <a:xfrm>
              <a:off x="3721" y="3421"/>
              <a:ext cx="0" cy="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Freeform 53"/>
            <p:cNvSpPr>
              <a:spLocks/>
            </p:cNvSpPr>
            <p:nvPr/>
          </p:nvSpPr>
          <p:spPr bwMode="auto">
            <a:xfrm rot="-180000">
              <a:off x="3718" y="3504"/>
              <a:ext cx="432" cy="288"/>
            </a:xfrm>
            <a:custGeom>
              <a:avLst/>
              <a:gdLst>
                <a:gd name="T0" fmla="*/ 0 w 886"/>
                <a:gd name="T1" fmla="*/ 214 h 289"/>
                <a:gd name="T2" fmla="*/ 0 w 886"/>
                <a:gd name="T3" fmla="*/ 170 h 289"/>
                <a:gd name="T4" fmla="*/ 0 w 886"/>
                <a:gd name="T5" fmla="*/ 99 h 289"/>
                <a:gd name="T6" fmla="*/ 0 w 886"/>
                <a:gd name="T7" fmla="*/ 46 h 289"/>
                <a:gd name="T8" fmla="*/ 0 w 886"/>
                <a:gd name="T9" fmla="*/ 10 h 289"/>
                <a:gd name="T10" fmla="*/ 0 w 886"/>
                <a:gd name="T11" fmla="*/ 28 h 289"/>
                <a:gd name="T12" fmla="*/ 0 w 886"/>
                <a:gd name="T13" fmla="*/ 108 h 289"/>
                <a:gd name="T14" fmla="*/ 0 w 886"/>
                <a:gd name="T15" fmla="*/ 144 h 289"/>
                <a:gd name="T16" fmla="*/ 0 w 886"/>
                <a:gd name="T17" fmla="*/ 170 h 289"/>
                <a:gd name="T18" fmla="*/ 0 w 886"/>
                <a:gd name="T19" fmla="*/ 205 h 289"/>
                <a:gd name="T20" fmla="*/ 0 w 886"/>
                <a:gd name="T21" fmla="*/ 232 h 289"/>
                <a:gd name="T22" fmla="*/ 0 w 886"/>
                <a:gd name="T23" fmla="*/ 259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6"/>
                <a:gd name="T37" fmla="*/ 0 h 289"/>
                <a:gd name="T38" fmla="*/ 886 w 886"/>
                <a:gd name="T39" fmla="*/ 289 h 2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6" h="289">
                  <a:moveTo>
                    <a:pt x="0" y="241"/>
                  </a:moveTo>
                  <a:cubicBezTo>
                    <a:pt x="40" y="182"/>
                    <a:pt x="92" y="202"/>
                    <a:pt x="169" y="197"/>
                  </a:cubicBezTo>
                  <a:cubicBezTo>
                    <a:pt x="204" y="173"/>
                    <a:pt x="231" y="132"/>
                    <a:pt x="258" y="99"/>
                  </a:cubicBezTo>
                  <a:cubicBezTo>
                    <a:pt x="271" y="82"/>
                    <a:pt x="273" y="52"/>
                    <a:pt x="294" y="46"/>
                  </a:cubicBezTo>
                  <a:cubicBezTo>
                    <a:pt x="322" y="36"/>
                    <a:pt x="344" y="19"/>
                    <a:pt x="374" y="10"/>
                  </a:cubicBezTo>
                  <a:cubicBezTo>
                    <a:pt x="412" y="13"/>
                    <a:pt x="461" y="0"/>
                    <a:pt x="489" y="28"/>
                  </a:cubicBezTo>
                  <a:cubicBezTo>
                    <a:pt x="545" y="84"/>
                    <a:pt x="502" y="69"/>
                    <a:pt x="551" y="108"/>
                  </a:cubicBezTo>
                  <a:cubicBezTo>
                    <a:pt x="579" y="130"/>
                    <a:pt x="610" y="148"/>
                    <a:pt x="640" y="170"/>
                  </a:cubicBezTo>
                  <a:cubicBezTo>
                    <a:pt x="646" y="179"/>
                    <a:pt x="648" y="191"/>
                    <a:pt x="658" y="197"/>
                  </a:cubicBezTo>
                  <a:cubicBezTo>
                    <a:pt x="685" y="214"/>
                    <a:pt x="732" y="221"/>
                    <a:pt x="765" y="232"/>
                  </a:cubicBezTo>
                  <a:cubicBezTo>
                    <a:pt x="843" y="257"/>
                    <a:pt x="733" y="221"/>
                    <a:pt x="818" y="259"/>
                  </a:cubicBezTo>
                  <a:cubicBezTo>
                    <a:pt x="886" y="289"/>
                    <a:pt x="855" y="261"/>
                    <a:pt x="880" y="286"/>
                  </a:cubicBezTo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3" name="Rectangle 54"/>
          <p:cNvSpPr>
            <a:spLocks noChangeArrowheads="1"/>
          </p:cNvSpPr>
          <p:nvPr/>
        </p:nvSpPr>
        <p:spPr bwMode="auto">
          <a:xfrm>
            <a:off x="5000625" y="6618288"/>
            <a:ext cx="4095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 eaLnBrk="0" hangingPunct="0"/>
            <a:r>
              <a:rPr lang="en-US" sz="2200">
                <a:latin typeface="Arial" pitchFamily="34" charset="0"/>
                <a:sym typeface="Symbol" pitchFamily="18" charset="2"/>
              </a:rPr>
              <a:t></a:t>
            </a:r>
            <a:r>
              <a:rPr lang="en-US" sz="2000">
                <a:latin typeface="Arial" pitchFamily="34" charset="0"/>
              </a:rPr>
              <a:t> Pass templates and data to fitter</a:t>
            </a:r>
          </a:p>
        </p:txBody>
      </p:sp>
      <p:grpSp>
        <p:nvGrpSpPr>
          <p:cNvPr id="46094" name="Group 55"/>
          <p:cNvGrpSpPr>
            <a:grpSpLocks/>
          </p:cNvGrpSpPr>
          <p:nvPr/>
        </p:nvGrpSpPr>
        <p:grpSpPr bwMode="auto">
          <a:xfrm>
            <a:off x="471488" y="3038475"/>
            <a:ext cx="742950" cy="1917700"/>
            <a:chOff x="4157" y="2072"/>
            <a:chExt cx="425" cy="1096"/>
          </a:xfrm>
        </p:grpSpPr>
        <p:sp>
          <p:nvSpPr>
            <p:cNvPr id="46119" name="Rectangle 56"/>
            <p:cNvSpPr>
              <a:spLocks noChangeArrowheads="1"/>
            </p:cNvSpPr>
            <p:nvPr/>
          </p:nvSpPr>
          <p:spPr bwMode="auto">
            <a:xfrm>
              <a:off x="4157" y="2072"/>
              <a:ext cx="425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i="1" baseline="-25000">
                  <a:latin typeface="Times New Roman" pitchFamily="18" charset="0"/>
                </a:rPr>
                <a:t>T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>
                  <a:latin typeface="Symbol" pitchFamily="18" charset="2"/>
                </a:rPr>
                <a:t>S</a:t>
              </a:r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i="1" baseline="-25000">
                  <a:latin typeface="Times New Roman" pitchFamily="18" charset="0"/>
                </a:rPr>
                <a:t>T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m</a:t>
              </a:r>
              <a:r>
                <a:rPr lang="en-US" sz="2600" i="1" baseline="-25000">
                  <a:latin typeface="Times New Roman" pitchFamily="18" charset="0"/>
                </a:rPr>
                <a:t>ll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baseline="30000">
                  <a:latin typeface="Times New Roman" pitchFamily="18" charset="0"/>
                </a:rPr>
                <a:t>lep1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baseline="30000">
                  <a:latin typeface="Times New Roman" pitchFamily="18" charset="0"/>
                </a:rPr>
                <a:t>lep2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i="1" baseline="-25000">
                  <a:latin typeface="Times New Roman" pitchFamily="18" charset="0"/>
                </a:rPr>
                <a:t>T</a:t>
              </a:r>
              <a:r>
                <a:rPr lang="en-US" sz="2000">
                  <a:latin typeface="Times New Roman" pitchFamily="18" charset="0"/>
                </a:rPr>
                <a:t>sig</a:t>
              </a:r>
            </a:p>
          </p:txBody>
        </p:sp>
        <p:sp>
          <p:nvSpPr>
            <p:cNvPr id="46120" name="Line 57"/>
            <p:cNvSpPr>
              <a:spLocks noChangeShapeType="1"/>
            </p:cNvSpPr>
            <p:nvPr/>
          </p:nvSpPr>
          <p:spPr bwMode="auto">
            <a:xfrm flipV="1">
              <a:off x="4176" y="211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Line 58"/>
            <p:cNvSpPr>
              <a:spLocks noChangeShapeType="1"/>
            </p:cNvSpPr>
            <p:nvPr/>
          </p:nvSpPr>
          <p:spPr bwMode="auto">
            <a:xfrm flipV="1">
              <a:off x="4176" y="2976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95" name="Group 59"/>
          <p:cNvGrpSpPr>
            <a:grpSpLocks/>
          </p:cNvGrpSpPr>
          <p:nvPr/>
        </p:nvGrpSpPr>
        <p:grpSpPr bwMode="auto">
          <a:xfrm>
            <a:off x="336550" y="3024188"/>
            <a:ext cx="2603500" cy="2016125"/>
            <a:chOff x="192" y="816"/>
            <a:chExt cx="1488" cy="1152"/>
          </a:xfrm>
        </p:grpSpPr>
        <p:sp>
          <p:nvSpPr>
            <p:cNvPr id="46117" name="Rectangle 60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635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46118" name="Rectangle 61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</p:grpSp>
      <p:sp>
        <p:nvSpPr>
          <p:cNvPr id="46096" name="AutoShape 62"/>
          <p:cNvSpPr>
            <a:spLocks noChangeArrowheads="1"/>
          </p:cNvSpPr>
          <p:nvPr/>
        </p:nvSpPr>
        <p:spPr bwMode="auto">
          <a:xfrm rot="-900000">
            <a:off x="2940050" y="2771775"/>
            <a:ext cx="630238" cy="420688"/>
          </a:xfrm>
          <a:prstGeom prst="rightArrow">
            <a:avLst>
              <a:gd name="adj1" fmla="val 28333"/>
              <a:gd name="adj2" fmla="val 60861"/>
            </a:avLst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/>
          </a:p>
        </p:txBody>
      </p:sp>
      <p:grpSp>
        <p:nvGrpSpPr>
          <p:cNvPr id="46097" name="Group 63"/>
          <p:cNvGrpSpPr>
            <a:grpSpLocks/>
          </p:cNvGrpSpPr>
          <p:nvPr/>
        </p:nvGrpSpPr>
        <p:grpSpPr bwMode="auto">
          <a:xfrm>
            <a:off x="3781425" y="4602163"/>
            <a:ext cx="1050925" cy="2211387"/>
            <a:chOff x="817" y="2608"/>
            <a:chExt cx="600" cy="1264"/>
          </a:xfrm>
        </p:grpSpPr>
        <p:sp>
          <p:nvSpPr>
            <p:cNvPr id="46106" name="Line 64"/>
            <p:cNvSpPr>
              <a:spLocks noChangeShapeType="1"/>
            </p:cNvSpPr>
            <p:nvPr/>
          </p:nvSpPr>
          <p:spPr bwMode="auto">
            <a:xfrm flipV="1">
              <a:off x="1225" y="3241"/>
              <a:ext cx="192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Line 65"/>
            <p:cNvSpPr>
              <a:spLocks noChangeShapeType="1"/>
            </p:cNvSpPr>
            <p:nvPr/>
          </p:nvSpPr>
          <p:spPr bwMode="auto">
            <a:xfrm flipV="1">
              <a:off x="1225" y="3193"/>
              <a:ext cx="192" cy="3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Line 66"/>
            <p:cNvSpPr>
              <a:spLocks noChangeShapeType="1"/>
            </p:cNvSpPr>
            <p:nvPr/>
          </p:nvSpPr>
          <p:spPr bwMode="auto">
            <a:xfrm>
              <a:off x="1177" y="3136"/>
              <a:ext cx="240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Line 67"/>
            <p:cNvSpPr>
              <a:spLocks noChangeShapeType="1"/>
            </p:cNvSpPr>
            <p:nvPr/>
          </p:nvSpPr>
          <p:spPr bwMode="auto">
            <a:xfrm>
              <a:off x="1177" y="2848"/>
              <a:ext cx="24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Rectangle 68"/>
            <p:cNvSpPr>
              <a:spLocks noChangeArrowheads="1"/>
            </p:cNvSpPr>
            <p:nvPr/>
          </p:nvSpPr>
          <p:spPr bwMode="auto">
            <a:xfrm>
              <a:off x="817" y="2608"/>
              <a:ext cx="408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Data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HWW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WW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DY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Wg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WZ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ZZ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t t</a:t>
              </a:r>
            </a:p>
            <a:p>
              <a:pPr algn="r" defTabSz="503238" eaLnBrk="0" hangingPunct="0"/>
              <a:r>
                <a:rPr lang="en-US" sz="1500">
                  <a:latin typeface="Arial" pitchFamily="34" charset="0"/>
                </a:rPr>
                <a:t>fakes</a:t>
              </a:r>
            </a:p>
          </p:txBody>
        </p:sp>
        <p:sp>
          <p:nvSpPr>
            <p:cNvPr id="46111" name="Line 69"/>
            <p:cNvSpPr>
              <a:spLocks noChangeShapeType="1"/>
            </p:cNvSpPr>
            <p:nvPr/>
          </p:nvSpPr>
          <p:spPr bwMode="auto">
            <a:xfrm>
              <a:off x="1177" y="2752"/>
              <a:ext cx="24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Line 70"/>
            <p:cNvSpPr>
              <a:spLocks noChangeShapeType="1"/>
            </p:cNvSpPr>
            <p:nvPr/>
          </p:nvSpPr>
          <p:spPr bwMode="auto">
            <a:xfrm>
              <a:off x="1177" y="2992"/>
              <a:ext cx="24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Line 71"/>
            <p:cNvSpPr>
              <a:spLocks noChangeShapeType="1"/>
            </p:cNvSpPr>
            <p:nvPr/>
          </p:nvSpPr>
          <p:spPr bwMode="auto">
            <a:xfrm flipV="1">
              <a:off x="1177" y="3328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Line 72"/>
            <p:cNvSpPr>
              <a:spLocks noChangeShapeType="1"/>
            </p:cNvSpPr>
            <p:nvPr/>
          </p:nvSpPr>
          <p:spPr bwMode="auto">
            <a:xfrm flipV="1">
              <a:off x="1225" y="3280"/>
              <a:ext cx="192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Line 73"/>
            <p:cNvSpPr>
              <a:spLocks noChangeShapeType="1"/>
            </p:cNvSpPr>
            <p:nvPr/>
          </p:nvSpPr>
          <p:spPr bwMode="auto">
            <a:xfrm flipV="1">
              <a:off x="1200" y="3408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Line 74"/>
            <p:cNvSpPr>
              <a:spLocks noChangeShapeType="1"/>
            </p:cNvSpPr>
            <p:nvPr/>
          </p:nvSpPr>
          <p:spPr bwMode="auto">
            <a:xfrm>
              <a:off x="1104" y="360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98" name="Group 75"/>
          <p:cNvGrpSpPr>
            <a:grpSpLocks/>
          </p:cNvGrpSpPr>
          <p:nvPr/>
        </p:nvGrpSpPr>
        <p:grpSpPr bwMode="auto">
          <a:xfrm>
            <a:off x="1416050" y="3038475"/>
            <a:ext cx="1436688" cy="1917700"/>
            <a:chOff x="4745" y="2184"/>
            <a:chExt cx="821" cy="1096"/>
          </a:xfrm>
        </p:grpSpPr>
        <p:sp>
          <p:nvSpPr>
            <p:cNvPr id="46104" name="Rectangle 76"/>
            <p:cNvSpPr>
              <a:spLocks noChangeArrowheads="1"/>
            </p:cNvSpPr>
            <p:nvPr/>
          </p:nvSpPr>
          <p:spPr bwMode="auto">
            <a:xfrm>
              <a:off x="4745" y="2184"/>
              <a:ext cx="821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i="1" baseline="-25000">
                  <a:latin typeface="Times New Roman" pitchFamily="18" charset="0"/>
                </a:rPr>
                <a:t>T</a:t>
              </a:r>
              <a:r>
                <a:rPr lang="en-US" sz="2000" baseline="30000">
                  <a:latin typeface="Times New Roman" pitchFamily="18" charset="0"/>
                </a:rPr>
                <a:t>jet1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>
                  <a:latin typeface="Symbol" pitchFamily="18" charset="2"/>
                </a:rPr>
                <a:t>D</a:t>
              </a:r>
              <a:r>
                <a:rPr lang="en-US" sz="2000" i="1">
                  <a:latin typeface="Times New Roman" pitchFamily="18" charset="0"/>
                </a:rPr>
                <a:t>R</a:t>
              </a:r>
              <a:r>
                <a:rPr lang="en-US" sz="2000" baseline="-25000">
                  <a:latin typeface="Times New Roman" pitchFamily="18" charset="0"/>
                </a:rPr>
                <a:t>leptons</a:t>
              </a:r>
            </a:p>
            <a:p>
              <a:pPr defTabSz="503238" eaLnBrk="0" hangingPunct="0"/>
              <a:r>
                <a:rPr lang="en-US" sz="2000">
                  <a:latin typeface="Symbol" pitchFamily="18" charset="2"/>
                </a:rPr>
                <a:t>D</a:t>
              </a:r>
              <a:r>
                <a:rPr lang="en-US" sz="2000" i="1">
                  <a:latin typeface="Symbol" pitchFamily="18" charset="2"/>
                </a:rPr>
                <a:t>f</a:t>
              </a:r>
              <a:r>
                <a:rPr lang="en-US" sz="2000" baseline="-25000">
                  <a:latin typeface="Times New Roman" pitchFamily="18" charset="0"/>
                </a:rPr>
                <a:t>leptons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>
                  <a:latin typeface="Symbol" pitchFamily="18" charset="2"/>
                </a:rPr>
                <a:t>D</a:t>
              </a:r>
              <a:r>
                <a:rPr lang="en-US" sz="2000" i="1">
                  <a:latin typeface="Symbol" pitchFamily="18" charset="2"/>
                </a:rPr>
                <a:t>f</a:t>
              </a:r>
              <a:r>
                <a:rPr lang="en-US" sz="2000" i="1">
                  <a:latin typeface="Times New Roman" pitchFamily="18" charset="0"/>
                </a:rPr>
                <a:t> E</a:t>
              </a:r>
              <a:r>
                <a:rPr lang="en-US" sz="2000" i="1" baseline="-25000">
                  <a:latin typeface="Times New Roman" pitchFamily="18" charset="0"/>
                </a:rPr>
                <a:t>T</a:t>
              </a:r>
              <a:r>
                <a:rPr lang="en-US" sz="2000" baseline="-25000">
                  <a:latin typeface="Times New Roman" pitchFamily="18" charset="0"/>
                </a:rPr>
                <a:t> lep or jet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E</a:t>
              </a:r>
              <a:r>
                <a:rPr lang="en-US" sz="2000" i="1" baseline="-25000">
                  <a:latin typeface="Times New Roman" pitchFamily="18" charset="0"/>
                </a:rPr>
                <a:t>T</a:t>
              </a:r>
              <a:r>
                <a:rPr lang="en-US" sz="2000" baseline="30000">
                  <a:latin typeface="Times New Roman" pitchFamily="18" charset="0"/>
                </a:rPr>
                <a:t>jet2</a:t>
              </a:r>
              <a:endParaRPr lang="en-US" sz="2000">
                <a:latin typeface="Times New Roman" pitchFamily="18" charset="0"/>
              </a:endParaRPr>
            </a:p>
            <a:p>
              <a:pPr defTabSz="503238" eaLnBrk="0" hangingPunct="0"/>
              <a:r>
                <a:rPr lang="en-US" sz="2000" i="1">
                  <a:latin typeface="Times New Roman" pitchFamily="18" charset="0"/>
                </a:rPr>
                <a:t>N</a:t>
              </a:r>
              <a:r>
                <a:rPr lang="en-US" sz="2000" baseline="-25000">
                  <a:latin typeface="Times New Roman" pitchFamily="18" charset="0"/>
                </a:rPr>
                <a:t>jets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46105" name="Line 77"/>
            <p:cNvSpPr>
              <a:spLocks noChangeShapeType="1"/>
            </p:cNvSpPr>
            <p:nvPr/>
          </p:nvSpPr>
          <p:spPr bwMode="auto">
            <a:xfrm flipH="1">
              <a:off x="4992" y="273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9" name="Line 78"/>
          <p:cNvSpPr>
            <a:spLocks noChangeShapeType="1"/>
          </p:cNvSpPr>
          <p:nvPr/>
        </p:nvSpPr>
        <p:spPr bwMode="auto">
          <a:xfrm flipH="1">
            <a:off x="3529013" y="1344613"/>
            <a:ext cx="166687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00" name="Group 79"/>
          <p:cNvGrpSpPr>
            <a:grpSpLocks/>
          </p:cNvGrpSpPr>
          <p:nvPr/>
        </p:nvGrpSpPr>
        <p:grpSpPr bwMode="auto">
          <a:xfrm>
            <a:off x="755650" y="5040313"/>
            <a:ext cx="2184400" cy="1511300"/>
            <a:chOff x="192" y="816"/>
            <a:chExt cx="1488" cy="1152"/>
          </a:xfrm>
        </p:grpSpPr>
        <p:sp>
          <p:nvSpPr>
            <p:cNvPr id="46102" name="Rectangle 80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635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46103" name="Rectangle 81"/>
            <p:cNvSpPr>
              <a:spLocks noChangeArrowheads="1"/>
            </p:cNvSpPr>
            <p:nvPr/>
          </p:nvSpPr>
          <p:spPr bwMode="auto">
            <a:xfrm>
              <a:off x="192" y="816"/>
              <a:ext cx="1488" cy="1152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</p:grpSp>
      <p:sp>
        <p:nvSpPr>
          <p:cNvPr id="46101" name="Rectangle 82"/>
          <p:cNvSpPr>
            <a:spLocks noChangeArrowheads="1"/>
          </p:cNvSpPr>
          <p:nvPr/>
        </p:nvSpPr>
        <p:spPr bwMode="auto">
          <a:xfrm>
            <a:off x="812800" y="5102225"/>
            <a:ext cx="21272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503238" eaLnBrk="0" hangingPunct="0"/>
            <a:r>
              <a:rPr lang="en-US" sz="1800">
                <a:latin typeface="Times New Roman" pitchFamily="18" charset="0"/>
              </a:rPr>
              <a:t>Most recent CDF</a:t>
            </a:r>
          </a:p>
          <a:p>
            <a:pPr defTabSz="503238" eaLnBrk="0" hangingPunct="0"/>
            <a:r>
              <a:rPr lang="en-US" sz="1800">
                <a:latin typeface="Times New Roman" pitchFamily="18" charset="0"/>
              </a:rPr>
              <a:t>“combined ME/NN” </a:t>
            </a:r>
          </a:p>
          <a:p>
            <a:pPr defTabSz="503238" eaLnBrk="0" hangingPunct="0"/>
            <a:r>
              <a:rPr lang="en-US" sz="1800">
                <a:latin typeface="Times New Roman" pitchFamily="18" charset="0"/>
              </a:rPr>
              <a:t>analysis also uses </a:t>
            </a:r>
          </a:p>
          <a:p>
            <a:pPr defTabSz="503238" eaLnBrk="0" hangingPunct="0"/>
            <a:r>
              <a:rPr lang="en-US" sz="1800">
                <a:latin typeface="Times New Roman" pitchFamily="18" charset="0"/>
              </a:rPr>
              <a:t>ME LRs as NN input </a:t>
            </a:r>
          </a:p>
          <a:p>
            <a:pPr defTabSz="503238" eaLnBrk="0" hangingPunct="0"/>
            <a:r>
              <a:rPr lang="en-US" sz="1800">
                <a:latin typeface="Times New Roman" pitchFamily="18" charset="0"/>
              </a:rPr>
              <a:t>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Analyzed Lumi in CDF Combo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5913" y="1539875"/>
          <a:ext cx="9296400" cy="351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464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 (fb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WH</a:t>
                      </a:r>
                      <a:r>
                        <a:rPr lang="en-US" dirty="0" err="1" smtClean="0">
                          <a:sym typeface="Symbol"/>
                        </a:rPr>
                        <a:t>lbb</a:t>
                      </a:r>
                      <a:r>
                        <a:rPr lang="en-US" dirty="0" smtClean="0">
                          <a:sym typeface="Symbol"/>
                        </a:rPr>
                        <a:t>(trigger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err="1" smtClean="0">
                          <a:sym typeface="Symbol"/>
                        </a:rPr>
                        <a:t>lepton+isotrack</a:t>
                      </a:r>
                      <a:r>
                        <a:rPr lang="en-US" baseline="0" dirty="0" smtClean="0">
                          <a:sym typeface="Symbol"/>
                        </a:rPr>
                        <a:t>) (2 jets)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WH</a:t>
                      </a:r>
                      <a:r>
                        <a:rPr lang="en-US" dirty="0" err="1" smtClean="0">
                          <a:sym typeface="Symbol"/>
                        </a:rPr>
                        <a:t>lbb</a:t>
                      </a:r>
                      <a:r>
                        <a:rPr lang="en-US" dirty="0" smtClean="0">
                          <a:sym typeface="Symbol"/>
                        </a:rPr>
                        <a:t>(trigger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err="1" smtClean="0">
                          <a:sym typeface="Symbol"/>
                        </a:rPr>
                        <a:t>lepton+extended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err="1" smtClean="0">
                          <a:sym typeface="Symbol"/>
                        </a:rPr>
                        <a:t>muons</a:t>
                      </a:r>
                      <a:r>
                        <a:rPr lang="en-US" baseline="0" dirty="0" smtClean="0">
                          <a:sym typeface="Symbol"/>
                        </a:rPr>
                        <a:t>) (3 jets)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ZH</a:t>
                      </a:r>
                      <a:r>
                        <a:rPr lang="en-US" dirty="0" smtClean="0">
                          <a:sym typeface="Symbol"/>
                        </a:rPr>
                        <a:t>bb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ZH</a:t>
                      </a:r>
                      <a:r>
                        <a:rPr lang="en-US" dirty="0" err="1" smtClean="0">
                          <a:sym typeface="Symbol"/>
                        </a:rPr>
                        <a:t>llbb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dirty="0" smtClean="0">
                          <a:sym typeface="Symbol"/>
                        </a:rPr>
                        <a:t>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WH+ZH</a:t>
                      </a:r>
                      <a:r>
                        <a:rPr lang="en-US" dirty="0" err="1" smtClean="0">
                          <a:sym typeface="Symbol"/>
                        </a:rPr>
                        <a:t>jjbb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Vertex Facts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Linear fit of (x</a:t>
            </a:r>
            <a:r>
              <a:rPr lang="en-US" baseline="-25000" smtClean="0"/>
              <a:t>v</a:t>
            </a:r>
            <a:r>
              <a:rPr lang="en-US" smtClean="0"/>
              <a:t>,y</a:t>
            </a:r>
            <a:r>
              <a:rPr lang="en-US" baseline="-25000" smtClean="0"/>
              <a:t>v</a:t>
            </a:r>
            <a:r>
              <a:rPr lang="en-US" smtClean="0"/>
              <a:t>) vs z</a:t>
            </a:r>
            <a:r>
              <a:rPr lang="en-US" baseline="-25000" smtClean="0"/>
              <a:t>v</a:t>
            </a:r>
            <a:r>
              <a:rPr lang="en-US" smtClean="0"/>
              <a:t> yields beamline each 30s</a:t>
            </a:r>
          </a:p>
          <a:p>
            <a:r>
              <a:rPr lang="en-US" smtClean="0">
                <a:sym typeface="Symbol" pitchFamily="18" charset="2"/>
              </a:rPr>
              <a:t></a:t>
            </a:r>
            <a:r>
              <a:rPr lang="en-US" baseline="-25000" smtClean="0">
                <a:sym typeface="Symbol" pitchFamily="18" charset="2"/>
              </a:rPr>
              <a:t>z</a:t>
            </a:r>
            <a:r>
              <a:rPr lang="en-US" smtClean="0">
                <a:sym typeface="Symbol" pitchFamily="18" charset="2"/>
              </a:rPr>
              <a:t>=29cm</a:t>
            </a:r>
          </a:p>
          <a:p>
            <a:r>
              <a:rPr lang="en-US" smtClean="0">
                <a:sym typeface="Symbol" pitchFamily="18" charset="2"/>
              </a:rPr>
              <a:t>Cross section of beam is circular with width of 30 m at z=0 and 50-60 m at |z|=40cm with slopes of 5.0(1.7) m/cm in the horizontal(vertical) plane.</a:t>
            </a:r>
          </a:p>
          <a:p>
            <a:r>
              <a:rPr lang="en-US" smtClean="0">
                <a:sym typeface="Symbol" pitchFamily="18" charset="2"/>
              </a:rPr>
              <a:t>Parameters stable,varying by nor more than 20% during data taking periods.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SecVTX: Primary Vertex Fit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lepton or vertex with highest scalar sum of track pt as primary vertex (PV).  For non-lepton, fit tracks to vertex using a 1cm window in z.</a:t>
            </a:r>
          </a:p>
          <a:p>
            <a:pPr lvl="1"/>
            <a:r>
              <a:rPr lang="en-US" smtClean="0"/>
              <a:t>Fit all tracks with |d</a:t>
            </a:r>
            <a:r>
              <a:rPr lang="en-US" baseline="-25000" smtClean="0"/>
              <a:t>0</a:t>
            </a:r>
            <a:r>
              <a:rPr lang="en-US" smtClean="0"/>
              <a:t>/</a:t>
            </a:r>
            <a:r>
              <a:rPr lang="en-US" smtClean="0">
                <a:sym typeface="Symbol" pitchFamily="18" charset="2"/>
              </a:rPr>
              <a:t></a:t>
            </a:r>
            <a:r>
              <a:rPr lang="en-US" baseline="-25000" smtClean="0">
                <a:sym typeface="Symbol" pitchFamily="18" charset="2"/>
              </a:rPr>
              <a:t>d0</a:t>
            </a:r>
            <a:r>
              <a:rPr lang="en-US" smtClean="0"/>
              <a:t>|&lt;3, </a:t>
            </a:r>
            <a:r>
              <a:rPr lang="en-US" smtClean="0">
                <a:sym typeface="Symbol" pitchFamily="18" charset="2"/>
              </a:rPr>
              <a:t></a:t>
            </a:r>
            <a:r>
              <a:rPr lang="en-US" baseline="-25000" smtClean="0">
                <a:sym typeface="Symbol" pitchFamily="18" charset="2"/>
              </a:rPr>
              <a:t>d0</a:t>
            </a:r>
            <a:r>
              <a:rPr lang="en-US" smtClean="0"/>
              <a:t> both track and PV errors.</a:t>
            </a:r>
          </a:p>
          <a:p>
            <a:pPr lvl="1"/>
            <a:r>
              <a:rPr lang="en-US" smtClean="0"/>
              <a:t>Prune: remove tracks contributing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baseline="30000" smtClean="0">
                <a:sym typeface="Symbol" pitchFamily="18" charset="2"/>
              </a:rPr>
              <a:t>2</a:t>
            </a:r>
            <a:r>
              <a:rPr lang="en-US" smtClean="0"/>
              <a:t>&gt;10 or track with largest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baseline="30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/>
              <a:t>if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baseline="30000" smtClean="0">
                <a:sym typeface="Symbol" pitchFamily="18" charset="2"/>
              </a:rPr>
              <a:t>2</a:t>
            </a:r>
            <a:r>
              <a:rPr lang="en-US" smtClean="0"/>
              <a:t>/ndf&gt;5.</a:t>
            </a:r>
          </a:p>
          <a:p>
            <a:pPr lvl="1"/>
            <a:r>
              <a:rPr lang="en-US" smtClean="0"/>
              <a:t>If no tracks survive, use beamline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44513" y="0"/>
            <a:ext cx="9070975" cy="579438"/>
          </a:xfrm>
        </p:spPr>
        <p:txBody>
          <a:bodyPr/>
          <a:lstStyle/>
          <a:p>
            <a:r>
              <a:rPr lang="en-US" smtClean="0"/>
              <a:t>SecVTX:Secondary Vertex Fit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68313" y="655638"/>
            <a:ext cx="9070975" cy="6477000"/>
          </a:xfrm>
        </p:spPr>
        <p:txBody>
          <a:bodyPr/>
          <a:lstStyle/>
          <a:p>
            <a:r>
              <a:rPr lang="en-US" smtClean="0"/>
              <a:t>Consider tracks in a jet cone only</a:t>
            </a:r>
          </a:p>
          <a:p>
            <a:r>
              <a:rPr lang="en-US" smtClean="0"/>
              <a:t>Reject tracks based on cuts in p</a:t>
            </a:r>
            <a:r>
              <a:rPr lang="en-US" baseline="-25000" smtClean="0"/>
              <a:t>t </a:t>
            </a:r>
            <a:r>
              <a:rPr lang="en-US" smtClean="0"/>
              <a:t>, number of silicon hits, quality of Si hits,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baseline="30000" smtClean="0">
                <a:sym typeface="Symbol" pitchFamily="18" charset="2"/>
              </a:rPr>
              <a:t>2</a:t>
            </a:r>
            <a:r>
              <a:rPr lang="en-US" smtClean="0"/>
              <a:t>/ndf.</a:t>
            </a:r>
          </a:p>
          <a:p>
            <a:r>
              <a:rPr lang="en-US" smtClean="0"/>
              <a:t>Require at least 2 good tracks. Jet is “taggable” if it has 2 good tracks.</a:t>
            </a:r>
          </a:p>
          <a:p>
            <a:r>
              <a:rPr lang="en-US" smtClean="0"/>
              <a:t>Two passes: </a:t>
            </a:r>
          </a:p>
          <a:p>
            <a:pPr marL="1089025" lvl="1" indent="-514350">
              <a:buFont typeface="Bitstream Vera Sans" pitchFamily="34" charset="0"/>
              <a:buAutoNum type="arabicPeriod"/>
            </a:pPr>
            <a:r>
              <a:rPr lang="en-US" smtClean="0"/>
              <a:t>For p</a:t>
            </a:r>
            <a:r>
              <a:rPr lang="en-US" baseline="-25000" smtClean="0"/>
              <a:t>t</a:t>
            </a:r>
            <a:r>
              <a:rPr lang="en-US" smtClean="0"/>
              <a:t>&gt;0.5 GeV/c and |d</a:t>
            </a:r>
            <a:r>
              <a:rPr lang="en-US" baseline="-25000" smtClean="0"/>
              <a:t>0</a:t>
            </a:r>
            <a:r>
              <a:rPr lang="en-US" smtClean="0"/>
              <a:t>/</a:t>
            </a:r>
            <a:r>
              <a:rPr lang="en-US" smtClean="0">
                <a:sym typeface="Symbol" pitchFamily="18" charset="2"/>
              </a:rPr>
              <a:t></a:t>
            </a:r>
            <a:r>
              <a:rPr lang="en-US" baseline="-25000" smtClean="0">
                <a:sym typeface="Symbol" pitchFamily="18" charset="2"/>
              </a:rPr>
              <a:t>d0</a:t>
            </a:r>
            <a:r>
              <a:rPr lang="en-US" smtClean="0"/>
              <a:t>|&gt;2.5, use ≥ 3 tracks, one with p</a:t>
            </a:r>
            <a:r>
              <a:rPr lang="en-US" baseline="-25000" smtClean="0"/>
              <a:t>t</a:t>
            </a:r>
            <a:r>
              <a:rPr lang="en-US" smtClean="0"/>
              <a:t>&gt;1.0 GeV/c to form a common vertex.</a:t>
            </a:r>
          </a:p>
          <a:p>
            <a:pPr marL="1089025" lvl="1" indent="-514350">
              <a:buFont typeface="Bitstream Vera Sans" pitchFamily="34" charset="0"/>
              <a:buAutoNum type="arabicPeriod"/>
            </a:pPr>
            <a:r>
              <a:rPr lang="en-US" smtClean="0"/>
              <a:t>If first unsuccessful, require p</a:t>
            </a:r>
            <a:r>
              <a:rPr lang="en-US" baseline="-25000" smtClean="0"/>
              <a:t>t</a:t>
            </a:r>
            <a:r>
              <a:rPr lang="en-US" smtClean="0"/>
              <a:t>&gt; 1 GeV/c and |d</a:t>
            </a:r>
            <a:r>
              <a:rPr lang="en-US" baseline="-25000" smtClean="0"/>
              <a:t>0</a:t>
            </a:r>
            <a:r>
              <a:rPr lang="en-US" smtClean="0"/>
              <a:t>/</a:t>
            </a:r>
            <a:r>
              <a:rPr lang="en-US" smtClean="0">
                <a:sym typeface="Symbol" pitchFamily="18" charset="2"/>
              </a:rPr>
              <a:t></a:t>
            </a:r>
            <a:r>
              <a:rPr lang="en-US" baseline="-25000" smtClean="0">
                <a:sym typeface="Symbol" pitchFamily="18" charset="2"/>
              </a:rPr>
              <a:t>d0</a:t>
            </a:r>
            <a:r>
              <a:rPr lang="en-US" smtClean="0"/>
              <a:t>|&gt;3 but only for 2 tracks, one with p</a:t>
            </a:r>
            <a:r>
              <a:rPr lang="en-US" baseline="-25000" smtClean="0"/>
              <a:t>t</a:t>
            </a:r>
            <a:r>
              <a:rPr lang="en-US" smtClean="0"/>
              <a:t>&gt;1.5 GeV/c.</a:t>
            </a:r>
          </a:p>
          <a:p>
            <a:endParaRPr lang="en-US" smtClean="0"/>
          </a:p>
          <a:p>
            <a:pPr marL="1089025" lvl="1" indent="-514350">
              <a:buFont typeface="StarSymbol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74638"/>
            <a:ext cx="9070975" cy="6756400"/>
          </a:xfrm>
        </p:spPr>
        <p:txBody>
          <a:bodyPr/>
          <a:lstStyle/>
          <a:p>
            <a:pPr marL="658812" indent="-514350">
              <a:defRPr/>
            </a:pPr>
            <a:r>
              <a:rPr lang="en-US" dirty="0" smtClean="0"/>
              <a:t>Compute 2D decay length L</a:t>
            </a:r>
            <a:r>
              <a:rPr lang="en-US" baseline="-25000" dirty="0" smtClean="0"/>
              <a:t>2D</a:t>
            </a:r>
            <a:r>
              <a:rPr lang="en-US" dirty="0" smtClean="0"/>
              <a:t> relative to jet direction, projected in r-</a:t>
            </a:r>
            <a:r>
              <a:rPr lang="en-US" dirty="0" smtClean="0">
                <a:sym typeface="Symbol"/>
              </a:rPr>
              <a:t> . Sign: + for &lt;90</a:t>
            </a:r>
            <a:r>
              <a:rPr lang="en-US" baseline="30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,  for &gt;90</a:t>
            </a:r>
            <a:r>
              <a:rPr lang="en-US" baseline="30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</a:t>
            </a:r>
          </a:p>
          <a:p>
            <a:pPr marL="658812" indent="-514350">
              <a:defRPr/>
            </a:pPr>
            <a:r>
              <a:rPr lang="en-US" dirty="0" smtClean="0"/>
              <a:t>Good Secondary vertex: L</a:t>
            </a:r>
            <a:r>
              <a:rPr lang="en-US" baseline="-25000" dirty="0" smtClean="0"/>
              <a:t>2D</a:t>
            </a:r>
            <a:r>
              <a:rPr lang="en-US" dirty="0" smtClean="0"/>
              <a:t> /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L2d </a:t>
            </a:r>
            <a:r>
              <a:rPr lang="en-US" dirty="0" smtClean="0">
                <a:sym typeface="Symbol"/>
              </a:rPr>
              <a:t>&gt;3 (positive tag) or &lt;-3 (negative tag). </a:t>
            </a:r>
            <a:r>
              <a:rPr lang="en-US" baseline="-25000" dirty="0" smtClean="0">
                <a:sym typeface="Symbol"/>
              </a:rPr>
              <a:t>L2d </a:t>
            </a:r>
            <a:r>
              <a:rPr lang="en-US" dirty="0" smtClean="0">
                <a:sym typeface="Symbol"/>
              </a:rPr>
              <a:t>is typically 190m. </a:t>
            </a:r>
          </a:p>
          <a:p>
            <a:pPr marL="658812" indent="-514350">
              <a:defRPr/>
            </a:pPr>
            <a:r>
              <a:rPr lang="en-US" dirty="0" smtClean="0">
                <a:sym typeface="Symbol"/>
              </a:rPr>
              <a:t>Negative tags used to compute false positive tags.</a:t>
            </a:r>
          </a:p>
          <a:p>
            <a:pPr marL="658812" indent="-514350">
              <a:defRPr/>
            </a:pPr>
            <a:r>
              <a:rPr lang="en-US" dirty="0" smtClean="0">
                <a:sym typeface="Symbol"/>
              </a:rPr>
              <a:t>“Tagged jet” has a good secondary vertex</a:t>
            </a:r>
          </a:p>
          <a:p>
            <a:pPr marL="658812" indent="-514350">
              <a:defRPr/>
            </a:pPr>
            <a:r>
              <a:rPr lang="en-US" dirty="0" smtClean="0">
                <a:sym typeface="Symbol"/>
              </a:rPr>
              <a:t>Algorithm finds at most one good vertex per jet.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44513" y="0"/>
            <a:ext cx="9070975" cy="808038"/>
          </a:xfrm>
        </p:spPr>
        <p:txBody>
          <a:bodyPr/>
          <a:lstStyle/>
          <a:p>
            <a:r>
              <a:rPr lang="en-US" smtClean="0"/>
              <a:t>Measuring Tagging efficiency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44513" y="731838"/>
            <a:ext cx="9070975" cy="6827837"/>
          </a:xfrm>
        </p:spPr>
        <p:txBody>
          <a:bodyPr/>
          <a:lstStyle/>
          <a:p>
            <a:r>
              <a:rPr lang="en-US" smtClean="0"/>
              <a:t>Sample of events with known HF content: low-p</a:t>
            </a:r>
            <a:r>
              <a:rPr lang="en-US" baseline="-25000" smtClean="0"/>
              <a:t>t</a:t>
            </a:r>
            <a:r>
              <a:rPr lang="en-US" smtClean="0"/>
              <a:t> electron data enriched in semileptonic decays. p</a:t>
            </a:r>
            <a:r>
              <a:rPr lang="en-US" baseline="-25000" smtClean="0"/>
              <a:t>t</a:t>
            </a:r>
            <a:r>
              <a:rPr lang="en-US" smtClean="0"/>
              <a:t>&gt;7 GeV/c, |</a:t>
            </a:r>
            <a:r>
              <a:rPr lang="en-US" smtClean="0">
                <a:sym typeface="Symbol" pitchFamily="18" charset="2"/>
              </a:rPr>
              <a:t>|&lt;1.3</a:t>
            </a:r>
            <a:endParaRPr lang="en-US" smtClean="0"/>
          </a:p>
          <a:p>
            <a:r>
              <a:rPr lang="en-US" smtClean="0"/>
              <a:t>Require a second tagged jet in the event to reduce charm: bottom dominates sample.</a:t>
            </a:r>
          </a:p>
          <a:p>
            <a:r>
              <a:rPr lang="en-US" smtClean="0"/>
              <a:t>Compare to MC and use MC to get dependence on energy and geometrical acceptance.</a:t>
            </a:r>
          </a:p>
          <a:p>
            <a:r>
              <a:rPr lang="en-US" smtClean="0"/>
              <a:t>Electron jet: E</a:t>
            </a:r>
            <a:r>
              <a:rPr lang="en-US" baseline="-25000" smtClean="0"/>
              <a:t>T</a:t>
            </a:r>
            <a:r>
              <a:rPr lang="en-US" smtClean="0"/>
              <a:t>&gt;15, within </a:t>
            </a:r>
            <a:r>
              <a:rPr lang="en-US" smtClean="0">
                <a:sym typeface="Symbol" pitchFamily="18" charset="2"/>
              </a:rPr>
              <a:t>R&lt;0.4 of electron. Away Jet:</a:t>
            </a:r>
            <a:r>
              <a:rPr lang="en-US" smtClean="0"/>
              <a:t> E</a:t>
            </a:r>
            <a:r>
              <a:rPr lang="en-US" baseline="-25000" smtClean="0"/>
              <a:t>T</a:t>
            </a:r>
            <a:r>
              <a:rPr lang="en-US" smtClean="0"/>
              <a:t>&gt;15,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/>
              <a:t>|</a:t>
            </a:r>
            <a:r>
              <a:rPr lang="en-US" smtClean="0">
                <a:sym typeface="Symbol" pitchFamily="18" charset="2"/>
              </a:rPr>
              <a:t>|&lt;1.5,       </a:t>
            </a:r>
            <a:r>
              <a:rPr lang="en-US" baseline="-25000" smtClean="0">
                <a:sym typeface="Symbol" pitchFamily="18" charset="2"/>
              </a:rPr>
              <a:t>e-away-jet</a:t>
            </a:r>
            <a:r>
              <a:rPr lang="en-US" smtClean="0"/>
              <a:t>&gt;2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74638"/>
            <a:ext cx="9070975" cy="701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Determine F</a:t>
            </a:r>
            <a:r>
              <a:rPr lang="en-US" baseline="-25000" dirty="0" smtClean="0"/>
              <a:t>b</a:t>
            </a:r>
            <a:r>
              <a:rPr lang="en-US" dirty="0" smtClean="0"/>
              <a:t>, fraction of e-jets from b. Use two methods:</a:t>
            </a:r>
          </a:p>
          <a:p>
            <a:pPr marL="1090612" lvl="1" indent="-514350">
              <a:buFont typeface="+mj-lt"/>
              <a:buAutoNum type="arabicPeriod"/>
              <a:defRPr/>
            </a:pPr>
            <a:r>
              <a:rPr lang="en-US" dirty="0" smtClean="0"/>
              <a:t>Reconstruct D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K</a:t>
            </a:r>
            <a:r>
              <a:rPr lang="en-US" baseline="30000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 </a:t>
            </a:r>
            <a:r>
              <a:rPr lang="en-US" dirty="0" smtClean="0">
                <a:sym typeface="Symbol"/>
              </a:rPr>
              <a:t>and use sidebands to subtract background. </a:t>
            </a:r>
            <a:r>
              <a:rPr lang="en-US" dirty="0" smtClean="0"/>
              <a:t>F</a:t>
            </a:r>
            <a:r>
              <a:rPr lang="en-US" baseline="-25000" dirty="0" smtClean="0"/>
              <a:t>b</a:t>
            </a:r>
            <a:r>
              <a:rPr lang="en-US" dirty="0" smtClean="0">
                <a:sym typeface="Symbol"/>
              </a:rPr>
              <a:t>0.1390.021</a:t>
            </a:r>
          </a:p>
          <a:p>
            <a:pPr marL="1090612" lvl="1" indent="-514350">
              <a:buFont typeface="+mj-lt"/>
              <a:buAutoNum type="arabicPeriod"/>
              <a:defRPr/>
            </a:pPr>
            <a:r>
              <a:rPr lang="en-US" dirty="0" smtClean="0">
                <a:sym typeface="Symbol"/>
              </a:rPr>
              <a:t>Use same sign </a:t>
            </a:r>
            <a:r>
              <a:rPr lang="en-US" dirty="0" err="1" smtClean="0">
                <a:sym typeface="Symbol"/>
              </a:rPr>
              <a:t>muons</a:t>
            </a:r>
            <a:r>
              <a:rPr lang="en-US" dirty="0" smtClean="0">
                <a:sym typeface="Symbol"/>
              </a:rPr>
              <a:t> to find cascade c decays.</a:t>
            </a:r>
            <a:r>
              <a:rPr lang="en-US" dirty="0" smtClean="0"/>
              <a:t> F</a:t>
            </a:r>
            <a:r>
              <a:rPr lang="en-US" baseline="-25000" dirty="0" smtClean="0"/>
              <a:t>b</a:t>
            </a:r>
            <a:r>
              <a:rPr lang="en-US" dirty="0" smtClean="0">
                <a:sym typeface="Symbol"/>
              </a:rPr>
              <a:t>0.2280.037.</a:t>
            </a:r>
          </a:p>
          <a:p>
            <a:pPr marL="658812" indent="-514350">
              <a:defRPr/>
            </a:pPr>
            <a:r>
              <a:rPr lang="en-US" dirty="0" smtClean="0"/>
              <a:t>Inflate weighted average by 2.09 to get F</a:t>
            </a:r>
            <a:r>
              <a:rPr lang="en-US" baseline="-25000" dirty="0" smtClean="0"/>
              <a:t>b</a:t>
            </a:r>
            <a:r>
              <a:rPr lang="en-US" dirty="0" smtClean="0">
                <a:sym typeface="Symbol"/>
              </a:rPr>
              <a:t>0.1610.038.</a:t>
            </a:r>
          </a:p>
          <a:p>
            <a:pPr marL="658812" indent="-514350">
              <a:defRPr/>
            </a:pPr>
            <a:r>
              <a:rPr lang="en-US" dirty="0" smtClean="0"/>
              <a:t>Determine F</a:t>
            </a:r>
            <a:r>
              <a:rPr lang="en-US" baseline="-25000" dirty="0" smtClean="0"/>
              <a:t>c</a:t>
            </a:r>
            <a:r>
              <a:rPr lang="en-US" dirty="0" smtClean="0"/>
              <a:t>, fraction of e-jets from c. by fitting the invariant mass spectrum of tracks to MC template for </a:t>
            </a:r>
            <a:r>
              <a:rPr lang="en-US" dirty="0" err="1" smtClean="0"/>
              <a:t>b,c</a:t>
            </a:r>
            <a:r>
              <a:rPr lang="en-US" dirty="0" smtClean="0"/>
              <a:t>, light flavor.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baseline="30000" dirty="0" err="1" smtClean="0"/>
              <a:t>tag</a:t>
            </a:r>
            <a:r>
              <a:rPr lang="en-US" dirty="0" smtClean="0"/>
              <a:t>/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tag</a:t>
            </a:r>
            <a:r>
              <a:rPr lang="en-US" dirty="0" smtClean="0">
                <a:sym typeface="Symbol"/>
              </a:rPr>
              <a:t> 0.1180.017, error dominated by systematic on light flavor template.</a:t>
            </a:r>
            <a:endParaRPr lang="en-US" baseline="-250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03238" y="0"/>
            <a:ext cx="9070975" cy="7285038"/>
          </a:xfrm>
        </p:spPr>
        <p:txBody>
          <a:bodyPr/>
          <a:lstStyle/>
          <a:p>
            <a:r>
              <a:rPr lang="en-US" smtClean="0"/>
              <a:t>Multiply by ratio of tagging efficiencies, </a:t>
            </a:r>
            <a:r>
              <a:rPr lang="en-US" smtClean="0">
                <a:sym typeface="Symbol" pitchFamily="18" charset="2"/>
              </a:rPr>
              <a:t></a:t>
            </a:r>
            <a:r>
              <a:rPr lang="en-US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/</a:t>
            </a:r>
            <a:r>
              <a:rPr lang="en-US" baseline="-25000" smtClean="0">
                <a:sym typeface="Symbol" pitchFamily="18" charset="2"/>
              </a:rPr>
              <a:t>c</a:t>
            </a:r>
            <a:r>
              <a:rPr lang="en-US" smtClean="0">
                <a:sym typeface="Symbol" pitchFamily="18" charset="2"/>
              </a:rPr>
              <a:t>=5.2 0.4 from MC to get                   </a:t>
            </a:r>
            <a:r>
              <a:rPr lang="en-US" smtClean="0"/>
              <a:t>F</a:t>
            </a:r>
            <a:r>
              <a:rPr lang="en-US" baseline="-25000" smtClean="0"/>
              <a:t>c </a:t>
            </a:r>
            <a:r>
              <a:rPr lang="en-US" smtClean="0"/>
              <a:t>/ F</a:t>
            </a:r>
            <a:r>
              <a:rPr lang="en-US" baseline="-25000" smtClean="0"/>
              <a:t>b</a:t>
            </a:r>
            <a:r>
              <a:rPr lang="en-US" baseline="-25000" smtClean="0">
                <a:sym typeface="Symbol" pitchFamily="18" charset="2"/>
              </a:rPr>
              <a:t> c</a:t>
            </a:r>
            <a:r>
              <a:rPr lang="en-US" smtClean="0">
                <a:sym typeface="Symbol" pitchFamily="18" charset="2"/>
              </a:rPr>
              <a:t>=0.610.10 </a:t>
            </a:r>
          </a:p>
          <a:p>
            <a:r>
              <a:rPr lang="en-US" smtClean="0"/>
              <a:t>Apply to get F</a:t>
            </a:r>
            <a:r>
              <a:rPr lang="en-US" baseline="-25000" smtClean="0"/>
              <a:t>HF</a:t>
            </a:r>
            <a:r>
              <a:rPr lang="en-US" smtClean="0"/>
              <a:t>=F</a:t>
            </a:r>
            <a:r>
              <a:rPr lang="en-US" baseline="-25000" smtClean="0"/>
              <a:t>b</a:t>
            </a:r>
            <a:r>
              <a:rPr lang="en-US" smtClean="0"/>
              <a:t> + F</a:t>
            </a:r>
            <a:r>
              <a:rPr lang="en-US" baseline="-25000" smtClean="0"/>
              <a:t>c</a:t>
            </a:r>
            <a:r>
              <a:rPr lang="en-US" smtClean="0"/>
              <a:t> = 0.259</a:t>
            </a:r>
            <a:r>
              <a:rPr lang="en-US" smtClean="0">
                <a:sym typeface="Symbol" pitchFamily="18" charset="2"/>
              </a:rPr>
              <a:t> 0.064.</a:t>
            </a:r>
          </a:p>
          <a:p>
            <a:r>
              <a:rPr lang="en-US" smtClean="0">
                <a:sym typeface="Symbol" pitchFamily="18" charset="2"/>
              </a:rPr>
              <a:t>Use double tag to get tagging efficiency: require away jet is tagged by SecVtx.</a:t>
            </a:r>
          </a:p>
          <a:p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/>
              <a:t>N</a:t>
            </a:r>
            <a:r>
              <a:rPr lang="en-US" baseline="-25000" smtClean="0"/>
              <a:t>a+ </a:t>
            </a:r>
            <a:r>
              <a:rPr lang="en-US" smtClean="0"/>
              <a:t>and N</a:t>
            </a:r>
            <a:r>
              <a:rPr lang="en-US" baseline="-25000" smtClean="0"/>
              <a:t>a+ </a:t>
            </a:r>
            <a:r>
              <a:rPr lang="en-US" smtClean="0"/>
              <a:t>are positive and negative tagged away jets, N</a:t>
            </a:r>
            <a:r>
              <a:rPr lang="en-US" baseline="30000" smtClean="0"/>
              <a:t>e+</a:t>
            </a:r>
            <a:r>
              <a:rPr lang="en-US" baseline="-25000" smtClean="0"/>
              <a:t>a+</a:t>
            </a:r>
            <a:r>
              <a:rPr lang="en-US" smtClean="0"/>
              <a:t> is number of events where both electron and away jet are positively tagged. F</a:t>
            </a:r>
            <a:r>
              <a:rPr lang="en-US" baseline="30000" smtClean="0"/>
              <a:t>a</a:t>
            </a:r>
            <a:r>
              <a:rPr lang="en-US" baseline="-25000" smtClean="0"/>
              <a:t>HF</a:t>
            </a:r>
            <a:r>
              <a:rPr lang="en-US" smtClean="0"/>
              <a:t>is fraction of tagged away jets containing heavy flavor.</a:t>
            </a:r>
            <a:r>
              <a:rPr lang="en-US" baseline="-25000" smtClean="0"/>
              <a:t> </a:t>
            </a:r>
          </a:p>
          <a:p>
            <a:endParaRPr lang="en-US" baseline="-250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54113" y="3170238"/>
          <a:ext cx="6665912" cy="1447800"/>
        </p:xfrm>
        <a:graphic>
          <a:graphicData uri="http://schemas.openxmlformats.org/presentationml/2006/ole">
            <p:oleObj spid="_x0000_s2050" name="Equation" r:id="rId3" imgW="251460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1026"/>
          <p:cNvSpPr>
            <a:spLocks noChangeArrowheads="1"/>
          </p:cNvSpPr>
          <p:nvPr/>
        </p:nvSpPr>
        <p:spPr bwMode="auto">
          <a:xfrm>
            <a:off x="0" y="0"/>
            <a:ext cx="650557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4400">
                <a:solidFill>
                  <a:srgbClr val="000000"/>
                </a:solidFill>
              </a:rPr>
              <a:t>Higher Physics Reach</a:t>
            </a:r>
          </a:p>
        </p:txBody>
      </p:sp>
      <p:pic>
        <p:nvPicPr>
          <p:cNvPr id="11267" name="Picture 1028" descr="C:\Documents and Settings\msusan448\Application Data\Microsoft\Media Catalog\Downloaded Clips\cl0\na0059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1524000"/>
            <a:ext cx="96774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029"/>
          <p:cNvSpPr txBox="1">
            <a:spLocks noChangeArrowheads="1"/>
          </p:cNvSpPr>
          <p:nvPr/>
        </p:nvSpPr>
        <p:spPr bwMode="auto">
          <a:xfrm>
            <a:off x="2286000" y="6248400"/>
            <a:ext cx="1066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000" b="1">
                <a:latin typeface="Arial" pitchFamily="34" charset="0"/>
              </a:rPr>
              <a:t>Jets</a:t>
            </a:r>
          </a:p>
        </p:txBody>
      </p:sp>
      <p:sp>
        <p:nvSpPr>
          <p:cNvPr id="11269" name="Text Box 1030"/>
          <p:cNvSpPr txBox="1">
            <a:spLocks noChangeArrowheads="1"/>
          </p:cNvSpPr>
          <p:nvPr/>
        </p:nvSpPr>
        <p:spPr bwMode="auto">
          <a:xfrm>
            <a:off x="3657600" y="5638800"/>
            <a:ext cx="1143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000" b="1">
                <a:latin typeface="Arial" pitchFamily="34" charset="0"/>
              </a:rPr>
              <a:t>Bottom</a:t>
            </a:r>
          </a:p>
        </p:txBody>
      </p:sp>
      <p:sp>
        <p:nvSpPr>
          <p:cNvPr id="11270" name="Text Box 1031"/>
          <p:cNvSpPr txBox="1">
            <a:spLocks noChangeArrowheads="1"/>
          </p:cNvSpPr>
          <p:nvPr/>
        </p:nvSpPr>
        <p:spPr bwMode="auto">
          <a:xfrm>
            <a:off x="4572000" y="3962400"/>
            <a:ext cx="914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000" b="1">
                <a:latin typeface="Arial" pitchFamily="34" charset="0"/>
              </a:rPr>
              <a:t>WZ</a:t>
            </a:r>
          </a:p>
        </p:txBody>
      </p:sp>
      <p:sp>
        <p:nvSpPr>
          <p:cNvPr id="4103" name="Text Box 1032"/>
          <p:cNvSpPr txBox="1">
            <a:spLocks noChangeArrowheads="1"/>
          </p:cNvSpPr>
          <p:nvPr/>
        </p:nvSpPr>
        <p:spPr bwMode="auto">
          <a:xfrm>
            <a:off x="5345113" y="2332038"/>
            <a:ext cx="990600" cy="387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sz="2000" b="1" dirty="0">
                <a:latin typeface="Arial" charset="0"/>
                <a:ea typeface="+mn-ea"/>
                <a:cs typeface="+mn-cs"/>
              </a:rPr>
              <a:t>Top (t)</a:t>
            </a: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5638800" y="838200"/>
            <a:ext cx="1143000" cy="914400"/>
            <a:chOff x="3552" y="528"/>
            <a:chExt cx="720" cy="576"/>
          </a:xfrm>
        </p:grpSpPr>
        <p:grpSp>
          <p:nvGrpSpPr>
            <p:cNvPr id="11318" name="Group 1035"/>
            <p:cNvGrpSpPr>
              <a:grpSpLocks/>
            </p:cNvGrpSpPr>
            <p:nvPr/>
          </p:nvGrpSpPr>
          <p:grpSpPr bwMode="auto">
            <a:xfrm>
              <a:off x="3552" y="528"/>
              <a:ext cx="720" cy="384"/>
              <a:chOff x="3984" y="768"/>
              <a:chExt cx="720" cy="336"/>
            </a:xfrm>
          </p:grpSpPr>
          <p:sp>
            <p:nvSpPr>
              <p:cNvPr id="11320" name="AutoShape 1036"/>
              <p:cNvSpPr>
                <a:spLocks noChangeArrowheads="1"/>
              </p:cNvSpPr>
              <p:nvPr/>
            </p:nvSpPr>
            <p:spPr bwMode="auto">
              <a:xfrm>
                <a:off x="4032" y="768"/>
                <a:ext cx="624" cy="336"/>
              </a:xfrm>
              <a:prstGeom prst="flowChartPunchedTap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endParaRPr lang="en-US"/>
              </a:p>
            </p:txBody>
          </p:sp>
          <p:sp>
            <p:nvSpPr>
              <p:cNvPr id="11321" name="Text Box 1037"/>
              <p:cNvSpPr txBox="1">
                <a:spLocks noChangeArrowheads="1"/>
              </p:cNvSpPr>
              <p:nvPr/>
            </p:nvSpPr>
            <p:spPr bwMode="auto">
              <a:xfrm>
                <a:off x="3984" y="816"/>
                <a:ext cx="720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spcBef>
                    <a:spcPct val="50000"/>
                  </a:spcBef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 sz="2000" b="1">
                    <a:latin typeface="Arial" pitchFamily="34" charset="0"/>
                  </a:rPr>
                  <a:t>Higgs</a:t>
                </a:r>
              </a:p>
            </p:txBody>
          </p:sp>
        </p:grpSp>
        <p:sp>
          <p:nvSpPr>
            <p:cNvPr id="11319" name="Line 1038"/>
            <p:cNvSpPr>
              <a:spLocks noChangeShapeType="1"/>
            </p:cNvSpPr>
            <p:nvPr/>
          </p:nvSpPr>
          <p:spPr bwMode="auto">
            <a:xfrm>
              <a:off x="3600" y="52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4383" name="Picture 1039" descr="C:\Documents and Settings\stdenis\Desktop\lathuile\bslogliked0B44F07.jpeg"/>
          <p:cNvPicPr>
            <a:picLocks noChangeAspect="1" noChangeArrowheads="1"/>
          </p:cNvPicPr>
          <p:nvPr/>
        </p:nvPicPr>
        <p:blipFill>
          <a:blip r:embed="rId4" cstate="print"/>
          <a:srcRect b="18500"/>
          <a:stretch>
            <a:fillRect/>
          </a:stretch>
        </p:blipFill>
        <p:spPr bwMode="auto">
          <a:xfrm>
            <a:off x="2209800" y="4343400"/>
            <a:ext cx="1600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40"/>
          <p:cNvGrpSpPr>
            <a:grpSpLocks/>
          </p:cNvGrpSpPr>
          <p:nvPr/>
        </p:nvGrpSpPr>
        <p:grpSpPr bwMode="auto">
          <a:xfrm>
            <a:off x="762000" y="4724400"/>
            <a:ext cx="1600200" cy="1333500"/>
            <a:chOff x="0" y="0"/>
            <a:chExt cx="1829" cy="1415"/>
          </a:xfrm>
        </p:grpSpPr>
        <p:pic>
          <p:nvPicPr>
            <p:cNvPr id="11316" name="Picture 1041" descr="CDF-BsOsc-Apr06"/>
            <p:cNvPicPr>
              <a:picLocks noChangeAspect="1" noChangeArrowheads="1"/>
            </p:cNvPicPr>
            <p:nvPr/>
          </p:nvPicPr>
          <p:blipFill>
            <a:blip r:embed="rId5" cstate="print"/>
            <a:srcRect t="1656" r="824" b="5632"/>
            <a:stretch>
              <a:fillRect/>
            </a:stretch>
          </p:blipFill>
          <p:spPr bwMode="auto">
            <a:xfrm>
              <a:off x="0" y="0"/>
              <a:ext cx="1824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7" name="Text Box 1042"/>
            <p:cNvSpPr txBox="1">
              <a:spLocks noChangeArrowheads="1"/>
            </p:cNvSpPr>
            <p:nvPr/>
          </p:nvSpPr>
          <p:spPr bwMode="auto">
            <a:xfrm>
              <a:off x="0" y="88"/>
              <a:ext cx="1829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pPr algn="ctr" defTabSz="912813" hangingPunct="0">
                <a:lnSpc>
                  <a:spcPct val="97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 sz="1800">
                  <a:latin typeface="Symbol" pitchFamily="18" charset="2"/>
                </a:rPr>
                <a:t>D</a:t>
              </a:r>
              <a:r>
                <a:rPr lang="en-GB" sz="1800"/>
                <a:t>m</a:t>
              </a:r>
              <a:r>
                <a:rPr lang="en-GB" sz="1800" baseline="-25000"/>
                <a:t>s</a:t>
              </a:r>
              <a:r>
                <a:rPr lang="en-GB" sz="1800"/>
                <a:t>=17.77 ± 0.10 ± 0.07</a:t>
              </a:r>
            </a:p>
          </p:txBody>
        </p:sp>
      </p:grpSp>
      <p:pic>
        <p:nvPicPr>
          <p:cNvPr id="314387" name="Picture 1043" descr="wm_mt_f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352800"/>
            <a:ext cx="1676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88" name="Picture 1044" descr="CDFMtChanJul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133600"/>
            <a:ext cx="11811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90" name="Picture 1046" descr="C:\Documents and Settings\msusan448\Application Data\Microsoft\Media Catalog\Downloaded Clips\cl1\pe03322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1828800"/>
            <a:ext cx="124301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91" name="Picture 1047" descr="C:\Documents and Settings\msusan448\Application Data\Microsoft\Media Catalog\Downloaded Clips\cl61\j0244115.wmf"/>
          <p:cNvPicPr>
            <a:picLocks noChangeAspect="1" noChangeArrowheads="1"/>
          </p:cNvPicPr>
          <p:nvPr/>
        </p:nvPicPr>
        <p:blipFill>
          <a:blip r:embed="rId9" cstate="print">
            <a:lum contrast="6000"/>
          </a:blip>
          <a:srcRect/>
          <a:stretch>
            <a:fillRect/>
          </a:stretch>
        </p:blipFill>
        <p:spPr bwMode="auto">
          <a:xfrm>
            <a:off x="6400800" y="3200400"/>
            <a:ext cx="11747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92" name="Picture 1048" descr="C:\Documents and Settings\msusan448\Application Data\Microsoft\Media Catalog\Downloaded Clips\cl55\j0212929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3657600"/>
            <a:ext cx="9588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6792913" y="0"/>
            <a:ext cx="1843087" cy="1212850"/>
            <a:chOff x="240" y="480"/>
            <a:chExt cx="1161" cy="764"/>
          </a:xfrm>
        </p:grpSpPr>
        <p:sp>
          <p:nvSpPr>
            <p:cNvPr id="11314" name="Text Box 1033"/>
            <p:cNvSpPr txBox="1">
              <a:spLocks noChangeArrowheads="1"/>
            </p:cNvSpPr>
            <p:nvPr/>
          </p:nvSpPr>
          <p:spPr bwMode="auto">
            <a:xfrm>
              <a:off x="288" y="720"/>
              <a:ext cx="91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7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US" sz="2000" b="1">
                  <a:latin typeface="Arial" pitchFamily="34" charset="0"/>
                </a:rPr>
                <a:t>Susy</a:t>
              </a:r>
            </a:p>
          </p:txBody>
        </p:sp>
        <p:pic>
          <p:nvPicPr>
            <p:cNvPr id="11315" name="Picture 1049" descr="C:\Documents and Settings\msusan448\Application Data\Microsoft\Media Catalog\Downloaded Clips\cl7c\j0311116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0" y="480"/>
              <a:ext cx="1161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4395" name="Rectangle 1051"/>
          <p:cNvSpPr>
            <a:spLocks noChangeArrowheads="1"/>
          </p:cNvSpPr>
          <p:nvPr/>
        </p:nvSpPr>
        <p:spPr bwMode="auto">
          <a:xfrm>
            <a:off x="0" y="6299200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4000">
                <a:solidFill>
                  <a:srgbClr val="000000"/>
                </a:solidFill>
              </a:rPr>
              <a:t>Build on mountain of measurements</a:t>
            </a:r>
          </a:p>
        </p:txBody>
      </p:sp>
      <p:sp>
        <p:nvSpPr>
          <p:cNvPr id="4114" name="Text Box 1064"/>
          <p:cNvSpPr txBox="1">
            <a:spLocks noChangeArrowheads="1"/>
          </p:cNvSpPr>
          <p:nvPr/>
        </p:nvSpPr>
        <p:spPr bwMode="auto">
          <a:xfrm>
            <a:off x="4964113" y="1570038"/>
            <a:ext cx="1600200" cy="387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sz="2000" b="1" dirty="0">
                <a:latin typeface="Arial" charset="0"/>
                <a:ea typeface="+mn-ea"/>
                <a:cs typeface="+mn-cs"/>
              </a:rPr>
              <a:t>WW,WZ,ZZ</a:t>
            </a:r>
          </a:p>
        </p:txBody>
      </p:sp>
      <p:sp>
        <p:nvSpPr>
          <p:cNvPr id="11283" name="Text Box 1065"/>
          <p:cNvSpPr txBox="1">
            <a:spLocks noChangeArrowheads="1"/>
          </p:cNvSpPr>
          <p:nvPr/>
        </p:nvSpPr>
        <p:spPr bwMode="auto">
          <a:xfrm>
            <a:off x="5029200" y="2895600"/>
            <a:ext cx="1676400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000" b="1">
                <a:latin typeface="Arial" pitchFamily="34" charset="0"/>
              </a:rPr>
              <a:t>Top(ttbar)</a:t>
            </a:r>
          </a:p>
        </p:txBody>
      </p:sp>
      <p:pic>
        <p:nvPicPr>
          <p:cNvPr id="314410" name="Picture 1066" descr="C:\Documents and Settings\stdenis\Desktop\Lathuile2008\ZZ\dilepton_anaWW_ZZ_doLR_ZZ_LratZZ_WW_logy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1219200"/>
            <a:ext cx="95726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411" name="Picture 1067" descr="C:\Documents and Settings\stdenis\Desktop\Lathuile2008\wz\trilepton_anaWZ_Signal_Mll_nm.ep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412" name="Picture 1068" descr="C:\Documents and Settings\stdenis\Desktop\Lathuile2008\physics\singletop\epdFinal_1.51fb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1066800"/>
            <a:ext cx="124777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81"/>
          <p:cNvGrpSpPr>
            <a:grpSpLocks/>
          </p:cNvGrpSpPr>
          <p:nvPr/>
        </p:nvGrpSpPr>
        <p:grpSpPr bwMode="auto">
          <a:xfrm>
            <a:off x="685800" y="914400"/>
            <a:ext cx="3276600" cy="762000"/>
            <a:chOff x="432" y="576"/>
            <a:chExt cx="2064" cy="480"/>
          </a:xfrm>
        </p:grpSpPr>
        <p:sp>
          <p:nvSpPr>
            <p:cNvPr id="11312" name="AutoShape 1069"/>
            <p:cNvSpPr>
              <a:spLocks noChangeArrowheads="1"/>
            </p:cNvSpPr>
            <p:nvPr/>
          </p:nvSpPr>
          <p:spPr bwMode="auto">
            <a:xfrm>
              <a:off x="1392" y="864"/>
              <a:ext cx="1104" cy="192"/>
            </a:xfrm>
            <a:prstGeom prst="rightArrow">
              <a:avLst>
                <a:gd name="adj1" fmla="val 50000"/>
                <a:gd name="adj2" fmla="val 1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11313" name="Text Box 1073"/>
            <p:cNvSpPr txBox="1">
              <a:spLocks noChangeArrowheads="1"/>
            </p:cNvSpPr>
            <p:nvPr/>
          </p:nvSpPr>
          <p:spPr bwMode="auto">
            <a:xfrm>
              <a:off x="432" y="576"/>
              <a:ext cx="1629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/>
                <a:t>Single Top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7467600" y="1371600"/>
            <a:ext cx="1419225" cy="625475"/>
            <a:chOff x="7467600" y="1371600"/>
            <a:chExt cx="1419225" cy="625475"/>
          </a:xfrm>
        </p:grpSpPr>
        <p:sp>
          <p:nvSpPr>
            <p:cNvPr id="11310" name="AutoShape 1072"/>
            <p:cNvSpPr>
              <a:spLocks noChangeArrowheads="1"/>
            </p:cNvSpPr>
            <p:nvPr/>
          </p:nvSpPr>
          <p:spPr bwMode="auto">
            <a:xfrm>
              <a:off x="7467600" y="1600200"/>
              <a:ext cx="685800" cy="228600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11311" name="Text Box 1074"/>
            <p:cNvSpPr txBox="1">
              <a:spLocks noChangeArrowheads="1"/>
            </p:cNvSpPr>
            <p:nvPr/>
          </p:nvSpPr>
          <p:spPr bwMode="auto">
            <a:xfrm>
              <a:off x="8077200" y="1371600"/>
              <a:ext cx="80962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US"/>
                <a:t>ZZ</a:t>
              </a:r>
              <a:endParaRPr lang="en-GB"/>
            </a:p>
          </p:txBody>
        </p:sp>
      </p:grpSp>
      <p:grpSp>
        <p:nvGrpSpPr>
          <p:cNvPr id="8" name="Group 1083"/>
          <p:cNvGrpSpPr>
            <a:grpSpLocks/>
          </p:cNvGrpSpPr>
          <p:nvPr/>
        </p:nvGrpSpPr>
        <p:grpSpPr bwMode="auto">
          <a:xfrm>
            <a:off x="7696200" y="2514600"/>
            <a:ext cx="1787525" cy="625475"/>
            <a:chOff x="4848" y="1584"/>
            <a:chExt cx="1126" cy="394"/>
          </a:xfrm>
        </p:grpSpPr>
        <p:sp>
          <p:nvSpPr>
            <p:cNvPr id="11308" name="AutoShape 1071"/>
            <p:cNvSpPr>
              <a:spLocks noChangeArrowheads="1"/>
            </p:cNvSpPr>
            <p:nvPr/>
          </p:nvSpPr>
          <p:spPr bwMode="auto">
            <a:xfrm>
              <a:off x="4848" y="1680"/>
              <a:ext cx="528" cy="192"/>
            </a:xfrm>
            <a:prstGeom prst="leftArrow">
              <a:avLst>
                <a:gd name="adj1" fmla="val 50000"/>
                <a:gd name="adj2" fmla="val 68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11309" name="Text Box 1075"/>
            <p:cNvSpPr txBox="1">
              <a:spLocks noChangeArrowheads="1"/>
            </p:cNvSpPr>
            <p:nvPr/>
          </p:nvSpPr>
          <p:spPr bwMode="auto">
            <a:xfrm>
              <a:off x="5376" y="1584"/>
              <a:ext cx="59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US"/>
                <a:t>WZ</a:t>
              </a:r>
              <a:endParaRPr lang="en-GB"/>
            </a:p>
          </p:txBody>
        </p:sp>
      </p:grpSp>
      <p:grpSp>
        <p:nvGrpSpPr>
          <p:cNvPr id="9" name="Group 1084"/>
          <p:cNvGrpSpPr>
            <a:grpSpLocks/>
          </p:cNvGrpSpPr>
          <p:nvPr/>
        </p:nvGrpSpPr>
        <p:grpSpPr bwMode="auto">
          <a:xfrm>
            <a:off x="396875" y="1814513"/>
            <a:ext cx="1965325" cy="928687"/>
            <a:chOff x="250" y="1143"/>
            <a:chExt cx="1238" cy="585"/>
          </a:xfrm>
        </p:grpSpPr>
        <p:sp>
          <p:nvSpPr>
            <p:cNvPr id="11304" name="AutoShape 1076"/>
            <p:cNvSpPr>
              <a:spLocks noChangeArrowheads="1"/>
            </p:cNvSpPr>
            <p:nvPr/>
          </p:nvSpPr>
          <p:spPr bwMode="auto">
            <a:xfrm>
              <a:off x="624" y="1680"/>
              <a:ext cx="864" cy="48"/>
            </a:xfrm>
            <a:prstGeom prst="rightArrow">
              <a:avLst>
                <a:gd name="adj1" fmla="val 50000"/>
                <a:gd name="adj2" fmla="val 4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grpSp>
          <p:nvGrpSpPr>
            <p:cNvPr id="11305" name="Group 1080"/>
            <p:cNvGrpSpPr>
              <a:grpSpLocks/>
            </p:cNvGrpSpPr>
            <p:nvPr/>
          </p:nvGrpSpPr>
          <p:grpSpPr bwMode="auto">
            <a:xfrm>
              <a:off x="250" y="1143"/>
              <a:ext cx="507" cy="499"/>
              <a:chOff x="250" y="1143"/>
              <a:chExt cx="507" cy="499"/>
            </a:xfrm>
          </p:grpSpPr>
          <p:sp>
            <p:nvSpPr>
              <p:cNvPr id="11306" name="Text Box 1078"/>
              <p:cNvSpPr txBox="1">
                <a:spLocks noChangeArrowheads="1"/>
              </p:cNvSpPr>
              <p:nvPr/>
            </p:nvSpPr>
            <p:spPr bwMode="auto">
              <a:xfrm>
                <a:off x="250" y="1143"/>
                <a:ext cx="36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/>
                  <a:t>M</a:t>
                </a:r>
                <a:endParaRPr lang="en-GB"/>
              </a:p>
            </p:txBody>
          </p:sp>
          <p:sp>
            <p:nvSpPr>
              <p:cNvPr id="11307" name="Text Box 1079"/>
              <p:cNvSpPr txBox="1">
                <a:spLocks noChangeArrowheads="1"/>
              </p:cNvSpPr>
              <p:nvPr/>
            </p:nvSpPr>
            <p:spPr bwMode="auto">
              <a:xfrm>
                <a:off x="528" y="1248"/>
                <a:ext cx="229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/>
                  <a:t>t</a:t>
                </a:r>
                <a:endParaRPr lang="en-GB"/>
              </a:p>
            </p:txBody>
          </p:sp>
        </p:grp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7891463" y="122238"/>
            <a:ext cx="2189162" cy="2444750"/>
            <a:chOff x="7891463" y="122237"/>
            <a:chExt cx="2189162" cy="2445254"/>
          </a:xfrm>
        </p:grpSpPr>
        <p:pic>
          <p:nvPicPr>
            <p:cNvPr id="11297" name="Picture 46" descr="WZhadronic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832850" y="1036638"/>
              <a:ext cx="1247775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8" name="AutoShape 1072"/>
            <p:cNvSpPr>
              <a:spLocks noChangeArrowheads="1"/>
            </p:cNvSpPr>
            <p:nvPr/>
          </p:nvSpPr>
          <p:spPr bwMode="auto">
            <a:xfrm rot="-9261385">
              <a:off x="8104002" y="1935777"/>
              <a:ext cx="685800" cy="228600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sp>
          <p:nvSpPr>
            <p:cNvPr id="11299" name="Text Box 1074"/>
            <p:cNvSpPr txBox="1">
              <a:spLocks noChangeArrowheads="1"/>
            </p:cNvSpPr>
            <p:nvPr/>
          </p:nvSpPr>
          <p:spPr bwMode="auto">
            <a:xfrm>
              <a:off x="7891463" y="503238"/>
              <a:ext cx="2189162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US"/>
                <a:t>hadronic</a:t>
              </a:r>
              <a:endParaRPr lang="en-GB"/>
            </a:p>
          </p:txBody>
        </p:sp>
        <p:grpSp>
          <p:nvGrpSpPr>
            <p:cNvPr id="11300" name="Group 52"/>
            <p:cNvGrpSpPr>
              <a:grpSpLocks/>
            </p:cNvGrpSpPr>
            <p:nvPr/>
          </p:nvGrpSpPr>
          <p:grpSpPr bwMode="auto">
            <a:xfrm>
              <a:off x="8850312" y="122237"/>
              <a:ext cx="990600" cy="609600"/>
              <a:chOff x="8240712" y="122237"/>
              <a:chExt cx="990600" cy="609600"/>
            </a:xfrm>
          </p:grpSpPr>
          <p:sp>
            <p:nvSpPr>
              <p:cNvPr id="11302" name="Explosion 1 51"/>
              <p:cNvSpPr>
                <a:spLocks noChangeArrowheads="1"/>
              </p:cNvSpPr>
              <p:nvPr/>
            </p:nvSpPr>
            <p:spPr bwMode="auto">
              <a:xfrm>
                <a:off x="8240712" y="122237"/>
                <a:ext cx="990600" cy="609600"/>
              </a:xfrm>
              <a:prstGeom prst="irregularSeal1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endParaRPr lang="en-US"/>
              </a:p>
            </p:txBody>
          </p:sp>
          <p:sp>
            <p:nvSpPr>
              <p:cNvPr id="11303" name="Text Box 5"/>
              <p:cNvSpPr txBox="1">
                <a:spLocks noChangeArrowheads="1"/>
              </p:cNvSpPr>
              <p:nvPr/>
            </p:nvSpPr>
            <p:spPr bwMode="auto">
              <a:xfrm>
                <a:off x="8393112" y="274637"/>
                <a:ext cx="685800" cy="36099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7000"/>
                  </a:lnSpc>
                  <a:spcBef>
                    <a:spcPct val="50000"/>
                  </a:spcBef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New</a:t>
                </a:r>
              </a:p>
            </p:txBody>
          </p:sp>
        </p:grpSp>
        <p:sp>
          <p:nvSpPr>
            <p:cNvPr id="11301" name="AutoShape 1072"/>
            <p:cNvSpPr>
              <a:spLocks noChangeArrowheads="1"/>
            </p:cNvSpPr>
            <p:nvPr/>
          </p:nvSpPr>
          <p:spPr bwMode="auto">
            <a:xfrm rot="8954979">
              <a:off x="8098542" y="2338891"/>
              <a:ext cx="685800" cy="228600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</p:grpSp>
      <p:grpSp>
        <p:nvGrpSpPr>
          <p:cNvPr id="13" name="Group 1084"/>
          <p:cNvGrpSpPr>
            <a:grpSpLocks/>
          </p:cNvGrpSpPr>
          <p:nvPr/>
        </p:nvGrpSpPr>
        <p:grpSpPr bwMode="auto">
          <a:xfrm>
            <a:off x="696913" y="2713038"/>
            <a:ext cx="1965325" cy="928687"/>
            <a:chOff x="250" y="1143"/>
            <a:chExt cx="1238" cy="585"/>
          </a:xfrm>
        </p:grpSpPr>
        <p:sp>
          <p:nvSpPr>
            <p:cNvPr id="11293" name="AutoShape 1076"/>
            <p:cNvSpPr>
              <a:spLocks noChangeArrowheads="1"/>
            </p:cNvSpPr>
            <p:nvPr/>
          </p:nvSpPr>
          <p:spPr bwMode="auto">
            <a:xfrm>
              <a:off x="624" y="1680"/>
              <a:ext cx="864" cy="48"/>
            </a:xfrm>
            <a:prstGeom prst="rightArrow">
              <a:avLst>
                <a:gd name="adj1" fmla="val 50000"/>
                <a:gd name="adj2" fmla="val 4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en-US"/>
            </a:p>
          </p:txBody>
        </p:sp>
        <p:grpSp>
          <p:nvGrpSpPr>
            <p:cNvPr id="11294" name="Group 1080"/>
            <p:cNvGrpSpPr>
              <a:grpSpLocks/>
            </p:cNvGrpSpPr>
            <p:nvPr/>
          </p:nvGrpSpPr>
          <p:grpSpPr bwMode="auto">
            <a:xfrm>
              <a:off x="250" y="1143"/>
              <a:ext cx="570" cy="502"/>
              <a:chOff x="250" y="1143"/>
              <a:chExt cx="570" cy="502"/>
            </a:xfrm>
          </p:grpSpPr>
          <p:sp>
            <p:nvSpPr>
              <p:cNvPr id="11295" name="Text Box 1078"/>
              <p:cNvSpPr txBox="1">
                <a:spLocks noChangeArrowheads="1"/>
              </p:cNvSpPr>
              <p:nvPr/>
            </p:nvSpPr>
            <p:spPr bwMode="auto">
              <a:xfrm>
                <a:off x="250" y="1143"/>
                <a:ext cx="36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/>
                  <a:t>M</a:t>
                </a:r>
                <a:endParaRPr lang="en-GB"/>
              </a:p>
            </p:txBody>
          </p:sp>
          <p:sp>
            <p:nvSpPr>
              <p:cNvPr id="11296" name="Text Box 1079"/>
              <p:cNvSpPr txBox="1">
                <a:spLocks noChangeArrowheads="1"/>
              </p:cNvSpPr>
              <p:nvPr/>
            </p:nvSpPr>
            <p:spPr bwMode="auto">
              <a:xfrm>
                <a:off x="465" y="1248"/>
                <a:ext cx="355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hangingPunct="0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/>
                  <a:t>w</a:t>
                </a:r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5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68313" y="0"/>
            <a:ext cx="9070975" cy="7285038"/>
          </a:xfrm>
        </p:spPr>
        <p:txBody>
          <a:bodyPr/>
          <a:lstStyle/>
          <a:p>
            <a:r>
              <a:rPr lang="en-US" smtClean="0"/>
              <a:t>A correction to F</a:t>
            </a:r>
            <a:r>
              <a:rPr lang="en-US" baseline="30000" smtClean="0"/>
              <a:t>a</a:t>
            </a:r>
            <a:r>
              <a:rPr lang="en-US" baseline="-25000" smtClean="0"/>
              <a:t>HF</a:t>
            </a:r>
            <a:r>
              <a:rPr lang="en-US" smtClean="0"/>
              <a:t> is applied for conversions.</a:t>
            </a:r>
          </a:p>
          <a:p>
            <a:r>
              <a:rPr lang="en-US" smtClean="0"/>
              <a:t>Systematic due to mistag estimate taken by making it zero or multiplying by 2.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Mistag Rate Measurement: The Mistag Matrix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03238" y="1768475"/>
            <a:ext cx="9070975" cy="5516563"/>
          </a:xfrm>
        </p:spPr>
        <p:txBody>
          <a:bodyPr/>
          <a:lstStyle/>
          <a:p>
            <a:r>
              <a:rPr lang="en-US" smtClean="0"/>
              <a:t>Caused by random overlap of tracks as well as K</a:t>
            </a:r>
            <a:r>
              <a:rPr lang="en-US" baseline="-25000" smtClean="0"/>
              <a:t>s</a:t>
            </a:r>
            <a:r>
              <a:rPr lang="en-US" smtClean="0"/>
              <a:t> and </a:t>
            </a:r>
            <a:r>
              <a:rPr lang="en-US" smtClean="0">
                <a:sym typeface="Symbol" pitchFamily="18" charset="2"/>
              </a:rPr>
              <a:t> decays and nuclear interactions in material.</a:t>
            </a:r>
          </a:p>
          <a:p>
            <a:r>
              <a:rPr lang="en-US" smtClean="0">
                <a:sym typeface="Symbol" pitchFamily="18" charset="2"/>
              </a:rPr>
              <a:t>Use negative tag rate.</a:t>
            </a:r>
          </a:p>
          <a:p>
            <a:r>
              <a:rPr lang="en-US" smtClean="0">
                <a:sym typeface="Symbol" pitchFamily="18" charset="2"/>
              </a:rPr>
              <a:t>Subtract negative tags in HF and lifetime of interactions: a 20% effect.</a:t>
            </a:r>
          </a:p>
          <a:p>
            <a:r>
              <a:rPr lang="en-US" smtClean="0">
                <a:sym typeface="Symbol" pitchFamily="18" charset="2"/>
              </a:rPr>
              <a:t>Measured in inclusive jets as a function of jet E</a:t>
            </a:r>
            <a:r>
              <a:rPr lang="en-US" baseline="-25000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, track multiplicity,  and  and of the scalar sum E</a:t>
            </a:r>
            <a:r>
              <a:rPr lang="en-US" baseline="-25000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of all jets in an event.</a:t>
            </a:r>
          </a:p>
          <a:p>
            <a:r>
              <a:rPr lang="en-US" smtClean="0">
                <a:sym typeface="Symbol" pitchFamily="18" charset="2"/>
              </a:rPr>
              <a:t>Use Jet 20,50,70, 100 to get syserr :11%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Jet Probability Tagger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distribution of d</a:t>
            </a:r>
            <a:r>
              <a:rPr lang="en-US" baseline="-25000" smtClean="0"/>
              <a:t>0</a:t>
            </a:r>
            <a:r>
              <a:rPr lang="en-US" smtClean="0"/>
              <a:t>/</a:t>
            </a:r>
            <a:r>
              <a:rPr lang="en-US" smtClean="0">
                <a:sym typeface="Symbol" pitchFamily="18" charset="2"/>
              </a:rPr>
              <a:t></a:t>
            </a:r>
            <a:r>
              <a:rPr lang="en-US" baseline="-25000" smtClean="0">
                <a:sym typeface="Symbol" pitchFamily="18" charset="2"/>
              </a:rPr>
              <a:t>d0 </a:t>
            </a:r>
            <a:r>
              <a:rPr lang="en-US" smtClean="0">
                <a:sym typeface="Symbol" pitchFamily="18" charset="2"/>
              </a:rPr>
              <a:t>can be sampled as a probability distribution function for a single track to have lifetime.</a:t>
            </a:r>
          </a:p>
          <a:p>
            <a:r>
              <a:rPr lang="en-US" smtClean="0"/>
              <a:t>A jet probability is formed from the individual track probabilities, P</a:t>
            </a:r>
            <a:r>
              <a:rPr lang="en-US" baseline="-25000" smtClean="0"/>
              <a:t>i</a:t>
            </a:r>
            <a:r>
              <a:rPr lang="en-US" smtClean="0"/>
              <a:t>:</a:t>
            </a:r>
          </a:p>
          <a:p>
            <a:endParaRPr lang="en-US" smtClean="0"/>
          </a:p>
          <a:p>
            <a:pPr>
              <a:buFont typeface="StarSymbol"/>
              <a:buNone/>
            </a:pPr>
            <a:endParaRPr lang="en-US" smtClean="0"/>
          </a:p>
          <a:p>
            <a:r>
              <a:rPr lang="en-US" smtClean="0"/>
              <a:t>Where </a:t>
            </a:r>
            <a:r>
              <a:rPr lang="en-US" smtClean="0">
                <a:sym typeface="Symbol" pitchFamily="18" charset="2"/>
              </a:rPr>
              <a:t>=P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P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…P</a:t>
            </a:r>
            <a:r>
              <a:rPr lang="en-US" baseline="-25000" smtClean="0">
                <a:sym typeface="Symbol" pitchFamily="18" charset="2"/>
              </a:rPr>
              <a:t>N</a:t>
            </a:r>
            <a:endParaRPr lang="en-US" baseline="-2500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09975" y="4389438"/>
          <a:ext cx="2806700" cy="1066800"/>
        </p:xfrm>
        <a:graphic>
          <a:graphicData uri="http://schemas.openxmlformats.org/presentationml/2006/ole">
            <p:oleObj spid="_x0000_s3074" name="Equation" r:id="rId3" imgW="153648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2113" y="2103438"/>
          <a:ext cx="9372601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457200"/>
                <a:gridCol w="1219200"/>
                <a:gridCol w="1168401"/>
                <a:gridCol w="1587500"/>
                <a:gridCol w="1587500"/>
              </a:tblGrid>
              <a:tr h="339960">
                <a:tc>
                  <a:txBody>
                    <a:bodyPr/>
                    <a:lstStyle/>
                    <a:p>
                      <a:r>
                        <a:rPr lang="en-US" dirty="0" smtClean="0"/>
                        <a:t>Loose and</a:t>
                      </a:r>
                      <a:r>
                        <a:rPr lang="en-US" baseline="0" dirty="0" smtClean="0"/>
                        <a:t> Tight SVX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Loose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Tight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9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Pass2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Pass2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88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SVX 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8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Track-d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>
                          <a:sym typeface="Symbol"/>
                        </a:rPr>
                        <a:t>Sign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</a:t>
                      </a:r>
                      <a:endParaRPr lang="en-US" sz="1600" dirty="0"/>
                    </a:p>
                  </a:txBody>
                  <a:tcPr/>
                </a:tc>
              </a:tr>
              <a:tr h="3288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Attachment cut d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dirty="0" smtClean="0"/>
                        <a:t> Sig.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28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Track prune </a:t>
                      </a:r>
                      <a:r>
                        <a:rPr lang="en-US" sz="1600" dirty="0" smtClean="0">
                          <a:sym typeface="Symbol"/>
                        </a:rPr>
                        <a:t></a:t>
                      </a:r>
                      <a:r>
                        <a:rPr lang="en-US" sz="1600" baseline="30000" dirty="0" smtClean="0">
                          <a:sym typeface="Symbol"/>
                        </a:rPr>
                        <a:t>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</a:tr>
              <a:tr h="328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Vertex fit </a:t>
                      </a:r>
                      <a:r>
                        <a:rPr lang="en-US" sz="1600" dirty="0" smtClean="0">
                          <a:sym typeface="Symbol"/>
                        </a:rPr>
                        <a:t></a:t>
                      </a:r>
                      <a:r>
                        <a:rPr lang="en-US" sz="1600" baseline="30000" dirty="0" smtClean="0">
                          <a:sym typeface="Symbol"/>
                        </a:rPr>
                        <a:t>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Lxy</a:t>
                      </a:r>
                      <a:r>
                        <a:rPr lang="en-US" sz="1600" dirty="0" smtClean="0"/>
                        <a:t> significance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88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Material Removal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8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Loose and Tight SecSVX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Trigger: 2 jets, E</a:t>
            </a:r>
            <a:r>
              <a:rPr lang="en-US" baseline="-25000" dirty="0" smtClean="0"/>
              <a:t>t</a:t>
            </a:r>
            <a:r>
              <a:rPr lang="en-US" dirty="0" smtClean="0"/>
              <a:t>&gt;15 </a:t>
            </a:r>
            <a:r>
              <a:rPr lang="en-US" dirty="0" err="1" smtClean="0"/>
              <a:t>Gev</a:t>
            </a:r>
            <a:r>
              <a:rPr lang="en-US" dirty="0" smtClean="0"/>
              <a:t>, 2 tracks pt&gt;2 and d</a:t>
            </a:r>
            <a:r>
              <a:rPr lang="en-US" baseline="-25000" dirty="0" smtClean="0"/>
              <a:t>0</a:t>
            </a:r>
            <a:r>
              <a:rPr lang="en-US" dirty="0" smtClean="0"/>
              <a:t>&gt;100 </a:t>
            </a:r>
            <a:r>
              <a:rPr lang="en-US" dirty="0" smtClean="0">
                <a:sym typeface="Symbol" pitchFamily="18" charset="2"/>
              </a:rPr>
              <a:t></a:t>
            </a:r>
            <a:r>
              <a:rPr lang="en-US" dirty="0" smtClean="0"/>
              <a:t>m</a:t>
            </a:r>
          </a:p>
          <a:p>
            <a:r>
              <a:rPr lang="en-US" dirty="0" smtClean="0"/>
              <a:t>Offline 3 tagged jets E</a:t>
            </a:r>
            <a:r>
              <a:rPr lang="en-US" baseline="-25000" dirty="0" smtClean="0"/>
              <a:t>t</a:t>
            </a:r>
            <a:r>
              <a:rPr lang="en-US" dirty="0" smtClean="0"/>
              <a:t>&gt;20 </a:t>
            </a:r>
            <a:r>
              <a:rPr lang="en-US" dirty="0" err="1" smtClean="0"/>
              <a:t>Gev</a:t>
            </a:r>
            <a:r>
              <a:rPr lang="en-US" dirty="0" smtClean="0"/>
              <a:t> |</a:t>
            </a:r>
            <a:r>
              <a:rPr lang="en-US" dirty="0" smtClean="0">
                <a:sym typeface="Symbol" pitchFamily="18" charset="2"/>
              </a:rPr>
              <a:t></a:t>
            </a:r>
            <a:r>
              <a:rPr lang="en-US" dirty="0" smtClean="0"/>
              <a:t>|&lt;2</a:t>
            </a:r>
          </a:p>
          <a:p>
            <a:r>
              <a:rPr lang="en-US" dirty="0" smtClean="0"/>
              <a:t>Auxiliary sample for background: third jet not tagged. Background: QCD </a:t>
            </a:r>
            <a:r>
              <a:rPr lang="en-US" dirty="0" err="1" smtClean="0"/>
              <a:t>multijet</a:t>
            </a:r>
            <a:r>
              <a:rPr lang="en-US" dirty="0" smtClean="0"/>
              <a:t>: 2 b jets+ </a:t>
            </a:r>
            <a:r>
              <a:rPr lang="en-US" dirty="0" err="1" smtClean="0"/>
              <a:t>mistag</a:t>
            </a:r>
            <a:r>
              <a:rPr lang="en-US" dirty="0" smtClean="0"/>
              <a:t> or c-tag or b-tag. Flavor content: XXY (lead two jets and third).</a:t>
            </a:r>
          </a:p>
          <a:p>
            <a:r>
              <a:rPr lang="en-US" dirty="0" smtClean="0"/>
              <a:t>Real b jets: </a:t>
            </a:r>
            <a:r>
              <a:rPr lang="en-US" dirty="0" err="1" smtClean="0"/>
              <a:t>bbb</a:t>
            </a:r>
            <a:r>
              <a:rPr lang="en-US" dirty="0" smtClean="0"/>
              <a:t>,(</a:t>
            </a:r>
            <a:r>
              <a:rPr lang="en-US" dirty="0" err="1" smtClean="0"/>
              <a:t>bbc,bbq</a:t>
            </a:r>
            <a:r>
              <a:rPr lang="en-US" dirty="0" smtClean="0"/>
              <a:t>)</a:t>
            </a:r>
            <a:r>
              <a:rPr lang="en-US" dirty="0" smtClean="0">
                <a:sym typeface="Symbol" pitchFamily="18" charset="2"/>
              </a:rPr>
              <a:t></a:t>
            </a:r>
            <a:r>
              <a:rPr lang="en-US" dirty="0" err="1" smtClean="0">
                <a:sym typeface="Symbol" pitchFamily="18" charset="2"/>
              </a:rPr>
              <a:t>bbx</a:t>
            </a:r>
            <a:r>
              <a:rPr lang="en-US" dirty="0" smtClean="0"/>
              <a:t>, </a:t>
            </a:r>
            <a:r>
              <a:rPr lang="en-US" dirty="0" err="1" smtClean="0"/>
              <a:t>bcb</a:t>
            </a:r>
            <a:r>
              <a:rPr lang="en-US" dirty="0" smtClean="0"/>
              <a:t>, </a:t>
            </a:r>
            <a:r>
              <a:rPr lang="en-US" dirty="0" err="1" smtClean="0"/>
              <a:t>bqb</a:t>
            </a:r>
            <a:r>
              <a:rPr lang="en-US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70975" cy="762000"/>
          </a:xfrm>
        </p:spPr>
        <p:txBody>
          <a:bodyPr/>
          <a:lstStyle/>
          <a:p>
            <a:r>
              <a:rPr lang="en-GB" smtClean="0"/>
              <a:t>Messengers</a:t>
            </a:r>
          </a:p>
        </p:txBody>
      </p:sp>
      <p:pic>
        <p:nvPicPr>
          <p:cNvPr id="361475" name="Picture 1027" descr="C:\Documents and Settings\stdenis\Desktop\Lathuile2008\physics\Feynmann\SingleTo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4114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6" name="Picture 1028" descr="C:\Documents and Settings\stdenis\Desktop\Lathuile2008\physics\Feynmann\W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114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1029" descr="C:\Documents and Settings\stdenis\Desktop\Lathuile2008\physics\Feynmann\Z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411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80" name="Picture 1032" descr="C:\Documents and Settings\stdenis\Desktop\Lathuile2008\physics\Feynmann\ggWW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81600"/>
            <a:ext cx="411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72"/>
          <p:cNvGrpSpPr>
            <a:grpSpLocks/>
          </p:cNvGrpSpPr>
          <p:nvPr/>
        </p:nvGrpSpPr>
        <p:grpSpPr bwMode="auto">
          <a:xfrm>
            <a:off x="4495800" y="3048000"/>
            <a:ext cx="4114800" cy="2016125"/>
            <a:chOff x="2928" y="1872"/>
            <a:chExt cx="2592" cy="1270"/>
          </a:xfrm>
        </p:grpSpPr>
        <p:sp>
          <p:nvSpPr>
            <p:cNvPr id="12412" name="Rectangle 1171"/>
            <p:cNvSpPr>
              <a:spLocks noChangeArrowheads="1"/>
            </p:cNvSpPr>
            <p:nvPr/>
          </p:nvSpPr>
          <p:spPr bwMode="auto">
            <a:xfrm>
              <a:off x="2928" y="1920"/>
              <a:ext cx="259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13" name="Group 1141"/>
            <p:cNvGrpSpPr>
              <a:grpSpLocks/>
            </p:cNvGrpSpPr>
            <p:nvPr/>
          </p:nvGrpSpPr>
          <p:grpSpPr bwMode="auto">
            <a:xfrm>
              <a:off x="5136" y="1872"/>
              <a:ext cx="282" cy="355"/>
              <a:chOff x="5104" y="1776"/>
              <a:chExt cx="282" cy="355"/>
            </a:xfrm>
          </p:grpSpPr>
          <p:sp>
            <p:nvSpPr>
              <p:cNvPr id="12469" name="Text Box 1139"/>
              <p:cNvSpPr txBox="1">
                <a:spLocks noChangeArrowheads="1"/>
              </p:cNvSpPr>
              <p:nvPr/>
            </p:nvSpPr>
            <p:spPr bwMode="auto">
              <a:xfrm>
                <a:off x="5104" y="1887"/>
                <a:ext cx="16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l</a:t>
                </a:r>
                <a:endParaRPr lang="en-GB" sz="2000"/>
              </a:p>
            </p:txBody>
          </p:sp>
          <p:sp>
            <p:nvSpPr>
              <p:cNvPr id="12470" name="Text Box 1140"/>
              <p:cNvSpPr txBox="1">
                <a:spLocks noChangeArrowheads="1"/>
              </p:cNvSpPr>
              <p:nvPr/>
            </p:nvSpPr>
            <p:spPr bwMode="auto">
              <a:xfrm>
                <a:off x="5136" y="1776"/>
                <a:ext cx="25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+</a:t>
                </a:r>
                <a:endParaRPr lang="en-GB" sz="2000"/>
              </a:p>
            </p:txBody>
          </p:sp>
        </p:grpSp>
        <p:grpSp>
          <p:nvGrpSpPr>
            <p:cNvPr id="12414" name="Group 1168"/>
            <p:cNvGrpSpPr>
              <a:grpSpLocks/>
            </p:cNvGrpSpPr>
            <p:nvPr/>
          </p:nvGrpSpPr>
          <p:grpSpPr bwMode="auto">
            <a:xfrm>
              <a:off x="3019" y="1920"/>
              <a:ext cx="2365" cy="1222"/>
              <a:chOff x="2910" y="1824"/>
              <a:chExt cx="2474" cy="1319"/>
            </a:xfrm>
          </p:grpSpPr>
          <p:grpSp>
            <p:nvGrpSpPr>
              <p:cNvPr id="12415" name="Group 1080"/>
              <p:cNvGrpSpPr>
                <a:grpSpLocks/>
              </p:cNvGrpSpPr>
              <p:nvPr/>
            </p:nvGrpSpPr>
            <p:grpSpPr bwMode="auto">
              <a:xfrm>
                <a:off x="2910" y="1824"/>
                <a:ext cx="1698" cy="1079"/>
                <a:chOff x="2910" y="1824"/>
                <a:chExt cx="1698" cy="1079"/>
              </a:xfrm>
            </p:grpSpPr>
            <p:sp>
              <p:nvSpPr>
                <p:cNvPr id="12431" name="Line 1033"/>
                <p:cNvSpPr>
                  <a:spLocks noChangeShapeType="1"/>
                </p:cNvSpPr>
                <p:nvPr/>
              </p:nvSpPr>
              <p:spPr bwMode="auto">
                <a:xfrm>
                  <a:off x="3216" y="2160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2" name="Line 1035"/>
                <p:cNvSpPr>
                  <a:spLocks noChangeShapeType="1"/>
                </p:cNvSpPr>
                <p:nvPr/>
              </p:nvSpPr>
              <p:spPr bwMode="auto">
                <a:xfrm>
                  <a:off x="3840" y="2160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Line 1037"/>
                <p:cNvSpPr>
                  <a:spLocks noChangeShapeType="1"/>
                </p:cNvSpPr>
                <p:nvPr/>
              </p:nvSpPr>
              <p:spPr bwMode="auto">
                <a:xfrm flipH="1">
                  <a:off x="3216" y="278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34" name="Group 1053"/>
                <p:cNvGrpSpPr>
                  <a:grpSpLocks/>
                </p:cNvGrpSpPr>
                <p:nvPr/>
              </p:nvGrpSpPr>
              <p:grpSpPr bwMode="auto">
                <a:xfrm>
                  <a:off x="3840" y="2160"/>
                  <a:ext cx="768" cy="96"/>
                  <a:chOff x="4176" y="2112"/>
                  <a:chExt cx="768" cy="96"/>
                </a:xfrm>
              </p:grpSpPr>
              <p:grpSp>
                <p:nvGrpSpPr>
                  <p:cNvPr id="12457" name="Group 1043"/>
                  <p:cNvGrpSpPr>
                    <a:grpSpLocks/>
                  </p:cNvGrpSpPr>
                  <p:nvPr/>
                </p:nvGrpSpPr>
                <p:grpSpPr bwMode="auto">
                  <a:xfrm>
                    <a:off x="4176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67" name="Line 10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68" name="Line 10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58" name="Group 1044"/>
                  <p:cNvGrpSpPr>
                    <a:grpSpLocks/>
                  </p:cNvGrpSpPr>
                  <p:nvPr/>
                </p:nvGrpSpPr>
                <p:grpSpPr bwMode="auto">
                  <a:xfrm>
                    <a:off x="4368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65" name="Line 10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66" name="Line 10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59" name="Group 1047"/>
                  <p:cNvGrpSpPr>
                    <a:grpSpLocks/>
                  </p:cNvGrpSpPr>
                  <p:nvPr/>
                </p:nvGrpSpPr>
                <p:grpSpPr bwMode="auto">
                  <a:xfrm>
                    <a:off x="4560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63" name="Line 10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64" name="Line 10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60" name="Group 1050"/>
                  <p:cNvGrpSpPr>
                    <a:grpSpLocks/>
                  </p:cNvGrpSpPr>
                  <p:nvPr/>
                </p:nvGrpSpPr>
                <p:grpSpPr bwMode="auto">
                  <a:xfrm>
                    <a:off x="4752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61" name="Line 10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62" name="Line 10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435" name="Group 1054"/>
                <p:cNvGrpSpPr>
                  <a:grpSpLocks/>
                </p:cNvGrpSpPr>
                <p:nvPr/>
              </p:nvGrpSpPr>
              <p:grpSpPr bwMode="auto">
                <a:xfrm>
                  <a:off x="3840" y="2784"/>
                  <a:ext cx="768" cy="96"/>
                  <a:chOff x="4176" y="2112"/>
                  <a:chExt cx="768" cy="96"/>
                </a:xfrm>
              </p:grpSpPr>
              <p:grpSp>
                <p:nvGrpSpPr>
                  <p:cNvPr id="12445" name="Group 1055"/>
                  <p:cNvGrpSpPr>
                    <a:grpSpLocks/>
                  </p:cNvGrpSpPr>
                  <p:nvPr/>
                </p:nvGrpSpPr>
                <p:grpSpPr bwMode="auto">
                  <a:xfrm>
                    <a:off x="4176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55" name="Line 10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56" name="Line 10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46" name="Group 1058"/>
                  <p:cNvGrpSpPr>
                    <a:grpSpLocks/>
                  </p:cNvGrpSpPr>
                  <p:nvPr/>
                </p:nvGrpSpPr>
                <p:grpSpPr bwMode="auto">
                  <a:xfrm>
                    <a:off x="4368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53" name="Line 10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54" name="Line 10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47" name="Group 1061"/>
                  <p:cNvGrpSpPr>
                    <a:grpSpLocks/>
                  </p:cNvGrpSpPr>
                  <p:nvPr/>
                </p:nvGrpSpPr>
                <p:grpSpPr bwMode="auto">
                  <a:xfrm>
                    <a:off x="4560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51" name="Line 10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52" name="Line 10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48" name="Group 1064"/>
                  <p:cNvGrpSpPr>
                    <a:grpSpLocks/>
                  </p:cNvGrpSpPr>
                  <p:nvPr/>
                </p:nvGrpSpPr>
                <p:grpSpPr bwMode="auto">
                  <a:xfrm>
                    <a:off x="4752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49" name="Line 10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50" name="Line 10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436" name="Text Box 1068"/>
                <p:cNvSpPr txBox="1">
                  <a:spLocks noChangeArrowheads="1"/>
                </p:cNvSpPr>
                <p:nvPr/>
              </p:nvSpPr>
              <p:spPr bwMode="auto">
                <a:xfrm>
                  <a:off x="2910" y="2079"/>
                  <a:ext cx="228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q</a:t>
                  </a:r>
                  <a:endParaRPr lang="en-GB" sz="2000"/>
                </a:p>
              </p:txBody>
            </p:sp>
            <p:sp>
              <p:nvSpPr>
                <p:cNvPr id="12437" name="Text Box 1069"/>
                <p:cNvSpPr txBox="1">
                  <a:spLocks noChangeArrowheads="1"/>
                </p:cNvSpPr>
                <p:nvPr/>
              </p:nvSpPr>
              <p:spPr bwMode="auto">
                <a:xfrm>
                  <a:off x="2923" y="2640"/>
                  <a:ext cx="228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q</a:t>
                  </a:r>
                  <a:endParaRPr lang="en-GB" sz="2000"/>
                </a:p>
              </p:txBody>
            </p:sp>
            <p:grpSp>
              <p:nvGrpSpPr>
                <p:cNvPr id="12438" name="Group 1074"/>
                <p:cNvGrpSpPr>
                  <a:grpSpLocks/>
                </p:cNvGrpSpPr>
                <p:nvPr/>
              </p:nvGrpSpPr>
              <p:grpSpPr bwMode="auto">
                <a:xfrm>
                  <a:off x="4075" y="1824"/>
                  <a:ext cx="341" cy="375"/>
                  <a:chOff x="4682" y="1968"/>
                  <a:chExt cx="341" cy="375"/>
                </a:xfrm>
              </p:grpSpPr>
              <p:sp>
                <p:nvSpPr>
                  <p:cNvPr id="12443" name="Text Box 10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2" y="2079"/>
                    <a:ext cx="237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Z</a:t>
                    </a:r>
                    <a:endParaRPr lang="en-GB" sz="2000"/>
                  </a:p>
                </p:txBody>
              </p:sp>
              <p:sp>
                <p:nvSpPr>
                  <p:cNvPr id="12444" name="Text Box 10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5" y="1968"/>
                    <a:ext cx="228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0</a:t>
                    </a:r>
                    <a:endParaRPr lang="en-GB" sz="2000"/>
                  </a:p>
                </p:txBody>
              </p:sp>
            </p:grpSp>
            <p:grpSp>
              <p:nvGrpSpPr>
                <p:cNvPr id="12439" name="Group 1076"/>
                <p:cNvGrpSpPr>
                  <a:grpSpLocks/>
                </p:cNvGrpSpPr>
                <p:nvPr/>
              </p:nvGrpSpPr>
              <p:grpSpPr bwMode="auto">
                <a:xfrm>
                  <a:off x="4122" y="2448"/>
                  <a:ext cx="342" cy="374"/>
                  <a:chOff x="4681" y="1968"/>
                  <a:chExt cx="342" cy="374"/>
                </a:xfrm>
              </p:grpSpPr>
              <p:sp>
                <p:nvSpPr>
                  <p:cNvPr id="12441" name="Text Box 10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1" y="2079"/>
                    <a:ext cx="237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Z</a:t>
                    </a:r>
                    <a:endParaRPr lang="en-GB" sz="2000"/>
                  </a:p>
                </p:txBody>
              </p:sp>
              <p:sp>
                <p:nvSpPr>
                  <p:cNvPr id="12442" name="Text Box 10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5" y="1968"/>
                    <a:ext cx="228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0</a:t>
                    </a:r>
                    <a:endParaRPr lang="en-GB" sz="2000"/>
                  </a:p>
                </p:txBody>
              </p:sp>
            </p:grpSp>
            <p:sp>
              <p:nvSpPr>
                <p:cNvPr id="12440" name="Line 1079"/>
                <p:cNvSpPr>
                  <a:spLocks noChangeShapeType="1"/>
                </p:cNvSpPr>
                <p:nvPr/>
              </p:nvSpPr>
              <p:spPr bwMode="auto">
                <a:xfrm>
                  <a:off x="2928" y="21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16" name="Group 1081"/>
              <p:cNvGrpSpPr>
                <a:grpSpLocks/>
              </p:cNvGrpSpPr>
              <p:nvPr/>
            </p:nvGrpSpPr>
            <p:grpSpPr bwMode="auto">
              <a:xfrm>
                <a:off x="4075" y="1824"/>
                <a:ext cx="341" cy="375"/>
                <a:chOff x="4682" y="1968"/>
                <a:chExt cx="341" cy="375"/>
              </a:xfrm>
            </p:grpSpPr>
            <p:sp>
              <p:nvSpPr>
                <p:cNvPr id="12429" name="Text Box 1082"/>
                <p:cNvSpPr txBox="1">
                  <a:spLocks noChangeArrowheads="1"/>
                </p:cNvSpPr>
                <p:nvPr/>
              </p:nvSpPr>
              <p:spPr bwMode="auto">
                <a:xfrm>
                  <a:off x="4682" y="2079"/>
                  <a:ext cx="237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Z</a:t>
                  </a:r>
                  <a:endParaRPr lang="en-GB" sz="2000"/>
                </a:p>
              </p:txBody>
            </p:sp>
            <p:sp>
              <p:nvSpPr>
                <p:cNvPr id="12430" name="Text Box 1083"/>
                <p:cNvSpPr txBox="1">
                  <a:spLocks noChangeArrowheads="1"/>
                </p:cNvSpPr>
                <p:nvPr/>
              </p:nvSpPr>
              <p:spPr bwMode="auto">
                <a:xfrm>
                  <a:off x="4795" y="1968"/>
                  <a:ext cx="228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0</a:t>
                  </a:r>
                  <a:endParaRPr lang="en-GB" sz="2000"/>
                </a:p>
              </p:txBody>
            </p:sp>
          </p:grpSp>
          <p:grpSp>
            <p:nvGrpSpPr>
              <p:cNvPr id="12417" name="Group 1126"/>
              <p:cNvGrpSpPr>
                <a:grpSpLocks/>
              </p:cNvGrpSpPr>
              <p:nvPr/>
            </p:nvGrpSpPr>
            <p:grpSpPr bwMode="auto">
              <a:xfrm>
                <a:off x="4608" y="2016"/>
                <a:ext cx="480" cy="336"/>
                <a:chOff x="4608" y="2016"/>
                <a:chExt cx="480" cy="336"/>
              </a:xfrm>
            </p:grpSpPr>
            <p:sp>
              <p:nvSpPr>
                <p:cNvPr id="12427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4608" y="2016"/>
                  <a:ext cx="48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8" name="Line 1124"/>
                <p:cNvSpPr>
                  <a:spLocks noChangeShapeType="1"/>
                </p:cNvSpPr>
                <p:nvPr/>
              </p:nvSpPr>
              <p:spPr bwMode="auto">
                <a:xfrm>
                  <a:off x="4608" y="216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18" name="Group 1130"/>
              <p:cNvGrpSpPr>
                <a:grpSpLocks/>
              </p:cNvGrpSpPr>
              <p:nvPr/>
            </p:nvGrpSpPr>
            <p:grpSpPr bwMode="auto">
              <a:xfrm>
                <a:off x="4608" y="2640"/>
                <a:ext cx="480" cy="336"/>
                <a:chOff x="4608" y="2016"/>
                <a:chExt cx="480" cy="336"/>
              </a:xfrm>
            </p:grpSpPr>
            <p:sp>
              <p:nvSpPr>
                <p:cNvPr id="12425" name="Line 1131"/>
                <p:cNvSpPr>
                  <a:spLocks noChangeShapeType="1"/>
                </p:cNvSpPr>
                <p:nvPr/>
              </p:nvSpPr>
              <p:spPr bwMode="auto">
                <a:xfrm flipV="1">
                  <a:off x="4608" y="2016"/>
                  <a:ext cx="48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6" name="Line 1132"/>
                <p:cNvSpPr>
                  <a:spLocks noChangeShapeType="1"/>
                </p:cNvSpPr>
                <p:nvPr/>
              </p:nvSpPr>
              <p:spPr bwMode="auto">
                <a:xfrm>
                  <a:off x="4608" y="216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19" name="Group 1145"/>
              <p:cNvGrpSpPr>
                <a:grpSpLocks/>
              </p:cNvGrpSpPr>
              <p:nvPr/>
            </p:nvGrpSpPr>
            <p:grpSpPr bwMode="auto">
              <a:xfrm>
                <a:off x="5133" y="2160"/>
                <a:ext cx="251" cy="374"/>
                <a:chOff x="5101" y="1776"/>
                <a:chExt cx="251" cy="374"/>
              </a:xfrm>
            </p:grpSpPr>
            <p:sp>
              <p:nvSpPr>
                <p:cNvPr id="12423" name="Text Box 1146"/>
                <p:cNvSpPr txBox="1">
                  <a:spLocks noChangeArrowheads="1"/>
                </p:cNvSpPr>
                <p:nvPr/>
              </p:nvSpPr>
              <p:spPr bwMode="auto">
                <a:xfrm>
                  <a:off x="5101" y="1887"/>
                  <a:ext cx="167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l</a:t>
                  </a:r>
                  <a:endParaRPr lang="en-GB" sz="2000"/>
                </a:p>
              </p:txBody>
            </p:sp>
            <p:sp>
              <p:nvSpPr>
                <p:cNvPr id="12424" name="Text Box 1147"/>
                <p:cNvSpPr txBox="1">
                  <a:spLocks noChangeArrowheads="1"/>
                </p:cNvSpPr>
                <p:nvPr/>
              </p:nvSpPr>
              <p:spPr bwMode="auto">
                <a:xfrm>
                  <a:off x="5170" y="1776"/>
                  <a:ext cx="182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-</a:t>
                  </a:r>
                  <a:endParaRPr lang="en-GB" sz="2000"/>
                </a:p>
              </p:txBody>
            </p:sp>
          </p:grpSp>
          <p:sp>
            <p:nvSpPr>
              <p:cNvPr id="12420" name="Text Box 1151"/>
              <p:cNvSpPr txBox="1">
                <a:spLocks noChangeArrowheads="1"/>
              </p:cNvSpPr>
              <p:nvPr/>
            </p:nvSpPr>
            <p:spPr bwMode="auto">
              <a:xfrm>
                <a:off x="5131" y="2880"/>
                <a:ext cx="228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b</a:t>
                </a:r>
                <a:endParaRPr lang="en-GB" sz="2000"/>
              </a:p>
            </p:txBody>
          </p:sp>
          <p:sp>
            <p:nvSpPr>
              <p:cNvPr id="12421" name="Text Box 1152"/>
              <p:cNvSpPr txBox="1">
                <a:spLocks noChangeArrowheads="1"/>
              </p:cNvSpPr>
              <p:nvPr/>
            </p:nvSpPr>
            <p:spPr bwMode="auto">
              <a:xfrm>
                <a:off x="5131" y="2544"/>
                <a:ext cx="228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b</a:t>
                </a:r>
                <a:endParaRPr lang="en-GB" sz="2000"/>
              </a:p>
            </p:txBody>
          </p:sp>
          <p:sp>
            <p:nvSpPr>
              <p:cNvPr id="12422" name="Line 1153"/>
              <p:cNvSpPr>
                <a:spLocks noChangeShapeType="1"/>
              </p:cNvSpPr>
              <p:nvPr/>
            </p:nvSpPr>
            <p:spPr bwMode="auto">
              <a:xfrm>
                <a:off x="5136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1174"/>
          <p:cNvGrpSpPr>
            <a:grpSpLocks/>
          </p:cNvGrpSpPr>
          <p:nvPr/>
        </p:nvGrpSpPr>
        <p:grpSpPr bwMode="auto">
          <a:xfrm>
            <a:off x="4495800" y="5105400"/>
            <a:ext cx="4114800" cy="2101850"/>
            <a:chOff x="3024" y="3264"/>
            <a:chExt cx="2592" cy="1324"/>
          </a:xfrm>
        </p:grpSpPr>
        <p:sp>
          <p:nvSpPr>
            <p:cNvPr id="12352" name="Rectangle 1173"/>
            <p:cNvSpPr>
              <a:spLocks noChangeArrowheads="1"/>
            </p:cNvSpPr>
            <p:nvPr/>
          </p:nvSpPr>
          <p:spPr bwMode="auto">
            <a:xfrm>
              <a:off x="3024" y="3312"/>
              <a:ext cx="259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3" name="Group 1169"/>
            <p:cNvGrpSpPr>
              <a:grpSpLocks/>
            </p:cNvGrpSpPr>
            <p:nvPr/>
          </p:nvGrpSpPr>
          <p:grpSpPr bwMode="auto">
            <a:xfrm>
              <a:off x="3072" y="3264"/>
              <a:ext cx="2348" cy="1324"/>
              <a:chOff x="2917" y="3120"/>
              <a:chExt cx="2590" cy="1471"/>
            </a:xfrm>
          </p:grpSpPr>
          <p:grpSp>
            <p:nvGrpSpPr>
              <p:cNvPr id="12354" name="Group 1084"/>
              <p:cNvGrpSpPr>
                <a:grpSpLocks/>
              </p:cNvGrpSpPr>
              <p:nvPr/>
            </p:nvGrpSpPr>
            <p:grpSpPr bwMode="auto">
              <a:xfrm>
                <a:off x="2917" y="3168"/>
                <a:ext cx="1704" cy="1086"/>
                <a:chOff x="2904" y="1824"/>
                <a:chExt cx="1704" cy="1086"/>
              </a:xfrm>
            </p:grpSpPr>
            <p:sp>
              <p:nvSpPr>
                <p:cNvPr id="12374" name="Line 1085"/>
                <p:cNvSpPr>
                  <a:spLocks noChangeShapeType="1"/>
                </p:cNvSpPr>
                <p:nvPr/>
              </p:nvSpPr>
              <p:spPr bwMode="auto">
                <a:xfrm>
                  <a:off x="3216" y="2160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Line 1086"/>
                <p:cNvSpPr>
                  <a:spLocks noChangeShapeType="1"/>
                </p:cNvSpPr>
                <p:nvPr/>
              </p:nvSpPr>
              <p:spPr bwMode="auto">
                <a:xfrm>
                  <a:off x="3840" y="2160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6" name="Line 1087"/>
                <p:cNvSpPr>
                  <a:spLocks noChangeShapeType="1"/>
                </p:cNvSpPr>
                <p:nvPr/>
              </p:nvSpPr>
              <p:spPr bwMode="auto">
                <a:xfrm flipH="1">
                  <a:off x="3216" y="278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77" name="Group 1088"/>
                <p:cNvGrpSpPr>
                  <a:grpSpLocks/>
                </p:cNvGrpSpPr>
                <p:nvPr/>
              </p:nvGrpSpPr>
              <p:grpSpPr bwMode="auto">
                <a:xfrm>
                  <a:off x="3840" y="2160"/>
                  <a:ext cx="768" cy="96"/>
                  <a:chOff x="4176" y="2112"/>
                  <a:chExt cx="768" cy="96"/>
                </a:xfrm>
              </p:grpSpPr>
              <p:grpSp>
                <p:nvGrpSpPr>
                  <p:cNvPr id="12400" name="Group 1089"/>
                  <p:cNvGrpSpPr>
                    <a:grpSpLocks/>
                  </p:cNvGrpSpPr>
                  <p:nvPr/>
                </p:nvGrpSpPr>
                <p:grpSpPr bwMode="auto">
                  <a:xfrm>
                    <a:off x="4176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10" name="Line 10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11" name="Line 10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01" name="Group 1092"/>
                  <p:cNvGrpSpPr>
                    <a:grpSpLocks/>
                  </p:cNvGrpSpPr>
                  <p:nvPr/>
                </p:nvGrpSpPr>
                <p:grpSpPr bwMode="auto">
                  <a:xfrm>
                    <a:off x="4368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08" name="Line 10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9" name="Line 10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02" name="Group 1095"/>
                  <p:cNvGrpSpPr>
                    <a:grpSpLocks/>
                  </p:cNvGrpSpPr>
                  <p:nvPr/>
                </p:nvGrpSpPr>
                <p:grpSpPr bwMode="auto">
                  <a:xfrm>
                    <a:off x="4560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06" name="Line 10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7" name="Line 10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03" name="Group 1098"/>
                  <p:cNvGrpSpPr>
                    <a:grpSpLocks/>
                  </p:cNvGrpSpPr>
                  <p:nvPr/>
                </p:nvGrpSpPr>
                <p:grpSpPr bwMode="auto">
                  <a:xfrm>
                    <a:off x="4752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404" name="Line 10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5" name="Line 11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378" name="Group 1101"/>
                <p:cNvGrpSpPr>
                  <a:grpSpLocks/>
                </p:cNvGrpSpPr>
                <p:nvPr/>
              </p:nvGrpSpPr>
              <p:grpSpPr bwMode="auto">
                <a:xfrm>
                  <a:off x="3840" y="2784"/>
                  <a:ext cx="768" cy="96"/>
                  <a:chOff x="4176" y="2112"/>
                  <a:chExt cx="768" cy="96"/>
                </a:xfrm>
              </p:grpSpPr>
              <p:grpSp>
                <p:nvGrpSpPr>
                  <p:cNvPr id="12388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4176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398" name="Line 1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9" name="Line 11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89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4368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396" name="Line 1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7" name="Line 1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90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4560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394" name="Line 1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5" name="Line 1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91" name="Group 1111"/>
                  <p:cNvGrpSpPr>
                    <a:grpSpLocks/>
                  </p:cNvGrpSpPr>
                  <p:nvPr/>
                </p:nvGrpSpPr>
                <p:grpSpPr bwMode="auto">
                  <a:xfrm>
                    <a:off x="4752" y="2112"/>
                    <a:ext cx="192" cy="96"/>
                    <a:chOff x="4176" y="2112"/>
                    <a:chExt cx="192" cy="96"/>
                  </a:xfrm>
                </p:grpSpPr>
                <p:sp>
                  <p:nvSpPr>
                    <p:cNvPr id="12392" name="Line 1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3" name="Line 1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379" name="Text Box 1114"/>
                <p:cNvSpPr txBox="1">
                  <a:spLocks noChangeArrowheads="1"/>
                </p:cNvSpPr>
                <p:nvPr/>
              </p:nvSpPr>
              <p:spPr bwMode="auto">
                <a:xfrm>
                  <a:off x="2904" y="2079"/>
                  <a:ext cx="240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q</a:t>
                  </a:r>
                  <a:endParaRPr lang="en-GB" sz="2000"/>
                </a:p>
              </p:txBody>
            </p:sp>
            <p:sp>
              <p:nvSpPr>
                <p:cNvPr id="12380" name="Text Box 1115"/>
                <p:cNvSpPr txBox="1">
                  <a:spLocks noChangeArrowheads="1"/>
                </p:cNvSpPr>
                <p:nvPr/>
              </p:nvSpPr>
              <p:spPr bwMode="auto">
                <a:xfrm>
                  <a:off x="2917" y="2639"/>
                  <a:ext cx="241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q</a:t>
                  </a:r>
                  <a:endParaRPr lang="en-GB" sz="2000"/>
                </a:p>
              </p:txBody>
            </p:sp>
            <p:grpSp>
              <p:nvGrpSpPr>
                <p:cNvPr id="12381" name="Group 1116"/>
                <p:cNvGrpSpPr>
                  <a:grpSpLocks/>
                </p:cNvGrpSpPr>
                <p:nvPr/>
              </p:nvGrpSpPr>
              <p:grpSpPr bwMode="auto">
                <a:xfrm>
                  <a:off x="4069" y="1824"/>
                  <a:ext cx="353" cy="382"/>
                  <a:chOff x="4676" y="1968"/>
                  <a:chExt cx="353" cy="382"/>
                </a:xfrm>
              </p:grpSpPr>
              <p:sp>
                <p:nvSpPr>
                  <p:cNvPr id="12386" name="Text Box 1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6" y="2079"/>
                    <a:ext cx="249" cy="2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Z</a:t>
                    </a:r>
                    <a:endParaRPr lang="en-GB" sz="2000"/>
                  </a:p>
                </p:txBody>
              </p:sp>
              <p:sp>
                <p:nvSpPr>
                  <p:cNvPr id="12387" name="Text Box 1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8" y="1968"/>
                    <a:ext cx="241" cy="2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0</a:t>
                    </a:r>
                    <a:endParaRPr lang="en-GB" sz="2000"/>
                  </a:p>
                </p:txBody>
              </p:sp>
            </p:grpSp>
            <p:grpSp>
              <p:nvGrpSpPr>
                <p:cNvPr id="12382" name="Group 1119"/>
                <p:cNvGrpSpPr>
                  <a:grpSpLocks/>
                </p:cNvGrpSpPr>
                <p:nvPr/>
              </p:nvGrpSpPr>
              <p:grpSpPr bwMode="auto">
                <a:xfrm>
                  <a:off x="4117" y="2448"/>
                  <a:ext cx="353" cy="382"/>
                  <a:chOff x="4676" y="1968"/>
                  <a:chExt cx="353" cy="382"/>
                </a:xfrm>
              </p:grpSpPr>
              <p:sp>
                <p:nvSpPr>
                  <p:cNvPr id="12384" name="Text Box 1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6" y="2079"/>
                    <a:ext cx="250" cy="2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Z</a:t>
                    </a:r>
                    <a:endParaRPr lang="en-GB" sz="2000"/>
                  </a:p>
                </p:txBody>
              </p:sp>
              <p:sp>
                <p:nvSpPr>
                  <p:cNvPr id="12385" name="Text Box 1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9" y="1968"/>
                    <a:ext cx="240" cy="2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0</a:t>
                    </a:r>
                    <a:endParaRPr lang="en-GB" sz="2000"/>
                  </a:p>
                </p:txBody>
              </p:sp>
            </p:grpSp>
            <p:sp>
              <p:nvSpPr>
                <p:cNvPr id="12383" name="Line 1122"/>
                <p:cNvSpPr>
                  <a:spLocks noChangeShapeType="1"/>
                </p:cNvSpPr>
                <p:nvPr/>
              </p:nvSpPr>
              <p:spPr bwMode="auto">
                <a:xfrm>
                  <a:off x="2928" y="21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55" name="Group 1127"/>
              <p:cNvGrpSpPr>
                <a:grpSpLocks/>
              </p:cNvGrpSpPr>
              <p:nvPr/>
            </p:nvGrpSpPr>
            <p:grpSpPr bwMode="auto">
              <a:xfrm>
                <a:off x="4608" y="3984"/>
                <a:ext cx="480" cy="336"/>
                <a:chOff x="4608" y="2016"/>
                <a:chExt cx="480" cy="336"/>
              </a:xfrm>
            </p:grpSpPr>
            <p:sp>
              <p:nvSpPr>
                <p:cNvPr id="12372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4608" y="2016"/>
                  <a:ext cx="48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3" name="Line 1129"/>
                <p:cNvSpPr>
                  <a:spLocks noChangeShapeType="1"/>
                </p:cNvSpPr>
                <p:nvPr/>
              </p:nvSpPr>
              <p:spPr bwMode="auto">
                <a:xfrm>
                  <a:off x="4608" y="216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56" name="Group 1136"/>
              <p:cNvGrpSpPr>
                <a:grpSpLocks/>
              </p:cNvGrpSpPr>
              <p:nvPr/>
            </p:nvGrpSpPr>
            <p:grpSpPr bwMode="auto">
              <a:xfrm>
                <a:off x="4608" y="3360"/>
                <a:ext cx="480" cy="336"/>
                <a:chOff x="4608" y="2016"/>
                <a:chExt cx="480" cy="336"/>
              </a:xfrm>
            </p:grpSpPr>
            <p:sp>
              <p:nvSpPr>
                <p:cNvPr id="12370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4608" y="2016"/>
                  <a:ext cx="48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1" name="Line 1138"/>
                <p:cNvSpPr>
                  <a:spLocks noChangeShapeType="1"/>
                </p:cNvSpPr>
                <p:nvPr/>
              </p:nvSpPr>
              <p:spPr bwMode="auto">
                <a:xfrm>
                  <a:off x="4608" y="216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57" name="Group 1142"/>
              <p:cNvGrpSpPr>
                <a:grpSpLocks/>
              </p:cNvGrpSpPr>
              <p:nvPr/>
            </p:nvGrpSpPr>
            <p:grpSpPr bwMode="auto">
              <a:xfrm>
                <a:off x="5175" y="3120"/>
                <a:ext cx="332" cy="382"/>
                <a:chOff x="5095" y="1776"/>
                <a:chExt cx="332" cy="382"/>
              </a:xfrm>
            </p:grpSpPr>
            <p:sp>
              <p:nvSpPr>
                <p:cNvPr id="12368" name="Text Box 1143"/>
                <p:cNvSpPr txBox="1">
                  <a:spLocks noChangeArrowheads="1"/>
                </p:cNvSpPr>
                <p:nvPr/>
              </p:nvSpPr>
              <p:spPr bwMode="auto">
                <a:xfrm>
                  <a:off x="5096" y="1887"/>
                  <a:ext cx="177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l</a:t>
                  </a:r>
                  <a:endParaRPr lang="en-GB" sz="2000"/>
                </a:p>
              </p:txBody>
            </p:sp>
            <p:sp>
              <p:nvSpPr>
                <p:cNvPr id="12369" name="Text Box 1144"/>
                <p:cNvSpPr txBox="1">
                  <a:spLocks noChangeArrowheads="1"/>
                </p:cNvSpPr>
                <p:nvPr/>
              </p:nvSpPr>
              <p:spPr bwMode="auto">
                <a:xfrm>
                  <a:off x="5095" y="1776"/>
                  <a:ext cx="332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‘+</a:t>
                  </a:r>
                  <a:endParaRPr lang="en-GB" sz="2000"/>
                </a:p>
              </p:txBody>
            </p:sp>
          </p:grpSp>
          <p:grpSp>
            <p:nvGrpSpPr>
              <p:cNvPr id="12358" name="Group 1154"/>
              <p:cNvGrpSpPr>
                <a:grpSpLocks/>
              </p:cNvGrpSpPr>
              <p:nvPr/>
            </p:nvGrpSpPr>
            <p:grpSpPr bwMode="auto">
              <a:xfrm>
                <a:off x="5176" y="3504"/>
                <a:ext cx="291" cy="383"/>
                <a:chOff x="5096" y="1776"/>
                <a:chExt cx="291" cy="383"/>
              </a:xfrm>
            </p:grpSpPr>
            <p:sp>
              <p:nvSpPr>
                <p:cNvPr id="12366" name="Text Box 1155"/>
                <p:cNvSpPr txBox="1">
                  <a:spLocks noChangeArrowheads="1"/>
                </p:cNvSpPr>
                <p:nvPr/>
              </p:nvSpPr>
              <p:spPr bwMode="auto">
                <a:xfrm>
                  <a:off x="5096" y="1888"/>
                  <a:ext cx="177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l</a:t>
                  </a:r>
                  <a:endParaRPr lang="en-GB" sz="2000"/>
                </a:p>
              </p:txBody>
            </p:sp>
            <p:sp>
              <p:nvSpPr>
                <p:cNvPr id="12367" name="Text Box 1156"/>
                <p:cNvSpPr txBox="1">
                  <a:spLocks noChangeArrowheads="1"/>
                </p:cNvSpPr>
                <p:nvPr/>
              </p:nvSpPr>
              <p:spPr bwMode="auto">
                <a:xfrm>
                  <a:off x="5138" y="1776"/>
                  <a:ext cx="249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‘-</a:t>
                  </a:r>
                  <a:endParaRPr lang="en-GB" sz="2000"/>
                </a:p>
              </p:txBody>
            </p:sp>
          </p:grpSp>
          <p:grpSp>
            <p:nvGrpSpPr>
              <p:cNvPr id="12359" name="Group 1163"/>
              <p:cNvGrpSpPr>
                <a:grpSpLocks/>
              </p:cNvGrpSpPr>
              <p:nvPr/>
            </p:nvGrpSpPr>
            <p:grpSpPr bwMode="auto">
              <a:xfrm>
                <a:off x="5174" y="3888"/>
                <a:ext cx="290" cy="366"/>
                <a:chOff x="5110" y="4224"/>
                <a:chExt cx="290" cy="366"/>
              </a:xfrm>
            </p:grpSpPr>
            <p:sp>
              <p:nvSpPr>
                <p:cNvPr id="12364" name="Text Box 1160"/>
                <p:cNvSpPr txBox="1">
                  <a:spLocks noChangeArrowheads="1"/>
                </p:cNvSpPr>
                <p:nvPr/>
              </p:nvSpPr>
              <p:spPr bwMode="auto">
                <a:xfrm>
                  <a:off x="5110" y="4224"/>
                  <a:ext cx="220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Symbol" pitchFamily="18" charset="2"/>
                    </a:rPr>
                    <a:t>n</a:t>
                  </a:r>
                  <a:endParaRPr lang="en-GB" sz="2000">
                    <a:latin typeface="Symbol" pitchFamily="18" charset="2"/>
                  </a:endParaRPr>
                </a:p>
              </p:txBody>
            </p:sp>
            <p:sp>
              <p:nvSpPr>
                <p:cNvPr id="12365" name="Text Box 1162"/>
                <p:cNvSpPr txBox="1">
                  <a:spLocks noChangeArrowheads="1"/>
                </p:cNvSpPr>
                <p:nvPr/>
              </p:nvSpPr>
              <p:spPr bwMode="auto">
                <a:xfrm>
                  <a:off x="5224" y="4319"/>
                  <a:ext cx="176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l</a:t>
                  </a:r>
                  <a:endParaRPr lang="en-GB" sz="2000"/>
                </a:p>
              </p:txBody>
            </p:sp>
          </p:grpSp>
          <p:grpSp>
            <p:nvGrpSpPr>
              <p:cNvPr id="12360" name="Group 1164"/>
              <p:cNvGrpSpPr>
                <a:grpSpLocks/>
              </p:cNvGrpSpPr>
              <p:nvPr/>
            </p:nvGrpSpPr>
            <p:grpSpPr bwMode="auto">
              <a:xfrm>
                <a:off x="5174" y="4224"/>
                <a:ext cx="290" cy="367"/>
                <a:chOff x="5110" y="4224"/>
                <a:chExt cx="290" cy="367"/>
              </a:xfrm>
            </p:grpSpPr>
            <p:sp>
              <p:nvSpPr>
                <p:cNvPr id="12362" name="Text Box 1165"/>
                <p:cNvSpPr txBox="1">
                  <a:spLocks noChangeArrowheads="1"/>
                </p:cNvSpPr>
                <p:nvPr/>
              </p:nvSpPr>
              <p:spPr bwMode="auto">
                <a:xfrm>
                  <a:off x="5110" y="4224"/>
                  <a:ext cx="220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Symbol" pitchFamily="18" charset="2"/>
                    </a:rPr>
                    <a:t>n</a:t>
                  </a:r>
                  <a:endParaRPr lang="en-GB" sz="2000">
                    <a:latin typeface="Symbol" pitchFamily="18" charset="2"/>
                  </a:endParaRPr>
                </a:p>
              </p:txBody>
            </p:sp>
            <p:sp>
              <p:nvSpPr>
                <p:cNvPr id="12363" name="Text Box 1166"/>
                <p:cNvSpPr txBox="1">
                  <a:spLocks noChangeArrowheads="1"/>
                </p:cNvSpPr>
                <p:nvPr/>
              </p:nvSpPr>
              <p:spPr bwMode="auto">
                <a:xfrm>
                  <a:off x="5224" y="4320"/>
                  <a:ext cx="176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l</a:t>
                  </a:r>
                  <a:endParaRPr lang="en-GB" sz="2000"/>
                </a:p>
              </p:txBody>
            </p:sp>
          </p:grpSp>
          <p:sp>
            <p:nvSpPr>
              <p:cNvPr id="12361" name="Line 1167"/>
              <p:cNvSpPr>
                <a:spLocks noChangeShapeType="1"/>
              </p:cNvSpPr>
              <p:nvPr/>
            </p:nvSpPr>
            <p:spPr bwMode="auto">
              <a:xfrm>
                <a:off x="5232" y="42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32" name="Group 1248"/>
          <p:cNvGrpSpPr>
            <a:grpSpLocks/>
          </p:cNvGrpSpPr>
          <p:nvPr/>
        </p:nvGrpSpPr>
        <p:grpSpPr bwMode="auto">
          <a:xfrm>
            <a:off x="4495800" y="838200"/>
            <a:ext cx="4114800" cy="2016125"/>
            <a:chOff x="2880" y="720"/>
            <a:chExt cx="2592" cy="1270"/>
          </a:xfrm>
        </p:grpSpPr>
        <p:sp>
          <p:nvSpPr>
            <p:cNvPr id="12298" name="Rectangle 1182"/>
            <p:cNvSpPr>
              <a:spLocks noChangeArrowheads="1"/>
            </p:cNvSpPr>
            <p:nvPr/>
          </p:nvSpPr>
          <p:spPr bwMode="auto">
            <a:xfrm>
              <a:off x="2880" y="768"/>
              <a:ext cx="259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9" name="Group 1183"/>
            <p:cNvGrpSpPr>
              <a:grpSpLocks/>
            </p:cNvGrpSpPr>
            <p:nvPr/>
          </p:nvGrpSpPr>
          <p:grpSpPr bwMode="auto">
            <a:xfrm>
              <a:off x="5040" y="720"/>
              <a:ext cx="282" cy="355"/>
              <a:chOff x="5104" y="1776"/>
              <a:chExt cx="282" cy="355"/>
            </a:xfrm>
          </p:grpSpPr>
          <p:sp>
            <p:nvSpPr>
              <p:cNvPr id="12350" name="Text Box 1184"/>
              <p:cNvSpPr txBox="1">
                <a:spLocks noChangeArrowheads="1"/>
              </p:cNvSpPr>
              <p:nvPr/>
            </p:nvSpPr>
            <p:spPr bwMode="auto">
              <a:xfrm>
                <a:off x="5104" y="1887"/>
                <a:ext cx="16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l</a:t>
                </a:r>
                <a:endParaRPr lang="en-GB" sz="2000"/>
              </a:p>
            </p:txBody>
          </p:sp>
          <p:sp>
            <p:nvSpPr>
              <p:cNvPr id="12351" name="Text Box 1185"/>
              <p:cNvSpPr txBox="1">
                <a:spLocks noChangeArrowheads="1"/>
              </p:cNvSpPr>
              <p:nvPr/>
            </p:nvSpPr>
            <p:spPr bwMode="auto">
              <a:xfrm>
                <a:off x="5136" y="1776"/>
                <a:ext cx="25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+</a:t>
                </a:r>
                <a:endParaRPr lang="en-GB" sz="2000"/>
              </a:p>
            </p:txBody>
          </p:sp>
        </p:grpSp>
        <p:sp>
          <p:nvSpPr>
            <p:cNvPr id="12300" name="Line 1188"/>
            <p:cNvSpPr>
              <a:spLocks noChangeShapeType="1"/>
            </p:cNvSpPr>
            <p:nvPr/>
          </p:nvSpPr>
          <p:spPr bwMode="auto">
            <a:xfrm>
              <a:off x="3215" y="1079"/>
              <a:ext cx="5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189"/>
            <p:cNvSpPr>
              <a:spLocks noChangeShapeType="1"/>
            </p:cNvSpPr>
            <p:nvPr/>
          </p:nvSpPr>
          <p:spPr bwMode="auto">
            <a:xfrm>
              <a:off x="3812" y="1079"/>
              <a:ext cx="0" cy="5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190"/>
            <p:cNvSpPr>
              <a:spLocks noChangeShapeType="1"/>
            </p:cNvSpPr>
            <p:nvPr/>
          </p:nvSpPr>
          <p:spPr bwMode="auto">
            <a:xfrm flipH="1">
              <a:off x="3215" y="1658"/>
              <a:ext cx="5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3" name="Group 1191"/>
            <p:cNvGrpSpPr>
              <a:grpSpLocks/>
            </p:cNvGrpSpPr>
            <p:nvPr/>
          </p:nvGrpSpPr>
          <p:grpSpPr bwMode="auto">
            <a:xfrm>
              <a:off x="3812" y="1079"/>
              <a:ext cx="734" cy="89"/>
              <a:chOff x="4176" y="2112"/>
              <a:chExt cx="768" cy="96"/>
            </a:xfrm>
          </p:grpSpPr>
          <p:grpSp>
            <p:nvGrpSpPr>
              <p:cNvPr id="12338" name="Group 1192"/>
              <p:cNvGrpSpPr>
                <a:grpSpLocks/>
              </p:cNvGrpSpPr>
              <p:nvPr/>
            </p:nvGrpSpPr>
            <p:grpSpPr bwMode="auto">
              <a:xfrm>
                <a:off x="4176" y="2112"/>
                <a:ext cx="192" cy="96"/>
                <a:chOff x="4176" y="2112"/>
                <a:chExt cx="192" cy="96"/>
              </a:xfrm>
            </p:grpSpPr>
            <p:sp>
              <p:nvSpPr>
                <p:cNvPr id="12348" name="Line 1193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9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39" name="Group 1195"/>
              <p:cNvGrpSpPr>
                <a:grpSpLocks/>
              </p:cNvGrpSpPr>
              <p:nvPr/>
            </p:nvGrpSpPr>
            <p:grpSpPr bwMode="auto">
              <a:xfrm>
                <a:off x="4368" y="2112"/>
                <a:ext cx="192" cy="96"/>
                <a:chOff x="4176" y="2112"/>
                <a:chExt cx="192" cy="96"/>
              </a:xfrm>
            </p:grpSpPr>
            <p:sp>
              <p:nvSpPr>
                <p:cNvPr id="12346" name="Line 1196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7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40" name="Group 1198"/>
              <p:cNvGrpSpPr>
                <a:grpSpLocks/>
              </p:cNvGrpSpPr>
              <p:nvPr/>
            </p:nvGrpSpPr>
            <p:grpSpPr bwMode="auto">
              <a:xfrm>
                <a:off x="4560" y="2112"/>
                <a:ext cx="192" cy="96"/>
                <a:chOff x="4176" y="2112"/>
                <a:chExt cx="192" cy="96"/>
              </a:xfrm>
            </p:grpSpPr>
            <p:sp>
              <p:nvSpPr>
                <p:cNvPr id="12344" name="Line 1199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5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41" name="Group 1201"/>
              <p:cNvGrpSpPr>
                <a:grpSpLocks/>
              </p:cNvGrpSpPr>
              <p:nvPr/>
            </p:nvGrpSpPr>
            <p:grpSpPr bwMode="auto">
              <a:xfrm>
                <a:off x="4752" y="2112"/>
                <a:ext cx="192" cy="96"/>
                <a:chOff x="4176" y="2112"/>
                <a:chExt cx="192" cy="96"/>
              </a:xfrm>
            </p:grpSpPr>
            <p:sp>
              <p:nvSpPr>
                <p:cNvPr id="12342" name="Line 1202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04" name="Group 1204"/>
            <p:cNvGrpSpPr>
              <a:grpSpLocks/>
            </p:cNvGrpSpPr>
            <p:nvPr/>
          </p:nvGrpSpPr>
          <p:grpSpPr bwMode="auto">
            <a:xfrm>
              <a:off x="3812" y="1658"/>
              <a:ext cx="734" cy="89"/>
              <a:chOff x="4176" y="2112"/>
              <a:chExt cx="768" cy="96"/>
            </a:xfrm>
          </p:grpSpPr>
          <p:grpSp>
            <p:nvGrpSpPr>
              <p:cNvPr id="12326" name="Group 1205"/>
              <p:cNvGrpSpPr>
                <a:grpSpLocks/>
              </p:cNvGrpSpPr>
              <p:nvPr/>
            </p:nvGrpSpPr>
            <p:grpSpPr bwMode="auto">
              <a:xfrm>
                <a:off x="4176" y="2112"/>
                <a:ext cx="192" cy="96"/>
                <a:chOff x="4176" y="2112"/>
                <a:chExt cx="192" cy="96"/>
              </a:xfrm>
            </p:grpSpPr>
            <p:sp>
              <p:nvSpPr>
                <p:cNvPr id="12336" name="Line 1206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7" name="Line 1207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27" name="Group 1208"/>
              <p:cNvGrpSpPr>
                <a:grpSpLocks/>
              </p:cNvGrpSpPr>
              <p:nvPr/>
            </p:nvGrpSpPr>
            <p:grpSpPr bwMode="auto">
              <a:xfrm>
                <a:off x="4368" y="2112"/>
                <a:ext cx="192" cy="96"/>
                <a:chOff x="4176" y="2112"/>
                <a:chExt cx="192" cy="96"/>
              </a:xfrm>
            </p:grpSpPr>
            <p:sp>
              <p:nvSpPr>
                <p:cNvPr id="12334" name="Line 1209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5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28" name="Group 1211"/>
              <p:cNvGrpSpPr>
                <a:grpSpLocks/>
              </p:cNvGrpSpPr>
              <p:nvPr/>
            </p:nvGrpSpPr>
            <p:grpSpPr bwMode="auto">
              <a:xfrm>
                <a:off x="4560" y="2112"/>
                <a:ext cx="192" cy="96"/>
                <a:chOff x="4176" y="2112"/>
                <a:chExt cx="192" cy="96"/>
              </a:xfrm>
            </p:grpSpPr>
            <p:sp>
              <p:nvSpPr>
                <p:cNvPr id="12332" name="Line 1212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3" name="Line 1213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29" name="Group 1214"/>
              <p:cNvGrpSpPr>
                <a:grpSpLocks/>
              </p:cNvGrpSpPr>
              <p:nvPr/>
            </p:nvGrpSpPr>
            <p:grpSpPr bwMode="auto">
              <a:xfrm>
                <a:off x="4752" y="2112"/>
                <a:ext cx="192" cy="96"/>
                <a:chOff x="4176" y="2112"/>
                <a:chExt cx="192" cy="96"/>
              </a:xfrm>
            </p:grpSpPr>
            <p:sp>
              <p:nvSpPr>
                <p:cNvPr id="12330" name="Line 1215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1" name="Line 1216"/>
                <p:cNvSpPr>
                  <a:spLocks noChangeShapeType="1"/>
                </p:cNvSpPr>
                <p:nvPr/>
              </p:nvSpPr>
              <p:spPr bwMode="auto">
                <a:xfrm flipV="1">
                  <a:off x="4272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305" name="Text Box 1217"/>
            <p:cNvSpPr txBox="1">
              <a:spLocks noChangeArrowheads="1"/>
            </p:cNvSpPr>
            <p:nvPr/>
          </p:nvSpPr>
          <p:spPr bwMode="auto">
            <a:xfrm>
              <a:off x="2923" y="1004"/>
              <a:ext cx="21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q</a:t>
              </a:r>
              <a:endParaRPr lang="en-GB" sz="2000"/>
            </a:p>
          </p:txBody>
        </p:sp>
        <p:sp>
          <p:nvSpPr>
            <p:cNvPr id="12306" name="Text Box 1218"/>
            <p:cNvSpPr txBox="1">
              <a:spLocks noChangeArrowheads="1"/>
            </p:cNvSpPr>
            <p:nvPr/>
          </p:nvSpPr>
          <p:spPr bwMode="auto">
            <a:xfrm>
              <a:off x="2935" y="1524"/>
              <a:ext cx="21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q</a:t>
              </a:r>
              <a:endParaRPr lang="en-GB" sz="2000"/>
            </a:p>
          </p:txBody>
        </p:sp>
        <p:grpSp>
          <p:nvGrpSpPr>
            <p:cNvPr id="12307" name="Group 1219"/>
            <p:cNvGrpSpPr>
              <a:grpSpLocks/>
            </p:cNvGrpSpPr>
            <p:nvPr/>
          </p:nvGrpSpPr>
          <p:grpSpPr bwMode="auto">
            <a:xfrm>
              <a:off x="4013" y="768"/>
              <a:ext cx="366" cy="347"/>
              <a:chOff x="4657" y="1968"/>
              <a:chExt cx="383" cy="374"/>
            </a:xfrm>
          </p:grpSpPr>
          <p:sp>
            <p:nvSpPr>
              <p:cNvPr id="12324" name="Text Box 1220"/>
              <p:cNvSpPr txBox="1">
                <a:spLocks noChangeArrowheads="1"/>
              </p:cNvSpPr>
              <p:nvPr/>
            </p:nvSpPr>
            <p:spPr bwMode="auto">
              <a:xfrm>
                <a:off x="4657" y="2079"/>
                <a:ext cx="287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W</a:t>
                </a:r>
                <a:endParaRPr lang="en-GB" sz="2000"/>
              </a:p>
            </p:txBody>
          </p:sp>
          <p:sp>
            <p:nvSpPr>
              <p:cNvPr id="12325" name="Text Box 1221"/>
              <p:cNvSpPr txBox="1">
                <a:spLocks noChangeArrowheads="1"/>
              </p:cNvSpPr>
              <p:nvPr/>
            </p:nvSpPr>
            <p:spPr bwMode="auto">
              <a:xfrm>
                <a:off x="4779" y="1968"/>
                <a:ext cx="261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+</a:t>
                </a:r>
                <a:endParaRPr lang="en-GB" sz="2000"/>
              </a:p>
            </p:txBody>
          </p:sp>
        </p:grpSp>
        <p:grpSp>
          <p:nvGrpSpPr>
            <p:cNvPr id="12308" name="Group 1222"/>
            <p:cNvGrpSpPr>
              <a:grpSpLocks/>
            </p:cNvGrpSpPr>
            <p:nvPr/>
          </p:nvGrpSpPr>
          <p:grpSpPr bwMode="auto">
            <a:xfrm>
              <a:off x="4081" y="1346"/>
              <a:ext cx="327" cy="347"/>
              <a:chOff x="4681" y="1968"/>
              <a:chExt cx="342" cy="374"/>
            </a:xfrm>
          </p:grpSpPr>
          <p:sp>
            <p:nvSpPr>
              <p:cNvPr id="12322" name="Text Box 1223"/>
              <p:cNvSpPr txBox="1">
                <a:spLocks noChangeArrowheads="1"/>
              </p:cNvSpPr>
              <p:nvPr/>
            </p:nvSpPr>
            <p:spPr bwMode="auto">
              <a:xfrm>
                <a:off x="4681" y="2079"/>
                <a:ext cx="237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Z</a:t>
                </a:r>
                <a:endParaRPr lang="en-GB" sz="2000"/>
              </a:p>
            </p:txBody>
          </p:sp>
          <p:sp>
            <p:nvSpPr>
              <p:cNvPr id="12323" name="Text Box 1224"/>
              <p:cNvSpPr txBox="1">
                <a:spLocks noChangeArrowheads="1"/>
              </p:cNvSpPr>
              <p:nvPr/>
            </p:nvSpPr>
            <p:spPr bwMode="auto">
              <a:xfrm>
                <a:off x="4795" y="1968"/>
                <a:ext cx="228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0</a:t>
                </a:r>
                <a:endParaRPr lang="en-GB" sz="2000"/>
              </a:p>
            </p:txBody>
          </p:sp>
        </p:grpSp>
        <p:sp>
          <p:nvSpPr>
            <p:cNvPr id="12309" name="Line 1225"/>
            <p:cNvSpPr>
              <a:spLocks noChangeShapeType="1"/>
            </p:cNvSpPr>
            <p:nvPr/>
          </p:nvSpPr>
          <p:spPr bwMode="auto">
            <a:xfrm>
              <a:off x="2940" y="1035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0" name="Group 1229"/>
            <p:cNvGrpSpPr>
              <a:grpSpLocks/>
            </p:cNvGrpSpPr>
            <p:nvPr/>
          </p:nvGrpSpPr>
          <p:grpSpPr bwMode="auto">
            <a:xfrm>
              <a:off x="4546" y="946"/>
              <a:ext cx="459" cy="311"/>
              <a:chOff x="4608" y="2016"/>
              <a:chExt cx="480" cy="336"/>
            </a:xfrm>
          </p:grpSpPr>
          <p:sp>
            <p:nvSpPr>
              <p:cNvPr id="12320" name="Line 1230"/>
              <p:cNvSpPr>
                <a:spLocks noChangeShapeType="1"/>
              </p:cNvSpPr>
              <p:nvPr/>
            </p:nvSpPr>
            <p:spPr bwMode="auto">
              <a:xfrm flipV="1">
                <a:off x="4608" y="201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Line 1231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1232"/>
            <p:cNvGrpSpPr>
              <a:grpSpLocks/>
            </p:cNvGrpSpPr>
            <p:nvPr/>
          </p:nvGrpSpPr>
          <p:grpSpPr bwMode="auto">
            <a:xfrm>
              <a:off x="4546" y="1524"/>
              <a:ext cx="459" cy="311"/>
              <a:chOff x="4608" y="2016"/>
              <a:chExt cx="480" cy="336"/>
            </a:xfrm>
          </p:grpSpPr>
          <p:sp>
            <p:nvSpPr>
              <p:cNvPr id="12318" name="Line 1233"/>
              <p:cNvSpPr>
                <a:spLocks noChangeShapeType="1"/>
              </p:cNvSpPr>
              <p:nvPr/>
            </p:nvSpPr>
            <p:spPr bwMode="auto">
              <a:xfrm flipV="1">
                <a:off x="4608" y="201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1234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2" name="Text Box 1238"/>
            <p:cNvSpPr txBox="1">
              <a:spLocks noChangeArrowheads="1"/>
            </p:cNvSpPr>
            <p:nvPr/>
          </p:nvSpPr>
          <p:spPr bwMode="auto">
            <a:xfrm>
              <a:off x="5046" y="1746"/>
              <a:ext cx="21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</a:t>
              </a:r>
              <a:endParaRPr lang="en-GB" sz="2000"/>
            </a:p>
          </p:txBody>
        </p:sp>
        <p:sp>
          <p:nvSpPr>
            <p:cNvPr id="12313" name="Text Box 1239"/>
            <p:cNvSpPr txBox="1">
              <a:spLocks noChangeArrowheads="1"/>
            </p:cNvSpPr>
            <p:nvPr/>
          </p:nvSpPr>
          <p:spPr bwMode="auto">
            <a:xfrm>
              <a:off x="5046" y="1435"/>
              <a:ext cx="21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</a:t>
              </a:r>
              <a:endParaRPr lang="en-GB" sz="2000"/>
            </a:p>
          </p:txBody>
        </p:sp>
        <p:sp>
          <p:nvSpPr>
            <p:cNvPr id="12314" name="Line 1240"/>
            <p:cNvSpPr>
              <a:spLocks noChangeShapeType="1"/>
            </p:cNvSpPr>
            <p:nvPr/>
          </p:nvSpPr>
          <p:spPr bwMode="auto">
            <a:xfrm>
              <a:off x="5051" y="1746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5" name="Group 1247"/>
            <p:cNvGrpSpPr>
              <a:grpSpLocks/>
            </p:cNvGrpSpPr>
            <p:nvPr/>
          </p:nvGrpSpPr>
          <p:grpSpPr bwMode="auto">
            <a:xfrm>
              <a:off x="5040" y="1104"/>
              <a:ext cx="256" cy="330"/>
              <a:chOff x="5085" y="1114"/>
              <a:chExt cx="256" cy="330"/>
            </a:xfrm>
          </p:grpSpPr>
          <p:sp>
            <p:nvSpPr>
              <p:cNvPr id="12316" name="Text Box 1245"/>
              <p:cNvSpPr txBox="1">
                <a:spLocks noChangeArrowheads="1"/>
              </p:cNvSpPr>
              <p:nvPr/>
            </p:nvSpPr>
            <p:spPr bwMode="auto">
              <a:xfrm>
                <a:off x="5085" y="1114"/>
                <a:ext cx="19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Symbol" pitchFamily="18" charset="2"/>
                  </a:rPr>
                  <a:t>n</a:t>
                </a:r>
                <a:endParaRPr lang="en-GB" sz="2000">
                  <a:latin typeface="Symbol" pitchFamily="18" charset="2"/>
                </a:endParaRPr>
              </a:p>
            </p:txBody>
          </p:sp>
          <p:sp>
            <p:nvSpPr>
              <p:cNvPr id="12317" name="Text Box 1246"/>
              <p:cNvSpPr txBox="1">
                <a:spLocks noChangeArrowheads="1"/>
              </p:cNvSpPr>
              <p:nvPr/>
            </p:nvSpPr>
            <p:spPr bwMode="auto">
              <a:xfrm>
                <a:off x="5181" y="1200"/>
                <a:ext cx="16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l</a:t>
                </a:r>
                <a:endParaRPr lang="en-GB" sz="2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itstream Vera Sans"/>
        <a:ea typeface="msgothic"/>
        <a:cs typeface="msgothic"/>
      </a:majorFont>
      <a:minorFont>
        <a:latin typeface="Bitstream Vera Sans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Bitstream Ver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Bitstream Ver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18691</TotalTime>
  <Words>4267</Words>
  <Application>Microsoft Macintosh PowerPoint</Application>
  <PresentationFormat>Custom</PresentationFormat>
  <Paragraphs>1174</Paragraphs>
  <Slides>84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Default Design</vt:lpstr>
      <vt:lpstr>Chart</vt:lpstr>
      <vt:lpstr>Image</vt:lpstr>
      <vt:lpstr>Equation</vt:lpstr>
      <vt:lpstr>Slide 1</vt:lpstr>
      <vt:lpstr>25th Anniversary:  First Collisions: Oct 13, 1985</vt:lpstr>
      <vt:lpstr>Tevatron Lumi</vt:lpstr>
      <vt:lpstr>Slide 4</vt:lpstr>
      <vt:lpstr>D0 and CDF Detectors</vt:lpstr>
      <vt:lpstr>Slide 6</vt:lpstr>
      <vt:lpstr>SM Higgs Production and Decay</vt:lpstr>
      <vt:lpstr>Slide 8</vt:lpstr>
      <vt:lpstr>Messengers</vt:lpstr>
      <vt:lpstr>Look at W/Zbb</vt:lpstr>
      <vt:lpstr>Must Have Events to Detect Them </vt:lpstr>
      <vt:lpstr>Associated Production: Z/W bb</vt:lpstr>
      <vt:lpstr>Analysis Map</vt:lpstr>
      <vt:lpstr>Slide 14</vt:lpstr>
      <vt:lpstr>Slide 15</vt:lpstr>
      <vt:lpstr>Slide 16</vt:lpstr>
      <vt:lpstr>Analysis Map</vt:lpstr>
      <vt:lpstr>Slide 18</vt:lpstr>
      <vt:lpstr>Explosion of Channels (CDF)!</vt:lpstr>
      <vt:lpstr>Slide 20</vt:lpstr>
      <vt:lpstr>Analysis Map</vt:lpstr>
      <vt:lpstr>Look at Multivariate Analysis</vt:lpstr>
      <vt:lpstr>Overview of Analyses</vt:lpstr>
      <vt:lpstr>Matrix element method</vt:lpstr>
      <vt:lpstr>A single Neuron</vt:lpstr>
      <vt:lpstr>Slide 26</vt:lpstr>
      <vt:lpstr>Random Values for Weights</vt:lpstr>
      <vt:lpstr>Random Values for Weights</vt:lpstr>
      <vt:lpstr>Minimize Difference From expected and actual, adjust weights</vt:lpstr>
      <vt:lpstr>Neural network method</vt:lpstr>
      <vt:lpstr>Matrix Element  Method</vt:lpstr>
      <vt:lpstr>Example for ME</vt:lpstr>
      <vt:lpstr>Analysis Evolution</vt:lpstr>
      <vt:lpstr>Complimentarity of multivariate Techniques</vt:lpstr>
      <vt:lpstr>Slide 35</vt:lpstr>
      <vt:lpstr>Slide 36</vt:lpstr>
      <vt:lpstr>Look at HWW</vt:lpstr>
      <vt:lpstr>Slide 38</vt:lpstr>
      <vt:lpstr>HWW  Production Features</vt:lpstr>
      <vt:lpstr>Slide 40</vt:lpstr>
      <vt:lpstr>Slide 41</vt:lpstr>
      <vt:lpstr>Slide 42</vt:lpstr>
      <vt:lpstr>Slide 43</vt:lpstr>
      <vt:lpstr>WW→etnn,mtnn</vt:lpstr>
      <vt:lpstr>Slide 45</vt:lpstr>
      <vt:lpstr>Same sign Dileptons(CDF/D0), Trileptons(CDF)</vt:lpstr>
      <vt:lpstr>Slide 47</vt:lpstr>
      <vt:lpstr>Slide 48</vt:lpstr>
      <vt:lpstr>Improvements Over Publication</vt:lpstr>
      <vt:lpstr>Slide 50</vt:lpstr>
      <vt:lpstr>Next:Extend sensitivity</vt:lpstr>
      <vt:lpstr>Improvements Essential</vt:lpstr>
      <vt:lpstr>Exclusion/Discovery:Mh&lt;185</vt:lpstr>
      <vt:lpstr>Summary</vt:lpstr>
      <vt:lpstr>Edinburgh Epilog… from Feb 2006</vt:lpstr>
      <vt:lpstr>CDF Limits: (WW:360 pb-1)</vt:lpstr>
      <vt:lpstr>Slide 57</vt:lpstr>
      <vt:lpstr>Slide 58</vt:lpstr>
      <vt:lpstr>Slide 59</vt:lpstr>
      <vt:lpstr>Slide 60</vt:lpstr>
      <vt:lpstr>Integrated Lumi Projections</vt:lpstr>
      <vt:lpstr>Instantaneous Lumi Needed</vt:lpstr>
      <vt:lpstr>Slide 63</vt:lpstr>
      <vt:lpstr>14 vs 1.860 TeV</vt:lpstr>
      <vt:lpstr>ATLAS Channels</vt:lpstr>
      <vt:lpstr>Scenario</vt:lpstr>
      <vt:lpstr>Tevatron Projections</vt:lpstr>
      <vt:lpstr>Slide 68</vt:lpstr>
      <vt:lpstr>Backup</vt:lpstr>
      <vt:lpstr>SUSY</vt:lpstr>
      <vt:lpstr>Neural network method</vt:lpstr>
      <vt:lpstr>Analyzed Lumi in CDF Combo</vt:lpstr>
      <vt:lpstr>Primary Vertex Facts</vt:lpstr>
      <vt:lpstr>SecVTX: Primary Vertex Fit</vt:lpstr>
      <vt:lpstr>SecVTX:Secondary Vertex Fit</vt:lpstr>
      <vt:lpstr>Slide 76</vt:lpstr>
      <vt:lpstr>Measuring Tagging efficiency</vt:lpstr>
      <vt:lpstr>Slide 78</vt:lpstr>
      <vt:lpstr>Slide 79</vt:lpstr>
      <vt:lpstr>Slide 80</vt:lpstr>
      <vt:lpstr>Mistag Rate Measurement: The Mistag Matrix</vt:lpstr>
      <vt:lpstr>Jet Probability Tagger</vt:lpstr>
      <vt:lpstr>Loose and Tight SecSVX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Vector Boson Fusion Production and Detection at the Tevatron</dc:title>
  <dc:creator>stdenis</dc:creator>
  <cp:lastModifiedBy>Richard St. Denis</cp:lastModifiedBy>
  <cp:revision>959</cp:revision>
  <dcterms:created xsi:type="dcterms:W3CDTF">2010-10-27T06:33:22Z</dcterms:created>
  <dcterms:modified xsi:type="dcterms:W3CDTF">2010-10-27T11:39:07Z</dcterms:modified>
</cp:coreProperties>
</file>