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1" r:id="rId4"/>
    <p:sldId id="265" r:id="rId5"/>
    <p:sldId id="257" r:id="rId6"/>
    <p:sldId id="258" r:id="rId7"/>
    <p:sldId id="259" r:id="rId8"/>
    <p:sldId id="269" r:id="rId9"/>
    <p:sldId id="288" r:id="rId10"/>
    <p:sldId id="283" r:id="rId11"/>
    <p:sldId id="268" r:id="rId12"/>
    <p:sldId id="282" r:id="rId13"/>
    <p:sldId id="279" r:id="rId14"/>
    <p:sldId id="289" r:id="rId15"/>
    <p:sldId id="260" r:id="rId16"/>
    <p:sldId id="284" r:id="rId17"/>
    <p:sldId id="266" r:id="rId18"/>
    <p:sldId id="262" r:id="rId19"/>
    <p:sldId id="271" r:id="rId20"/>
    <p:sldId id="270" r:id="rId21"/>
    <p:sldId id="277" r:id="rId22"/>
    <p:sldId id="278" r:id="rId23"/>
    <p:sldId id="273" r:id="rId24"/>
    <p:sldId id="285" r:id="rId25"/>
    <p:sldId id="287" r:id="rId26"/>
    <p:sldId id="286" r:id="rId27"/>
    <p:sldId id="274" r:id="rId28"/>
    <p:sldId id="275" r:id="rId29"/>
    <p:sldId id="280" r:id="rId30"/>
    <p:sldId id="28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F13E-C0D6-46B2-A26F-ECAF4F13D45E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2D62-7D96-4386-83E2-82DEB4584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804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F13E-C0D6-46B2-A26F-ECAF4F13D45E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2D62-7D96-4386-83E2-82DEB4584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136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F13E-C0D6-46B2-A26F-ECAF4F13D45E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2D62-7D96-4386-83E2-82DEB4584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30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F13E-C0D6-46B2-A26F-ECAF4F13D45E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2D62-7D96-4386-83E2-82DEB4584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96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F13E-C0D6-46B2-A26F-ECAF4F13D45E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2D62-7D96-4386-83E2-82DEB4584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21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F13E-C0D6-46B2-A26F-ECAF4F13D45E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2D62-7D96-4386-83E2-82DEB4584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67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F13E-C0D6-46B2-A26F-ECAF4F13D45E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2D62-7D96-4386-83E2-82DEB4584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598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F13E-C0D6-46B2-A26F-ECAF4F13D45E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2D62-7D96-4386-83E2-82DEB4584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072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F13E-C0D6-46B2-A26F-ECAF4F13D45E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2D62-7D96-4386-83E2-82DEB4584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26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F13E-C0D6-46B2-A26F-ECAF4F13D45E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2D62-7D96-4386-83E2-82DEB4584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067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F13E-C0D6-46B2-A26F-ECAF4F13D45E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2D62-7D96-4386-83E2-82DEB4584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93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DF13E-C0D6-46B2-A26F-ECAF4F13D45E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32D62-7D96-4386-83E2-82DEB4584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67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g"/><Relationship Id="rId4" Type="http://schemas.openxmlformats.org/officeDocument/2006/relationships/image" Target="../media/image36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2.jpeg"/><Relationship Id="rId4" Type="http://schemas.openxmlformats.org/officeDocument/2006/relationships/image" Target="../media/image16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1" y="1122363"/>
            <a:ext cx="10982324" cy="2387600"/>
          </a:xfrm>
        </p:spPr>
        <p:txBody>
          <a:bodyPr>
            <a:normAutofit/>
          </a:bodyPr>
          <a:lstStyle/>
          <a:p>
            <a:r>
              <a:rPr lang="en-GB" dirty="0" smtClean="0"/>
              <a:t>High Pressure Thermodynamics</a:t>
            </a:r>
            <a:br>
              <a:rPr lang="en-GB" dirty="0" smtClean="0"/>
            </a:br>
            <a:r>
              <a:rPr lang="en-GB" sz="3600" dirty="0" smtClean="0"/>
              <a:t>(How not to break the </a:t>
            </a:r>
            <a:r>
              <a:rPr lang="en-GB" sz="3600" dirty="0" smtClean="0"/>
              <a:t>laws)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41337"/>
          </a:xfrm>
        </p:spPr>
        <p:txBody>
          <a:bodyPr>
            <a:noAutofit/>
          </a:bodyPr>
          <a:lstStyle/>
          <a:p>
            <a:r>
              <a:rPr lang="en-GB" sz="3600" dirty="0" smtClean="0"/>
              <a:t>Graeme Ackland</a:t>
            </a:r>
            <a:endParaRPr lang="en-GB" sz="3600" dirty="0"/>
          </a:p>
        </p:txBody>
      </p:sp>
      <p:sp>
        <p:nvSpPr>
          <p:cNvPr id="4" name="AutoShape 4" descr="720+ Cartoon Of A British Policeman Illustrations, Royalty-Free Vector  Graphics &amp; Clip Art - iStock"/>
          <p:cNvSpPr>
            <a:spLocks noChangeAspect="1" noChangeArrowheads="1"/>
          </p:cNvSpPr>
          <p:nvPr/>
        </p:nvSpPr>
        <p:spPr bwMode="auto">
          <a:xfrm>
            <a:off x="155575" y="-822325"/>
            <a:ext cx="12858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2" descr="Cops want to speak to man 'dressed like a CARTOON robber' who left store  'without paying for cake' - Mirror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91175" y="4597399"/>
            <a:ext cx="29654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425" y="4462772"/>
            <a:ext cx="1485900" cy="19837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3748" y="379705"/>
            <a:ext cx="4027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https://www2.ph.ed.ac.uk/~</a:t>
            </a:r>
            <a:r>
              <a:rPr lang="en-GB" dirty="0" smtClean="0"/>
              <a:t>gja/thermo/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50788" y="1030288"/>
            <a:ext cx="8295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https://bookboon.com/en/an-inverted-textbook-on-thermodynamics-part-ii-ebook</a:t>
            </a:r>
          </a:p>
        </p:txBody>
      </p:sp>
    </p:spTree>
    <p:extLst>
      <p:ext uri="{BB962C8B-B14F-4D97-AF65-F5344CB8AC3E}">
        <p14:creationId xmlns:p14="http://schemas.microsoft.com/office/powerpoint/2010/main" val="2199397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Gibbs Free Energy  G = U +PV -TS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3697" y="1825625"/>
            <a:ext cx="5476103" cy="4351338"/>
          </a:xfrm>
        </p:spPr>
        <p:txBody>
          <a:bodyPr/>
          <a:lstStyle/>
          <a:p>
            <a:r>
              <a:rPr lang="en-GB" dirty="0" smtClean="0"/>
              <a:t>Second Law: Entropy increases.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Split universe into System and Surroundings. </a:t>
            </a:r>
          </a:p>
          <a:p>
            <a:pPr marL="0" indent="0">
              <a:buNone/>
            </a:pPr>
            <a:r>
              <a:rPr lang="en-GB" dirty="0" smtClean="0"/>
              <a:t>Allow heat and work to flow between them (fixed P,T)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Increasing Entropy of the Universe</a:t>
            </a:r>
          </a:p>
          <a:p>
            <a:pPr marL="0" indent="0">
              <a:buNone/>
            </a:pPr>
            <a:r>
              <a:rPr lang="en-GB" dirty="0" smtClean="0"/>
              <a:t>Means Reducing </a:t>
            </a:r>
            <a:r>
              <a:rPr lang="en-GB" dirty="0" err="1" smtClean="0"/>
              <a:t>G</a:t>
            </a:r>
            <a:r>
              <a:rPr lang="en-GB" sz="2000" dirty="0" err="1" smtClean="0"/>
              <a:t>sys</a:t>
            </a:r>
            <a:r>
              <a:rPr lang="en-GB" dirty="0" smtClean="0"/>
              <a:t> 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1" y="1825625"/>
            <a:ext cx="5941540" cy="4351338"/>
          </a:xfrm>
        </p:spPr>
        <p:txBody>
          <a:bodyPr/>
          <a:lstStyle/>
          <a:p>
            <a:r>
              <a:rPr lang="en-GB" dirty="0" err="1" smtClean="0"/>
              <a:t>dG</a:t>
            </a:r>
            <a:r>
              <a:rPr lang="en-GB" dirty="0" smtClean="0"/>
              <a:t> = </a:t>
            </a:r>
            <a:r>
              <a:rPr lang="en-GB" dirty="0" err="1" smtClean="0"/>
              <a:t>PdV</a:t>
            </a:r>
            <a:r>
              <a:rPr lang="en-GB" dirty="0" smtClean="0"/>
              <a:t> -  </a:t>
            </a:r>
            <a:r>
              <a:rPr lang="en-GB" dirty="0" err="1" smtClean="0"/>
              <a:t>SdT</a:t>
            </a:r>
            <a:endParaRPr lang="en-GB" dirty="0" smtClean="0"/>
          </a:p>
          <a:p>
            <a:r>
              <a:rPr lang="en-GB" dirty="0">
                <a:latin typeface="Symbol" panose="05050102010706020507" pitchFamily="18" charset="2"/>
              </a:rPr>
              <a:t>m </a:t>
            </a:r>
            <a:r>
              <a:rPr lang="en-GB" dirty="0" smtClean="0"/>
              <a:t>= G/N.   G is the </a:t>
            </a:r>
            <a:r>
              <a:rPr lang="en-GB" dirty="0"/>
              <a:t>c</a:t>
            </a:r>
            <a:r>
              <a:rPr lang="en-GB" dirty="0" smtClean="0"/>
              <a:t>hemical potential</a:t>
            </a:r>
          </a:p>
          <a:p>
            <a:r>
              <a:rPr lang="en-GB" dirty="0" smtClean="0"/>
              <a:t>Two </a:t>
            </a:r>
            <a:r>
              <a:rPr lang="en-GB" dirty="0"/>
              <a:t>coexisting phases =&gt; same </a:t>
            </a:r>
            <a:r>
              <a:rPr lang="en-GB" dirty="0">
                <a:latin typeface="Symbol" panose="05050102010706020507" pitchFamily="18" charset="2"/>
              </a:rPr>
              <a:t>m</a:t>
            </a:r>
          </a:p>
          <a:p>
            <a:r>
              <a:rPr lang="en-GB" dirty="0"/>
              <a:t>Two coexisting </a:t>
            </a:r>
            <a:r>
              <a:rPr lang="en-GB" dirty="0" smtClean="0"/>
              <a:t>compounds </a:t>
            </a:r>
            <a:r>
              <a:rPr lang="en-GB" dirty="0"/>
              <a:t>=&gt; same </a:t>
            </a:r>
            <a:r>
              <a:rPr lang="en-GB" dirty="0" smtClean="0">
                <a:latin typeface="Symbol" panose="05050102010706020507" pitchFamily="18" charset="2"/>
              </a:rPr>
              <a:t>m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9010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Thermodynamics in high pressure physics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Experiment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549" y="2505075"/>
            <a:ext cx="5953125" cy="3684588"/>
          </a:xfrm>
        </p:spPr>
        <p:txBody>
          <a:bodyPr/>
          <a:lstStyle/>
          <a:p>
            <a:r>
              <a:rPr lang="en-GB" dirty="0" smtClean="0"/>
              <a:t>DAC: Fixed volume, temperature </a:t>
            </a:r>
          </a:p>
          <a:p>
            <a:r>
              <a:rPr lang="en-GB" dirty="0" smtClean="0"/>
              <a:t>DAC: Measure pressure, </a:t>
            </a:r>
            <a:r>
              <a:rPr lang="en-GB" dirty="0" smtClean="0"/>
              <a:t>temperature</a:t>
            </a:r>
          </a:p>
          <a:p>
            <a:endParaRPr lang="en-GB" dirty="0"/>
          </a:p>
          <a:p>
            <a:r>
              <a:rPr lang="en-GB" dirty="0" smtClean="0"/>
              <a:t>DAC: All components have the same chemical potential (specific Gibbs)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45238" y="1681163"/>
            <a:ext cx="5183188" cy="823912"/>
          </a:xfrm>
        </p:spPr>
        <p:txBody>
          <a:bodyPr/>
          <a:lstStyle/>
          <a:p>
            <a:r>
              <a:rPr lang="en-GB" dirty="0" smtClean="0"/>
              <a:t>Theory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3650" y="2505075"/>
            <a:ext cx="5753100" cy="368458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Gibbs free energy – G=U+PV-TS</a:t>
            </a:r>
          </a:p>
          <a:p>
            <a:pPr marL="0" indent="0">
              <a:buNone/>
            </a:pPr>
            <a:r>
              <a:rPr lang="en-GB" dirty="0" smtClean="0"/>
              <a:t>Calculate:</a:t>
            </a:r>
          </a:p>
          <a:p>
            <a:pPr marL="0" indent="0">
              <a:buNone/>
            </a:pPr>
            <a:r>
              <a:rPr lang="en-GB" dirty="0" smtClean="0"/>
              <a:t> U+PV  Density functional theory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  TS from vibrations  (also </a:t>
            </a:r>
            <a:r>
              <a:rPr lang="en-GB" dirty="0"/>
              <a:t>z</a:t>
            </a:r>
            <a:r>
              <a:rPr lang="en-GB" dirty="0" smtClean="0"/>
              <a:t>ero point)</a:t>
            </a:r>
          </a:p>
          <a:p>
            <a:pPr marL="0" indent="0">
              <a:buNone/>
            </a:pPr>
            <a:r>
              <a:rPr lang="en-GB" dirty="0" smtClean="0"/>
              <a:t>Simulate:</a:t>
            </a:r>
          </a:p>
          <a:p>
            <a:pPr marL="0" indent="0">
              <a:buNone/>
            </a:pPr>
            <a:r>
              <a:rPr lang="en-GB" dirty="0" smtClean="0"/>
              <a:t>Stability:  Molecular dynamics</a:t>
            </a:r>
          </a:p>
          <a:p>
            <a:pPr marL="0" indent="0">
              <a:buNone/>
            </a:pPr>
            <a:r>
              <a:rPr lang="en-GB" dirty="0" smtClean="0"/>
              <a:t>Melts</a:t>
            </a:r>
            <a:r>
              <a:rPr lang="en-GB" dirty="0" smtClean="0"/>
              <a:t>:  Phase coexistence, Z-method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983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Isothermal Equations of State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805" y="1825625"/>
            <a:ext cx="5887995" cy="4351338"/>
          </a:xfrm>
        </p:spPr>
        <p:txBody>
          <a:bodyPr/>
          <a:lstStyle/>
          <a:p>
            <a:r>
              <a:rPr lang="en-GB" dirty="0" smtClean="0"/>
              <a:t>Birch </a:t>
            </a:r>
            <a:r>
              <a:rPr lang="en-GB" dirty="0" err="1" smtClean="0"/>
              <a:t>Murnaghan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Comes from linear strain: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G=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err="1" smtClean="0"/>
              <a:t>Vinet</a:t>
            </a:r>
            <a:r>
              <a:rPr lang="en-GB" dirty="0" smtClean="0"/>
              <a:t>  Rose</a:t>
            </a: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Comes from finding best function of strain to fit DFT calculations (!)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G= 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75" y="2382161"/>
            <a:ext cx="5317323" cy="7317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61" y="4117605"/>
            <a:ext cx="2366631" cy="10556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2650" y="2245674"/>
            <a:ext cx="2781467" cy="15057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0949" y="5173260"/>
            <a:ext cx="4020111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7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many phase transitions?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393" y="1748353"/>
            <a:ext cx="10714818" cy="648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3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phase transition?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Theory (</a:t>
            </a:r>
            <a:r>
              <a:rPr lang="en-GB" dirty="0" err="1" smtClean="0"/>
              <a:t>Ehrenfest</a:t>
            </a:r>
            <a:r>
              <a:rPr lang="en-GB" dirty="0" smtClean="0"/>
              <a:t>), a Phase Transition is…</a:t>
            </a:r>
          </a:p>
          <a:p>
            <a:pPr marL="0" indent="0">
              <a:buNone/>
            </a:pPr>
            <a:r>
              <a:rPr lang="en-GB" dirty="0"/>
              <a:t> A discontinuity in thermodynamic properties vs T, </a:t>
            </a:r>
            <a:r>
              <a:rPr lang="en-GB" dirty="0" smtClean="0"/>
              <a:t>P  (board)</a:t>
            </a:r>
          </a:p>
          <a:p>
            <a:pPr marL="0" indent="0">
              <a:buNone/>
            </a:pPr>
            <a:r>
              <a:rPr lang="en-GB" dirty="0" smtClean="0"/>
              <a:t>Very difficult to show experimentally…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59027" y="3880021"/>
            <a:ext cx="41683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Calculated Raman signal for H</a:t>
            </a:r>
            <a:r>
              <a:rPr lang="en-GB" sz="1200" dirty="0" smtClean="0"/>
              <a:t>2</a:t>
            </a:r>
            <a:r>
              <a:rPr lang="en-GB" sz="2400" dirty="0" smtClean="0"/>
              <a:t> in a slowly increasing potential</a:t>
            </a:r>
          </a:p>
          <a:p>
            <a:endParaRPr lang="en-GB" sz="2400" dirty="0"/>
          </a:p>
          <a:p>
            <a:r>
              <a:rPr lang="en-GB" sz="2400" dirty="0" smtClean="0"/>
              <a:t>           </a:t>
            </a:r>
            <a:r>
              <a:rPr lang="en-GB" sz="2400" i="1" dirty="0" smtClean="0"/>
              <a:t>V=P cos2</a:t>
            </a:r>
            <a:r>
              <a:rPr lang="en-GB" sz="2400" i="1" dirty="0" smtClean="0">
                <a:latin typeface="Symbol" panose="05050102010706020507" pitchFamily="18" charset="2"/>
              </a:rPr>
              <a:t>q</a:t>
            </a:r>
            <a:r>
              <a:rPr lang="en-GB" sz="2400" i="1" dirty="0" smtClean="0"/>
              <a:t> </a:t>
            </a:r>
          </a:p>
          <a:p>
            <a:endParaRPr lang="en-GB" sz="2400" dirty="0"/>
          </a:p>
          <a:p>
            <a:r>
              <a:rPr lang="en-GB" sz="2400" dirty="0" smtClean="0"/>
              <a:t>Obviously no phase transition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188" y="3319849"/>
            <a:ext cx="5290999" cy="3200453"/>
          </a:xfrm>
          <a:prstGeom prst="rect">
            <a:avLst/>
          </a:prstGeom>
        </p:spPr>
      </p:pic>
      <p:sp>
        <p:nvSpPr>
          <p:cNvPr id="5" name="AutoShape 2" descr="Reading Tea Leaves"/>
          <p:cNvSpPr>
            <a:spLocks noChangeAspect="1" noChangeArrowheads="1"/>
          </p:cNvSpPr>
          <p:nvPr/>
        </p:nvSpPr>
        <p:spPr bwMode="auto">
          <a:xfrm>
            <a:off x="155575" y="-822325"/>
            <a:ext cx="17335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076" y="173731"/>
            <a:ext cx="2159257" cy="14368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06466" y="1697416"/>
            <a:ext cx="268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Elementary </a:t>
            </a:r>
            <a:r>
              <a:rPr lang="en-GB" dirty="0" err="1" smtClean="0"/>
              <a:t>Tasseography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28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" y="0"/>
            <a:ext cx="11210925" cy="1325563"/>
          </a:xfrm>
        </p:spPr>
        <p:txBody>
          <a:bodyPr/>
          <a:lstStyle/>
          <a:p>
            <a:r>
              <a:rPr lang="en-GB" dirty="0" smtClean="0"/>
              <a:t>Walk around a single component phase diagram.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6262" y="1530350"/>
            <a:ext cx="7691438" cy="5175250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GB" dirty="0" smtClean="0"/>
              <a:t>Line should be horizontal</a:t>
            </a:r>
          </a:p>
          <a:p>
            <a:pPr marL="514350" indent="-514350">
              <a:buAutoNum type="alphaUcPeriod"/>
            </a:pPr>
            <a:r>
              <a:rPr lang="en-GB" dirty="0" smtClean="0"/>
              <a:t>All angles less than 180</a:t>
            </a:r>
            <a:r>
              <a:rPr lang="en-GB" sz="2400" dirty="0"/>
              <a:t> </a:t>
            </a:r>
            <a:r>
              <a:rPr lang="en-GB" sz="2400" dirty="0" smtClean="0"/>
              <a:t>degrees </a:t>
            </a:r>
          </a:p>
          <a:p>
            <a:pPr marL="514350" indent="-514350">
              <a:buAutoNum type="alphaUcPeriod"/>
            </a:pPr>
            <a:r>
              <a:rPr lang="en-GB" sz="2400" dirty="0" smtClean="0"/>
              <a:t>Critical point – gas and liquid indistinguishable</a:t>
            </a:r>
          </a:p>
          <a:p>
            <a:pPr marL="514350" indent="-514350">
              <a:buAutoNum type="alphaUcPeriod"/>
            </a:pPr>
            <a:r>
              <a:rPr lang="en-GB" sz="2400" dirty="0" smtClean="0"/>
              <a:t>Positive slope – liquid has higher entropy &amp; volume</a:t>
            </a:r>
          </a:p>
          <a:p>
            <a:pPr marL="0" indent="0">
              <a:buNone/>
            </a:pPr>
            <a:r>
              <a:rPr lang="en-GB" sz="2400" dirty="0"/>
              <a:t> </a:t>
            </a:r>
            <a:r>
              <a:rPr lang="en-GB" sz="2400" dirty="0" smtClean="0"/>
              <a:t>                              (</a:t>
            </a:r>
            <a:r>
              <a:rPr lang="en-GB" sz="2400" dirty="0" err="1" smtClean="0"/>
              <a:t>dG</a:t>
            </a:r>
            <a:r>
              <a:rPr lang="en-GB" sz="2400" dirty="0" smtClean="0"/>
              <a:t> = </a:t>
            </a:r>
            <a:r>
              <a:rPr lang="en-GB" sz="2400" dirty="0" err="1" smtClean="0"/>
              <a:t>PdV-TdS</a:t>
            </a:r>
            <a:r>
              <a:rPr lang="en-GB" sz="2400" dirty="0" smtClean="0"/>
              <a:t> = 0 on line)</a:t>
            </a:r>
          </a:p>
          <a:p>
            <a:pPr marL="0" indent="0">
              <a:buNone/>
            </a:pPr>
            <a:r>
              <a:rPr lang="en-GB" sz="2400" dirty="0" smtClean="0"/>
              <a:t>E.   No phase coexistence  </a:t>
            </a:r>
            <a:r>
              <a:rPr lang="en-GB" sz="2400" dirty="0" smtClean="0">
                <a:solidFill>
                  <a:srgbClr val="0070C0"/>
                </a:solidFill>
              </a:rPr>
              <a:t> 2 + C – F = 2 + 1 -2 =1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2" descr="phase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463675"/>
            <a:ext cx="3854450" cy="282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4312" y="4648201"/>
            <a:ext cx="5834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n.b.</a:t>
            </a:r>
            <a:r>
              <a:rPr lang="en-GB" dirty="0" smtClean="0"/>
              <a:t> </a:t>
            </a:r>
            <a:r>
              <a:rPr lang="en-GB" dirty="0"/>
              <a:t> </a:t>
            </a:r>
            <a:r>
              <a:rPr lang="en-GB" dirty="0" smtClean="0"/>
              <a:t>Phase coexistence occurs only on the phase boundary.</a:t>
            </a:r>
          </a:p>
          <a:p>
            <a:endParaRPr lang="en-GB" dirty="0"/>
          </a:p>
          <a:p>
            <a:r>
              <a:rPr lang="en-GB" dirty="0" smtClean="0"/>
              <a:t>Experiments tend to “stick” at phase boundary – requires a lot of energy to be supplied or removed to cross.</a:t>
            </a:r>
            <a:endParaRPr lang="en-GB" dirty="0"/>
          </a:p>
        </p:txBody>
      </p:sp>
      <p:sp>
        <p:nvSpPr>
          <p:cNvPr id="7" name="AutoShape 2" descr="The 9 unbreakable rules of the Wile E. Coyote/Road Runner universe - Vox"/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4" descr="Policewoman Cartoon Illustration Stock Vector - Illustration of characters,  funny: 11837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549" y="1028700"/>
            <a:ext cx="1210451" cy="160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81" y="4648201"/>
            <a:ext cx="2801856" cy="15914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033" y="4543426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7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broke the Law?</a:t>
            </a:r>
            <a:endParaRPr lang="en-GB" dirty="0"/>
          </a:p>
        </p:txBody>
      </p:sp>
      <p:pic>
        <p:nvPicPr>
          <p:cNvPr id="3074" name="Picture 2" descr="Supercritical fluid: Properties, Uses and Phase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88" y="1334530"/>
            <a:ext cx="2174790" cy="217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654" y="492638"/>
            <a:ext cx="3888160" cy="3280293"/>
          </a:xfrm>
          <a:prstGeom prst="rect">
            <a:avLst/>
          </a:prstGeom>
        </p:spPr>
      </p:pic>
      <p:pic>
        <p:nvPicPr>
          <p:cNvPr id="3078" name="Picture 6" descr="Cold melting and solid structures of dense lithium | Natur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059" y="3164059"/>
            <a:ext cx="4733271" cy="345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71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6085"/>
            <a:ext cx="8536381" cy="509314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Authors: explain WHY and well as WHAT</a:t>
            </a:r>
            <a:br>
              <a:rPr lang="en-GB" dirty="0" smtClean="0"/>
            </a:br>
            <a:r>
              <a:rPr lang="en-GB" sz="2700" dirty="0" smtClean="0"/>
              <a:t>- you know more than readers do!</a:t>
            </a:r>
            <a:br>
              <a:rPr lang="en-GB" sz="2700" dirty="0" smtClean="0"/>
            </a:br>
            <a:r>
              <a:rPr lang="en-GB" sz="2700" dirty="0" smtClean="0"/>
              <a:t>- readers know your data is noisy </a:t>
            </a:r>
            <a:br>
              <a:rPr lang="en-GB" sz="2700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“The structure was solved” </a:t>
            </a:r>
            <a:br>
              <a:rPr lang="en-GB" dirty="0" smtClean="0"/>
            </a:br>
            <a:r>
              <a:rPr lang="en-GB" dirty="0"/>
              <a:t> </a:t>
            </a:r>
            <a:r>
              <a:rPr lang="en-GB" dirty="0" smtClean="0"/>
              <a:t>     </a:t>
            </a:r>
            <a:r>
              <a:rPr lang="en-GB" sz="2400" dirty="0" smtClean="0"/>
              <a:t>(but we’re not showing the data)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“The sample was heated”</a:t>
            </a:r>
            <a:br>
              <a:rPr lang="en-GB" dirty="0" smtClean="0"/>
            </a:br>
            <a:r>
              <a:rPr lang="en-GB" sz="2200" dirty="0"/>
              <a:t>Does it mean  “investigated at high temperature”</a:t>
            </a:r>
            <a:br>
              <a:rPr lang="en-GB" sz="2200" dirty="0"/>
            </a:br>
            <a:r>
              <a:rPr lang="en-GB" sz="2200" dirty="0"/>
              <a:t>or                     “ Processed to equilibrium, by increasing reaction rates</a:t>
            </a:r>
            <a:r>
              <a:rPr lang="en-GB" sz="2200" dirty="0" smtClean="0"/>
              <a:t>”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012" y="561975"/>
            <a:ext cx="2028825" cy="22574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9275" y="3100238"/>
            <a:ext cx="3249695" cy="1214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10800" y="180975"/>
            <a:ext cx="144303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Weasel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199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5430"/>
            <a:ext cx="8077200" cy="388699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“Seven peaks were observed”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700" dirty="0" smtClean="0"/>
              <a:t>Assumption 1 – the signal is made up of peaks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700" dirty="0" smtClean="0"/>
              <a:t>Assumption 2 – the peaks/shoulders can be resolved</a:t>
            </a:r>
            <a:r>
              <a:rPr lang="en-GB" dirty="0"/>
              <a:t/>
            </a:r>
            <a:br>
              <a:rPr lang="en-GB" dirty="0"/>
            </a:br>
            <a:r>
              <a:rPr lang="en-GB" sz="2200" dirty="0" smtClean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012" y="561975"/>
            <a:ext cx="2028825" cy="22574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9275" y="3100238"/>
            <a:ext cx="3249695" cy="1214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10800" y="180975"/>
            <a:ext cx="144303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Weasel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19400"/>
            <a:ext cx="7115175" cy="392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2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Partition Function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" y="1690688"/>
            <a:ext cx="3038475" cy="225548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837" y="1690688"/>
            <a:ext cx="6992326" cy="18100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00150" y="4552950"/>
            <a:ext cx="81533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All you need to do is calculate everything that can possibly happen!</a:t>
            </a:r>
          </a:p>
          <a:p>
            <a:endParaRPr lang="en-GB" dirty="0"/>
          </a:p>
          <a:p>
            <a:r>
              <a:rPr lang="en-GB" dirty="0" smtClean="0"/>
              <a:t>But, many properties are derivatives of ln Z.  We can use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So if we have a representative fraction of Z,   that’s often enough (except for S). 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974" y="4882809"/>
            <a:ext cx="2257651" cy="77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42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633" y="112218"/>
            <a:ext cx="5972175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Theorists and Experimentalists</a:t>
            </a:r>
            <a:endParaRPr lang="en-GB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8" y="2169163"/>
            <a:ext cx="1743075" cy="261937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106" y="2214250"/>
            <a:ext cx="2656234" cy="25291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97340" y="2019784"/>
            <a:ext cx="41612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Experiment: What is the hypothesis?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Theorist: What counts as falsification?</a:t>
            </a:r>
          </a:p>
          <a:p>
            <a:endParaRPr lang="en-GB" dirty="0"/>
          </a:p>
        </p:txBody>
      </p:sp>
      <p:pic>
        <p:nvPicPr>
          <p:cNvPr id="6148" name="Picture 4" descr="Bayes' rule with a simple and practical example | by Tirthajyoti Sarkar |  Towards Data Scien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106" y="4823606"/>
            <a:ext cx="3511577" cy="155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" descr="The theory that never died - Revista Mèto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07975" y="5230556"/>
            <a:ext cx="1838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Thomas Bayes</a:t>
            </a:r>
          </a:p>
          <a:p>
            <a:r>
              <a:rPr lang="en-GB" dirty="0" err="1" smtClean="0"/>
              <a:t>UoE</a:t>
            </a:r>
            <a:r>
              <a:rPr lang="en-GB" dirty="0" smtClean="0"/>
              <a:t> 1719-22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731" y="5058124"/>
            <a:ext cx="1209675" cy="1524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362" y="2169162"/>
            <a:ext cx="2619375" cy="26193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75" y="4929537"/>
            <a:ext cx="1781175" cy="1781175"/>
          </a:xfrm>
          <a:prstGeom prst="rect">
            <a:avLst/>
          </a:prstGeom>
        </p:spPr>
      </p:pic>
      <p:sp>
        <p:nvSpPr>
          <p:cNvPr id="17" name="AutoShape 8" descr="An example of a quantum equation. Complicated, huh?? | Quantum mechanics, Quantum  physics, Quantum mechanics equations"/>
          <p:cNvSpPr>
            <a:spLocks noChangeAspect="1" noChangeArrowheads="1"/>
          </p:cNvSpPr>
          <p:nvPr/>
        </p:nvSpPr>
        <p:spPr bwMode="auto">
          <a:xfrm>
            <a:off x="155575" y="-769938"/>
            <a:ext cx="285750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8" y="118169"/>
            <a:ext cx="2661817" cy="1496644"/>
          </a:xfrm>
          <a:prstGeom prst="rect">
            <a:avLst/>
          </a:prstGeom>
        </p:spPr>
      </p:pic>
      <p:pic>
        <p:nvPicPr>
          <p:cNvPr id="6156" name="Picture 12" descr="STOCK IMAGE, chemical and pharmaceutical industry research and development  laboratory worker surrounded by very complicated and colorful chemistry  apparatus constructed from beakers flasks and test tubes, 78967, 01AFTCUQ ,  Michael Rosenfeld -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150" y="112218"/>
            <a:ext cx="2767221" cy="170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963026" y="3924300"/>
            <a:ext cx="30053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All experiments are based in theory, often outdated.</a:t>
            </a:r>
          </a:p>
          <a:p>
            <a:endParaRPr lang="en-GB" dirty="0"/>
          </a:p>
          <a:p>
            <a:r>
              <a:rPr lang="en-GB" dirty="0" smtClean="0"/>
              <a:t>Useful theories are about measurable quantities.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927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calculate the partition function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Static free energy = Enthalpy H+PV.     </a:t>
            </a:r>
            <a:endParaRPr lang="en-GB" dirty="0"/>
          </a:p>
          <a:p>
            <a:pPr marL="0" indent="0">
              <a:buNone/>
            </a:pPr>
            <a:r>
              <a:rPr lang="en-GB" i="1" dirty="0" smtClean="0"/>
              <a:t>          Density functional theory</a:t>
            </a:r>
          </a:p>
          <a:p>
            <a:r>
              <a:rPr lang="en-GB" dirty="0" smtClean="0"/>
              <a:t>Vibrational free energy =  zero point - TS  </a:t>
            </a:r>
          </a:p>
          <a:p>
            <a:pPr marL="457200" lvl="1" indent="0">
              <a:buNone/>
            </a:pPr>
            <a:r>
              <a:rPr lang="en-GB" i="1" dirty="0" smtClean="0"/>
              <a:t>	</a:t>
            </a:r>
            <a:r>
              <a:rPr lang="en-GB" sz="2600" i="1" dirty="0" smtClean="0"/>
              <a:t>Lattice dynamics </a:t>
            </a:r>
          </a:p>
          <a:p>
            <a:pPr marL="0" indent="0">
              <a:buNone/>
            </a:pPr>
            <a:r>
              <a:rPr lang="en-GB" i="1" dirty="0" smtClean="0"/>
              <a:t>	</a:t>
            </a:r>
            <a:r>
              <a:rPr lang="en-GB" sz="2600" i="1" dirty="0" smtClean="0"/>
              <a:t>Molecular dynamics</a:t>
            </a:r>
          </a:p>
          <a:p>
            <a:pPr marL="0" indent="0">
              <a:buNone/>
            </a:pPr>
            <a:r>
              <a:rPr lang="en-GB" sz="2600" i="1" dirty="0"/>
              <a:t>	</a:t>
            </a:r>
            <a:r>
              <a:rPr lang="en-GB" sz="2600" i="1" dirty="0" smtClean="0"/>
              <a:t>Monte </a:t>
            </a:r>
            <a:r>
              <a:rPr lang="en-GB" sz="2600" i="1" dirty="0" smtClean="0"/>
              <a:t>Carlo</a:t>
            </a:r>
            <a:endParaRPr lang="en-GB" sz="2600" i="1" dirty="0" smtClean="0"/>
          </a:p>
          <a:p>
            <a:pPr marL="0" indent="0">
              <a:buNone/>
            </a:pPr>
            <a:r>
              <a:rPr lang="en-GB" i="1" dirty="0" smtClean="0"/>
              <a:t>Details from Miguel and Andreas on Friday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 partition function tells us everything, but there are simpler ways to 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989" y="1825624"/>
            <a:ext cx="3811962" cy="218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6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How to avoid calculating the </a:t>
            </a:r>
            <a:r>
              <a:rPr lang="en-GB" sz="4000" smtClean="0"/>
              <a:t>partition function I</a:t>
            </a:r>
            <a:endParaRPr lang="en-GB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05108" y="1467551"/>
            <a:ext cx="4534533" cy="133368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1920875"/>
            <a:ext cx="10515600" cy="4351338"/>
          </a:xfrm>
        </p:spPr>
        <p:txBody>
          <a:bodyPr/>
          <a:lstStyle/>
          <a:p>
            <a:r>
              <a:rPr lang="en-GB" dirty="0" smtClean="0"/>
              <a:t>Gibbs Helmholtz equation: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RHS – stuff that can be easily calculated</a:t>
            </a:r>
          </a:p>
          <a:p>
            <a:endParaRPr lang="en-GB" dirty="0"/>
          </a:p>
          <a:p>
            <a:r>
              <a:rPr lang="en-GB" dirty="0" smtClean="0"/>
              <a:t>LHS – differences in G/T  </a:t>
            </a:r>
          </a:p>
          <a:p>
            <a:pPr marL="0" indent="0">
              <a:buNone/>
            </a:pPr>
            <a:r>
              <a:rPr lang="en-GB" sz="2000" dirty="0" smtClean="0"/>
              <a:t>   - once we know G somewhere, can calculate it everywhere</a:t>
            </a:r>
          </a:p>
          <a:p>
            <a:pPr marL="0" indent="0">
              <a:buNone/>
            </a:pPr>
            <a:r>
              <a:rPr lang="en-GB" sz="2000" dirty="0"/>
              <a:t> </a:t>
            </a:r>
            <a:r>
              <a:rPr lang="en-GB" sz="2000" dirty="0" smtClean="0"/>
              <a:t>  - other similar relations exist to do “thermodynamic </a:t>
            </a:r>
            <a:r>
              <a:rPr lang="en-GB" sz="2000" dirty="0" smtClean="0"/>
              <a:t>integration</a:t>
            </a:r>
            <a:r>
              <a:rPr lang="en-GB" sz="2000" dirty="0" smtClean="0"/>
              <a:t>” from one state to another </a:t>
            </a:r>
          </a:p>
          <a:p>
            <a:r>
              <a:rPr lang="en-GB" dirty="0" smtClean="0"/>
              <a:t>Problem</a:t>
            </a:r>
            <a:r>
              <a:rPr lang="en-GB" dirty="0" smtClean="0"/>
              <a:t>, </a:t>
            </a:r>
            <a:r>
              <a:rPr lang="en-GB" dirty="0" smtClean="0"/>
              <a:t>can’t use T=0 as our “somewhere</a:t>
            </a:r>
            <a:r>
              <a:rPr lang="en-GB" dirty="0" smtClean="0"/>
              <a:t>”.  Need a reference state.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191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Choice of reference state</a:t>
            </a:r>
            <a:endParaRPr lang="en-GB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7424" y="1448401"/>
            <a:ext cx="10515600" cy="1739642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“Thermodynamic Integration”: Reference state is Einstein Crystal.   This has a known free energy.</a:t>
            </a:r>
          </a:p>
          <a:p>
            <a:r>
              <a:rPr lang="en-GB" dirty="0" smtClean="0"/>
              <a:t>Lattice Switch Monte Carlo :  Reference state is one crystal phase</a:t>
            </a:r>
          </a:p>
          <a:p>
            <a:r>
              <a:rPr lang="en-GB" dirty="0" smtClean="0"/>
              <a:t>Phase coexistence : Reference state is liquid (may be </a:t>
            </a:r>
            <a:r>
              <a:rPr lang="en-GB" dirty="0" err="1" smtClean="0"/>
              <a:t>supercooled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err="1" smtClean="0"/>
              <a:t>Frenkel</a:t>
            </a:r>
            <a:r>
              <a:rPr lang="en-GB" dirty="0" smtClean="0"/>
              <a:t> - Ladd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6" name="AutoShape 2" descr="Thermodynamic integration - Wikipedia"/>
          <p:cNvSpPr>
            <a:spLocks noChangeAspect="1" noChangeArrowheads="1"/>
          </p:cNvSpPr>
          <p:nvPr/>
        </p:nvSpPr>
        <p:spPr bwMode="auto">
          <a:xfrm>
            <a:off x="155575" y="-738188"/>
            <a:ext cx="2981325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25794"/>
            <a:ext cx="4478744" cy="23037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19351" y="3525794"/>
            <a:ext cx="68126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Free energy difference between system B and an </a:t>
            </a:r>
            <a:r>
              <a:rPr lang="en-GB" dirty="0"/>
              <a:t>E</a:t>
            </a:r>
            <a:r>
              <a:rPr lang="en-GB" dirty="0" smtClean="0"/>
              <a:t>instein crystal A</a:t>
            </a:r>
          </a:p>
          <a:p>
            <a:endParaRPr lang="en-GB" dirty="0"/>
          </a:p>
          <a:p>
            <a:r>
              <a:rPr lang="en-GB" dirty="0">
                <a:latin typeface="Symbol" panose="05050102010706020507" pitchFamily="18" charset="2"/>
              </a:rPr>
              <a:t>l </a:t>
            </a:r>
            <a:r>
              <a:rPr lang="en-GB" dirty="0" smtClean="0"/>
              <a:t>=0 for Einstein, </a:t>
            </a:r>
            <a:r>
              <a:rPr lang="en-GB" dirty="0" smtClean="0">
                <a:latin typeface="Symbol" panose="05050102010706020507" pitchFamily="18" charset="2"/>
              </a:rPr>
              <a:t>l=</a:t>
            </a:r>
            <a:r>
              <a:rPr lang="en-GB" dirty="0" smtClean="0"/>
              <a:t>1 for system B.  </a:t>
            </a:r>
          </a:p>
          <a:p>
            <a:endParaRPr lang="en-GB" dirty="0"/>
          </a:p>
          <a:p>
            <a:r>
              <a:rPr lang="en-GB" dirty="0" smtClean="0"/>
              <a:t>Write as a partition function F=</a:t>
            </a:r>
            <a:r>
              <a:rPr lang="en-GB" dirty="0" err="1" smtClean="0"/>
              <a:t>kT</a:t>
            </a:r>
            <a:r>
              <a:rPr lang="en-GB" dirty="0" smtClean="0"/>
              <a:t> ln Q</a:t>
            </a:r>
          </a:p>
          <a:p>
            <a:endParaRPr lang="en-GB" dirty="0"/>
          </a:p>
          <a:p>
            <a:r>
              <a:rPr lang="en-GB" dirty="0" smtClean="0"/>
              <a:t>Need to calculate with MC/MD  system moving partly (1-</a:t>
            </a:r>
            <a:r>
              <a:rPr lang="en-GB" dirty="0">
                <a:latin typeface="Symbol" panose="05050102010706020507" pitchFamily="18" charset="2"/>
              </a:rPr>
              <a:t> </a:t>
            </a:r>
            <a:r>
              <a:rPr lang="en-GB" dirty="0" smtClean="0">
                <a:latin typeface="Symbol" panose="05050102010706020507" pitchFamily="18" charset="2"/>
              </a:rPr>
              <a:t>l) </a:t>
            </a:r>
            <a:r>
              <a:rPr lang="en-GB" dirty="0" smtClean="0"/>
              <a:t>under Einstein crystal forces and partly </a:t>
            </a:r>
            <a:r>
              <a:rPr lang="en-GB" dirty="0">
                <a:latin typeface="Symbol" panose="05050102010706020507" pitchFamily="18" charset="2"/>
              </a:rPr>
              <a:t>l</a:t>
            </a:r>
            <a:r>
              <a:rPr lang="en-GB" dirty="0" smtClean="0"/>
              <a:t> under system B forces (e.g. DFT)</a:t>
            </a:r>
          </a:p>
          <a:p>
            <a:endParaRPr lang="en-GB" dirty="0" smtClean="0"/>
          </a:p>
          <a:p>
            <a:r>
              <a:rPr lang="en-GB" dirty="0" smtClean="0"/>
              <a:t>In practice, do a series of calculations with different </a:t>
            </a:r>
            <a:r>
              <a:rPr lang="en-GB" dirty="0">
                <a:latin typeface="Symbol" panose="05050102010706020507" pitchFamily="18" charset="2"/>
              </a:rPr>
              <a:t>l</a:t>
            </a:r>
            <a:r>
              <a:rPr lang="en-GB" dirty="0" smtClean="0"/>
              <a:t> and integrate.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780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How to avoid calculating the partition function II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875" y="1362075"/>
            <a:ext cx="5876925" cy="4814888"/>
          </a:xfrm>
        </p:spPr>
        <p:txBody>
          <a:bodyPr/>
          <a:lstStyle/>
          <a:p>
            <a:r>
              <a:rPr lang="en-GB" dirty="0" smtClean="0"/>
              <a:t> </a:t>
            </a:r>
            <a:r>
              <a:rPr lang="en-GB" sz="2400" dirty="0" smtClean="0"/>
              <a:t>Lattice Switch Monte Carlo</a:t>
            </a:r>
          </a:p>
          <a:p>
            <a:pPr marL="0" indent="0">
              <a:buNone/>
            </a:pPr>
            <a:r>
              <a:rPr lang="en-GB" sz="2400" dirty="0" smtClean="0"/>
              <a:t>Two phases in the same MC calculation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Switch-move between </a:t>
            </a:r>
            <a:r>
              <a:rPr lang="en-GB" sz="2400" dirty="0" err="1" smtClean="0"/>
              <a:t>fcc</a:t>
            </a:r>
            <a:r>
              <a:rPr lang="en-GB" sz="2400" dirty="0" smtClean="0"/>
              <a:t> box and hcp box</a:t>
            </a:r>
          </a:p>
          <a:p>
            <a:pPr marL="0" indent="0">
              <a:buNone/>
            </a:pPr>
            <a:r>
              <a:rPr lang="en-GB" sz="2400" dirty="0" smtClean="0"/>
              <a:t>Free energy difference is just ratio of time spent in each phase (fix T,V).</a:t>
            </a:r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1200" y="1825625"/>
            <a:ext cx="6324600" cy="435133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Phase Coexistence Molecular Dynamics</a:t>
            </a:r>
          </a:p>
          <a:p>
            <a:pPr marL="0" indent="0">
              <a:buNone/>
            </a:pPr>
            <a:r>
              <a:rPr lang="en-GB" sz="2400" dirty="0" smtClean="0"/>
              <a:t>   Two phases in contact in MD  (constant energy)</a:t>
            </a:r>
          </a:p>
          <a:p>
            <a:pPr marL="0" indent="0">
              <a:buNone/>
            </a:pPr>
            <a:r>
              <a:rPr lang="en-GB" sz="2400" dirty="0" smtClean="0"/>
              <a:t>    Must have the </a:t>
            </a:r>
            <a:r>
              <a:rPr lang="en-GB" sz="2400" dirty="0"/>
              <a:t>s</a:t>
            </a:r>
            <a:r>
              <a:rPr lang="en-GB" sz="2400" dirty="0" smtClean="0"/>
              <a:t>ame G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Therefore, P,T in simulation lies on phase boundary.</a:t>
            </a: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Can extend phase boundary </a:t>
            </a:r>
          </a:p>
          <a:p>
            <a:pPr marL="0" indent="0">
              <a:buNone/>
            </a:pPr>
            <a:r>
              <a:rPr lang="en-GB" sz="2400" dirty="0" smtClean="0"/>
              <a:t>by integration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2227066"/>
            <a:ext cx="5876925" cy="664996"/>
          </a:xfrm>
          <a:prstGeom prst="rect">
            <a:avLst/>
          </a:prstGeom>
        </p:spPr>
      </p:pic>
      <p:pic>
        <p:nvPicPr>
          <p:cNvPr id="11266" name="Picture 2" descr="https://d3i71xaburhd42.cloudfront.net/0969e969a04d881e846d34eb3e49f458c08575c4/5-Figure1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57274"/>
            <a:ext cx="3571875" cy="240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975" y="5272088"/>
            <a:ext cx="1319967" cy="13199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795" y="4357274"/>
            <a:ext cx="2129155" cy="120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78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avoid calculating partition function III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514" y="1825625"/>
            <a:ext cx="5690286" cy="4351338"/>
          </a:xfrm>
        </p:spPr>
        <p:txBody>
          <a:bodyPr>
            <a:normAutofit/>
          </a:bodyPr>
          <a:lstStyle/>
          <a:p>
            <a:r>
              <a:rPr lang="en-GB" i="1" dirty="0" smtClean="0"/>
              <a:t>Start with a free energy difference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e.g. Difference between solid and liquid: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>
                <a:latin typeface="Symbol" panose="05050102010706020507" pitchFamily="18" charset="2"/>
              </a:rPr>
              <a:t>D</a:t>
            </a:r>
            <a:r>
              <a:rPr lang="en-GB" dirty="0" smtClean="0"/>
              <a:t>G = </a:t>
            </a:r>
            <a:r>
              <a:rPr lang="en-GB" dirty="0">
                <a:latin typeface="Symbol" panose="05050102010706020507" pitchFamily="18" charset="2"/>
              </a:rPr>
              <a:t>D</a:t>
            </a:r>
            <a:r>
              <a:rPr lang="en-GB" dirty="0" smtClean="0"/>
              <a:t>U + P </a:t>
            </a:r>
            <a:r>
              <a:rPr lang="en-GB" dirty="0">
                <a:latin typeface="Symbol" panose="05050102010706020507" pitchFamily="18" charset="2"/>
              </a:rPr>
              <a:t>D</a:t>
            </a:r>
            <a:r>
              <a:rPr lang="en-GB" dirty="0" smtClean="0"/>
              <a:t>V - T </a:t>
            </a:r>
            <a:r>
              <a:rPr lang="en-GB" dirty="0">
                <a:latin typeface="Symbol" panose="05050102010706020507" pitchFamily="18" charset="2"/>
              </a:rPr>
              <a:t>D</a:t>
            </a:r>
            <a:r>
              <a:rPr lang="en-GB" dirty="0" smtClean="0"/>
              <a:t>S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Phase line </a:t>
            </a:r>
            <a:r>
              <a:rPr lang="en-GB" dirty="0" smtClean="0">
                <a:latin typeface="Symbol" panose="05050102010706020507" pitchFamily="18" charset="2"/>
              </a:rPr>
              <a:t>D</a:t>
            </a:r>
            <a:r>
              <a:rPr lang="en-GB" dirty="0" smtClean="0"/>
              <a:t>G=0   (Derive </a:t>
            </a:r>
            <a:r>
              <a:rPr lang="en-GB" dirty="0" err="1" smtClean="0"/>
              <a:t>Clausius</a:t>
            </a:r>
            <a:r>
              <a:rPr lang="en-GB" dirty="0" smtClean="0"/>
              <a:t> </a:t>
            </a:r>
            <a:r>
              <a:rPr lang="en-GB" dirty="0" err="1" smtClean="0"/>
              <a:t>Clapeyron</a:t>
            </a:r>
            <a:r>
              <a:rPr lang="en-GB" dirty="0" smtClean="0"/>
              <a:t>) 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Questions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Which has higher U ?</a:t>
            </a:r>
          </a:p>
          <a:p>
            <a:pPr marL="0" indent="0">
              <a:buNone/>
            </a:pPr>
            <a:r>
              <a:rPr lang="en-GB" dirty="0" smtClean="0"/>
              <a:t>Which has higher V</a:t>
            </a:r>
          </a:p>
          <a:p>
            <a:pPr marL="0" indent="0">
              <a:buNone/>
            </a:pPr>
            <a:r>
              <a:rPr lang="en-GB" dirty="0" smtClean="0"/>
              <a:t>Which has higher 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If</a:t>
            </a:r>
            <a:r>
              <a:rPr lang="en-GB" dirty="0">
                <a:latin typeface="Symbol" panose="05050102010706020507" pitchFamily="18" charset="2"/>
              </a:rPr>
              <a:t> D</a:t>
            </a:r>
            <a:r>
              <a:rPr lang="en-GB" dirty="0"/>
              <a:t>U</a:t>
            </a:r>
            <a:r>
              <a:rPr lang="en-GB" dirty="0" smtClean="0"/>
              <a:t>, </a:t>
            </a:r>
            <a:r>
              <a:rPr lang="en-GB" dirty="0" smtClean="0">
                <a:latin typeface="Symbol" panose="05050102010706020507" pitchFamily="18" charset="2"/>
              </a:rPr>
              <a:t>D</a:t>
            </a:r>
            <a:r>
              <a:rPr lang="en-GB" dirty="0" smtClean="0"/>
              <a:t>V, </a:t>
            </a:r>
            <a:r>
              <a:rPr lang="en-GB" dirty="0" smtClean="0">
                <a:latin typeface="Symbol" panose="05050102010706020507" pitchFamily="18" charset="2"/>
              </a:rPr>
              <a:t>D</a:t>
            </a:r>
            <a:r>
              <a:rPr lang="en-GB" dirty="0" smtClean="0"/>
              <a:t>S are constant, how does phase diagram look?</a:t>
            </a:r>
          </a:p>
          <a:p>
            <a:pPr marL="0" indent="0">
              <a:buNone/>
            </a:pPr>
            <a:r>
              <a:rPr lang="en-GB" sz="1600" dirty="0" smtClean="0"/>
              <a:t>(Did we break the law)</a:t>
            </a:r>
            <a:endParaRPr lang="en-GB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758" y="5837994"/>
            <a:ext cx="2450606" cy="86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10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Gibbs Free Energy  G = U +PV -TS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3697" y="1825625"/>
            <a:ext cx="5476103" cy="4351338"/>
          </a:xfrm>
        </p:spPr>
        <p:txBody>
          <a:bodyPr/>
          <a:lstStyle/>
          <a:p>
            <a:r>
              <a:rPr lang="en-GB" dirty="0" smtClean="0"/>
              <a:t>Second Law: Entropy increases.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Split universe into System and Surroundings. </a:t>
            </a:r>
          </a:p>
          <a:p>
            <a:pPr marL="0" indent="0">
              <a:buNone/>
            </a:pPr>
            <a:r>
              <a:rPr lang="en-GB" dirty="0" smtClean="0"/>
              <a:t>Allow heat and work to flow between them (fixed P,T)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Increasing Entropy of the Universe</a:t>
            </a:r>
          </a:p>
          <a:p>
            <a:pPr marL="0" indent="0">
              <a:buNone/>
            </a:pPr>
            <a:r>
              <a:rPr lang="en-GB" dirty="0" smtClean="0"/>
              <a:t>Means Reducing </a:t>
            </a:r>
            <a:r>
              <a:rPr lang="en-GB" dirty="0" err="1" smtClean="0"/>
              <a:t>G</a:t>
            </a:r>
            <a:r>
              <a:rPr lang="en-GB" sz="2000" dirty="0" err="1" smtClean="0"/>
              <a:t>sys</a:t>
            </a:r>
            <a:r>
              <a:rPr lang="en-GB" dirty="0" smtClean="0"/>
              <a:t> 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1" y="1825625"/>
            <a:ext cx="5941540" cy="4351338"/>
          </a:xfrm>
        </p:spPr>
        <p:txBody>
          <a:bodyPr/>
          <a:lstStyle/>
          <a:p>
            <a:r>
              <a:rPr lang="en-GB" dirty="0" err="1" smtClean="0"/>
              <a:t>dG</a:t>
            </a:r>
            <a:r>
              <a:rPr lang="en-GB" dirty="0" smtClean="0"/>
              <a:t> = </a:t>
            </a:r>
            <a:r>
              <a:rPr lang="en-GB" dirty="0" err="1" smtClean="0"/>
              <a:t>PdV</a:t>
            </a:r>
            <a:r>
              <a:rPr lang="en-GB" dirty="0" smtClean="0"/>
              <a:t> -  </a:t>
            </a:r>
            <a:r>
              <a:rPr lang="en-GB" dirty="0" err="1" smtClean="0"/>
              <a:t>SdT</a:t>
            </a:r>
            <a:endParaRPr lang="en-GB" dirty="0" smtClean="0"/>
          </a:p>
          <a:p>
            <a:r>
              <a:rPr lang="en-GB" dirty="0">
                <a:latin typeface="Symbol" panose="05050102010706020507" pitchFamily="18" charset="2"/>
              </a:rPr>
              <a:t>m </a:t>
            </a:r>
            <a:r>
              <a:rPr lang="en-GB" dirty="0" smtClean="0"/>
              <a:t>= G/N.   G is the </a:t>
            </a:r>
            <a:r>
              <a:rPr lang="en-GB" dirty="0"/>
              <a:t>c</a:t>
            </a:r>
            <a:r>
              <a:rPr lang="en-GB" dirty="0" smtClean="0"/>
              <a:t>hemical potential</a:t>
            </a:r>
          </a:p>
          <a:p>
            <a:r>
              <a:rPr lang="en-GB" dirty="0" smtClean="0"/>
              <a:t>Two </a:t>
            </a:r>
            <a:r>
              <a:rPr lang="en-GB" dirty="0"/>
              <a:t>coexisting phases =&gt; same </a:t>
            </a:r>
            <a:r>
              <a:rPr lang="en-GB" dirty="0">
                <a:latin typeface="Symbol" panose="05050102010706020507" pitchFamily="18" charset="2"/>
              </a:rPr>
              <a:t>m</a:t>
            </a:r>
          </a:p>
          <a:p>
            <a:r>
              <a:rPr lang="en-GB" dirty="0"/>
              <a:t>Two coexisting </a:t>
            </a:r>
            <a:r>
              <a:rPr lang="en-GB" dirty="0" smtClean="0"/>
              <a:t>compounds </a:t>
            </a:r>
            <a:r>
              <a:rPr lang="en-GB" dirty="0"/>
              <a:t>=&gt; same </a:t>
            </a:r>
            <a:r>
              <a:rPr lang="en-GB" dirty="0" smtClean="0">
                <a:latin typeface="Symbol" panose="05050102010706020507" pitchFamily="18" charset="2"/>
              </a:rPr>
              <a:t>m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53398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Gibbs Free Energy  G = U +PV -TS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3697" y="1825625"/>
            <a:ext cx="5476103" cy="4351338"/>
          </a:xfrm>
        </p:spPr>
        <p:txBody>
          <a:bodyPr/>
          <a:lstStyle/>
          <a:p>
            <a:r>
              <a:rPr lang="en-GB" dirty="0" smtClean="0"/>
              <a:t>Second Law: Entropy increases.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Split universe into System and Surroundings. </a:t>
            </a:r>
          </a:p>
          <a:p>
            <a:pPr marL="0" indent="0">
              <a:buNone/>
            </a:pPr>
            <a:r>
              <a:rPr lang="en-GB" dirty="0" smtClean="0"/>
              <a:t>Allow heat and work to flow between them (fixed P,T)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Increasing Entropy of the Universe</a:t>
            </a:r>
          </a:p>
          <a:p>
            <a:pPr marL="0" indent="0">
              <a:buNone/>
            </a:pPr>
            <a:r>
              <a:rPr lang="en-GB" dirty="0" smtClean="0"/>
              <a:t>Means Reducing </a:t>
            </a:r>
            <a:r>
              <a:rPr lang="en-GB" dirty="0" err="1" smtClean="0"/>
              <a:t>G</a:t>
            </a:r>
            <a:r>
              <a:rPr lang="en-GB" sz="2000" dirty="0" err="1" smtClean="0"/>
              <a:t>sys</a:t>
            </a:r>
            <a:r>
              <a:rPr lang="en-GB" dirty="0" smtClean="0"/>
              <a:t> 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1" y="1825625"/>
            <a:ext cx="5941540" cy="4351338"/>
          </a:xfrm>
        </p:spPr>
        <p:txBody>
          <a:bodyPr/>
          <a:lstStyle/>
          <a:p>
            <a:r>
              <a:rPr lang="en-GB" dirty="0" err="1" smtClean="0"/>
              <a:t>dG</a:t>
            </a:r>
            <a:r>
              <a:rPr lang="en-GB" dirty="0" smtClean="0"/>
              <a:t> = </a:t>
            </a:r>
            <a:r>
              <a:rPr lang="en-GB" dirty="0" err="1" smtClean="0"/>
              <a:t>PdV</a:t>
            </a:r>
            <a:r>
              <a:rPr lang="en-GB" dirty="0" smtClean="0"/>
              <a:t> -  </a:t>
            </a:r>
            <a:r>
              <a:rPr lang="en-GB" dirty="0" err="1" smtClean="0"/>
              <a:t>SdT</a:t>
            </a:r>
            <a:endParaRPr lang="en-GB" dirty="0" smtClean="0"/>
          </a:p>
          <a:p>
            <a:r>
              <a:rPr lang="en-GB" dirty="0">
                <a:latin typeface="Symbol" panose="05050102010706020507" pitchFamily="18" charset="2"/>
              </a:rPr>
              <a:t>m </a:t>
            </a:r>
            <a:r>
              <a:rPr lang="en-GB" dirty="0" smtClean="0"/>
              <a:t>= G/N.   G is the </a:t>
            </a:r>
            <a:r>
              <a:rPr lang="en-GB" dirty="0"/>
              <a:t>c</a:t>
            </a:r>
            <a:r>
              <a:rPr lang="en-GB" dirty="0" smtClean="0"/>
              <a:t>hemical potential</a:t>
            </a:r>
          </a:p>
          <a:p>
            <a:r>
              <a:rPr lang="en-GB" dirty="0" smtClean="0"/>
              <a:t>Two </a:t>
            </a:r>
            <a:r>
              <a:rPr lang="en-GB" dirty="0"/>
              <a:t>coexisting phases =&gt; same </a:t>
            </a:r>
            <a:r>
              <a:rPr lang="en-GB" dirty="0">
                <a:latin typeface="Symbol" panose="05050102010706020507" pitchFamily="18" charset="2"/>
              </a:rPr>
              <a:t>m</a:t>
            </a:r>
          </a:p>
          <a:p>
            <a:r>
              <a:rPr lang="en-GB" dirty="0"/>
              <a:t>Two coexisting </a:t>
            </a:r>
            <a:r>
              <a:rPr lang="en-GB" dirty="0" smtClean="0"/>
              <a:t>compounds </a:t>
            </a:r>
            <a:r>
              <a:rPr lang="en-GB" dirty="0"/>
              <a:t>=&gt; same </a:t>
            </a:r>
            <a:r>
              <a:rPr lang="en-GB" dirty="0" smtClean="0">
                <a:latin typeface="Symbol" panose="05050102010706020507" pitchFamily="18" charset="2"/>
              </a:rPr>
              <a:t>m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83976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Fitting a 2-state model to thermodynamics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Assume each atom can be in one either of two states.</a:t>
            </a:r>
          </a:p>
          <a:p>
            <a:pPr marL="0" indent="0">
              <a:buNone/>
            </a:pPr>
            <a:r>
              <a:rPr lang="en-GB" dirty="0" smtClean="0"/>
              <a:t>                 </a:t>
            </a:r>
            <a:r>
              <a:rPr lang="en-GB" i="1" dirty="0" smtClean="0"/>
              <a:t>x</a:t>
            </a:r>
            <a:r>
              <a:rPr lang="en-GB" dirty="0" smtClean="0"/>
              <a:t> in </a:t>
            </a:r>
            <a:r>
              <a:rPr lang="en-GB" smtClean="0"/>
              <a:t>state A, </a:t>
            </a:r>
            <a:r>
              <a:rPr lang="en-GB" i="1" dirty="0" smtClean="0"/>
              <a:t>1-x</a:t>
            </a:r>
            <a:r>
              <a:rPr lang="en-GB" dirty="0" smtClean="0"/>
              <a:t> in </a:t>
            </a:r>
            <a:r>
              <a:rPr lang="en-GB" smtClean="0"/>
              <a:t>state B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Stable state has (1</a:t>
            </a:r>
            <a:r>
              <a:rPr lang="en-GB" baseline="30000" dirty="0" smtClean="0"/>
              <a:t>st</a:t>
            </a:r>
            <a:r>
              <a:rPr lang="en-GB" dirty="0" smtClean="0"/>
              <a:t>/2</a:t>
            </a:r>
            <a:r>
              <a:rPr lang="en-GB" baseline="30000" dirty="0" smtClean="0"/>
              <a:t>nd</a:t>
            </a:r>
            <a:r>
              <a:rPr lang="en-GB" dirty="0" smtClean="0"/>
              <a:t> law):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Therefore, (meta)stable state:  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				Need a model for G(</a:t>
            </a:r>
            <a:r>
              <a:rPr lang="en-GB" dirty="0" err="1" smtClean="0"/>
              <a:t>x,P,T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		Interesting case will have two minima in x –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		stable and metastable state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169" y="2843183"/>
            <a:ext cx="3262457" cy="6524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149" y="3473409"/>
            <a:ext cx="5472577" cy="10177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" y="4381413"/>
            <a:ext cx="3695700" cy="247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75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Simple linear model- ingredients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6434" y="1825625"/>
            <a:ext cx="495736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States have different sizes</a:t>
            </a:r>
          </a:p>
          <a:p>
            <a:pPr marL="0" indent="0">
              <a:buNone/>
            </a:pPr>
            <a:r>
              <a:rPr lang="en-GB" dirty="0" smtClean="0"/>
              <a:t>States have different energies</a:t>
            </a:r>
          </a:p>
          <a:p>
            <a:pPr marL="0" indent="0">
              <a:buNone/>
            </a:pPr>
            <a:r>
              <a:rPr lang="en-GB" dirty="0" smtClean="0"/>
              <a:t>States have different entropies</a:t>
            </a:r>
          </a:p>
          <a:p>
            <a:pPr marL="0" indent="0">
              <a:buNone/>
            </a:pPr>
            <a:r>
              <a:rPr lang="en-GB" dirty="0" smtClean="0"/>
              <a:t>+ Entropy of mixing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Assume these differences are independent of P,T.  And extract the x dependent part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15" y="1825625"/>
            <a:ext cx="5687219" cy="20862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387" y="4495675"/>
            <a:ext cx="4658375" cy="1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19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215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Model for liquid OR solid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616075"/>
            <a:ext cx="5743575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Gibbs free energy relative to state B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Equilibrium will be A-rich or B-rich. </a:t>
            </a:r>
          </a:p>
          <a:p>
            <a:pPr marL="0" indent="0">
              <a:buNone/>
            </a:pPr>
            <a:r>
              <a:rPr lang="en-GB" dirty="0" smtClean="0"/>
              <a:t>May have a critical point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What is the…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High pressure state?</a:t>
            </a:r>
          </a:p>
          <a:p>
            <a:pPr marL="0" indent="0">
              <a:buNone/>
            </a:pPr>
            <a:r>
              <a:rPr lang="en-GB" dirty="0" smtClean="0"/>
              <a:t>High Temperature state?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344" y="1700142"/>
            <a:ext cx="4925112" cy="10002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08" y="2600325"/>
            <a:ext cx="5943583" cy="411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86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27905"/>
            <a:ext cx="8077200" cy="3886995"/>
          </a:xfrm>
        </p:spPr>
        <p:txBody>
          <a:bodyPr>
            <a:normAutofit/>
          </a:bodyPr>
          <a:lstStyle/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9275" y="3100238"/>
            <a:ext cx="3249695" cy="12145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377309"/>
            <a:ext cx="6657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Theory always comes first</a:t>
            </a:r>
          </a:p>
          <a:p>
            <a:endParaRPr lang="en-GB" b="1" dirty="0"/>
          </a:p>
          <a:p>
            <a:r>
              <a:rPr lang="en-GB" dirty="0" smtClean="0"/>
              <a:t>e.g. in a diffraction experiment a scientist* will typically </a:t>
            </a:r>
            <a:endParaRPr lang="en-GB" dirty="0"/>
          </a:p>
        </p:txBody>
      </p:sp>
      <p:pic>
        <p:nvPicPr>
          <p:cNvPr id="9" name="Picture 2" descr="Occams Razor - Best Explanations Have The Fewest Assumptions - Usual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2954332"/>
            <a:ext cx="409575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14725" y="1531861"/>
            <a:ext cx="7668495" cy="51451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1. Hypothesis: we have a crystal with a space group</a:t>
            </a:r>
          </a:p>
          <a:p>
            <a:pPr marL="0" indent="0">
              <a:buNone/>
            </a:pPr>
            <a:r>
              <a:rPr lang="en-GB" dirty="0" smtClean="0"/>
              <a:t>2. Assume Braggs Law    (no peaks – falsify 1)</a:t>
            </a:r>
          </a:p>
          <a:p>
            <a:pPr marL="0" indent="0">
              <a:buNone/>
            </a:pPr>
            <a:r>
              <a:rPr lang="en-GB" dirty="0" smtClean="0"/>
              <a:t>3. Observe patterns – falsify most space groups</a:t>
            </a:r>
          </a:p>
          <a:p>
            <a:pPr marL="0" indent="0">
              <a:buNone/>
            </a:pPr>
            <a:r>
              <a:rPr lang="en-GB" sz="1800" dirty="0" smtClean="0"/>
              <a:t>(</a:t>
            </a:r>
            <a:r>
              <a:rPr lang="en-GB" sz="1800" dirty="0" err="1" smtClean="0"/>
              <a:t>Ockhams</a:t>
            </a:r>
            <a:r>
              <a:rPr lang="en-GB" sz="1800" dirty="0" smtClean="0"/>
              <a:t> razor =&gt; structure has the highest symmetry compatible with data?)</a:t>
            </a:r>
            <a:endParaRPr lang="en-GB" sz="1800" dirty="0"/>
          </a:p>
          <a:p>
            <a:pPr marL="0" indent="0">
              <a:buNone/>
            </a:pPr>
            <a:r>
              <a:rPr lang="en-GB" dirty="0" smtClean="0"/>
              <a:t>Apply Ockham’s Razor.</a:t>
            </a:r>
          </a:p>
          <a:p>
            <a:pPr marL="0" indent="0">
              <a:buNone/>
            </a:pPr>
            <a:r>
              <a:rPr lang="en-GB" dirty="0" smtClean="0"/>
              <a:t>“Simple” =&gt; Does not violate accepted physics</a:t>
            </a:r>
          </a:p>
          <a:p>
            <a:pPr marL="0" indent="0">
              <a:buNone/>
            </a:pPr>
            <a:r>
              <a:rPr lang="en-GB" dirty="0" smtClean="0"/>
              <a:t>Sample obeys thermodynamics </a:t>
            </a:r>
          </a:p>
          <a:p>
            <a:pPr marL="0" indent="0">
              <a:buNone/>
            </a:pPr>
            <a:r>
              <a:rPr lang="en-GB" dirty="0" smtClean="0"/>
              <a:t>Free energy is minimised</a:t>
            </a:r>
          </a:p>
          <a:p>
            <a:pPr marL="0" indent="0">
              <a:buNone/>
            </a:pPr>
            <a:r>
              <a:rPr lang="en-GB" sz="1800" dirty="0"/>
              <a:t> </a:t>
            </a:r>
            <a:r>
              <a:rPr lang="en-GB" sz="1800" dirty="0" smtClean="0"/>
              <a:t> (e.g. Atoms aren’t on top of each other)</a:t>
            </a:r>
          </a:p>
          <a:p>
            <a:pPr marL="0" indent="0">
              <a:buNone/>
            </a:pPr>
            <a:r>
              <a:rPr lang="en-GB" sz="1800" dirty="0"/>
              <a:t> </a:t>
            </a:r>
            <a:r>
              <a:rPr lang="en-GB" sz="1800" dirty="0" smtClean="0"/>
              <a:t> (e.g. Structure is stable in Density Functional Theory within error)</a:t>
            </a:r>
          </a:p>
          <a:p>
            <a:pPr marL="0" indent="0">
              <a:buNone/>
            </a:pPr>
            <a:r>
              <a:rPr lang="en-GB" i="1" dirty="0"/>
              <a:t>a</a:t>
            </a:r>
            <a:r>
              <a:rPr lang="en-GB" i="1" dirty="0" smtClean="0"/>
              <a:t>nd finally, interpret measurements on the basis of all this theory </a:t>
            </a:r>
            <a:endParaRPr lang="en-GB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027905"/>
            <a:ext cx="1781175" cy="1781175"/>
          </a:xfrm>
          <a:prstGeom prst="rect">
            <a:avLst/>
          </a:prstGeom>
        </p:spPr>
      </p:pic>
      <p:pic>
        <p:nvPicPr>
          <p:cNvPr id="10244" name="Picture 4" descr="Thomas Bayes claret plaque | Open Plaqu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1060440"/>
            <a:ext cx="21431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239125" y="377309"/>
            <a:ext cx="3752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Science or religion?</a:t>
            </a:r>
            <a:endParaRPr lang="en-GB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124700" y="6210300"/>
            <a:ext cx="486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</a:t>
            </a:r>
            <a:r>
              <a:rPr lang="en-GB" dirty="0" smtClean="0"/>
              <a:t>This distinguishes scientists from lab technician</a:t>
            </a:r>
          </a:p>
          <a:p>
            <a:r>
              <a:rPr lang="en-GB" dirty="0" smtClean="0"/>
              <a:t>        </a:t>
            </a:r>
            <a:r>
              <a:rPr lang="en-GB" i="1" dirty="0" smtClean="0"/>
              <a:t>see also theorist vs </a:t>
            </a:r>
            <a:r>
              <a:rPr lang="en-GB" i="1" dirty="0" err="1" smtClean="0"/>
              <a:t>computationalist</a:t>
            </a:r>
            <a:r>
              <a:rPr lang="en-GB" i="1" dirty="0" smtClean="0"/>
              <a:t>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861020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215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Model for liquid </a:t>
            </a:r>
            <a:r>
              <a:rPr lang="en-GB" dirty="0" smtClean="0"/>
              <a:t>AND</a:t>
            </a:r>
            <a:r>
              <a:rPr lang="en-GB" dirty="0" smtClean="0"/>
              <a:t> </a:t>
            </a:r>
            <a:r>
              <a:rPr lang="en-GB" dirty="0" smtClean="0"/>
              <a:t>solid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616075"/>
            <a:ext cx="57435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Add to previous model a term distinguishing liquid and solid.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Fit to high pressure potassium (x=</a:t>
            </a:r>
            <a:r>
              <a:rPr lang="en-GB" dirty="0" err="1" smtClean="0"/>
              <a:t>electride</a:t>
            </a:r>
            <a:r>
              <a:rPr lang="en-GB" dirty="0" smtClean="0"/>
              <a:t>)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X-related Difference:  Liquid can relax more easily to accommodate a smaller object.</a:t>
            </a:r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25" y="2306595"/>
            <a:ext cx="3996993" cy="2575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95" y="4975655"/>
            <a:ext cx="3019986" cy="176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81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181" y="136085"/>
            <a:ext cx="6913169" cy="3886995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Experiment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– what are you testing?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– what did you falsify?</a:t>
            </a:r>
            <a:br>
              <a:rPr lang="en-GB" dirty="0" smtClean="0"/>
            </a:br>
            <a:r>
              <a:rPr lang="en-GB" dirty="0" smtClean="0"/>
              <a:t>-  alternative explanations</a:t>
            </a:r>
            <a:br>
              <a:rPr lang="en-GB" dirty="0" smtClean="0"/>
            </a:br>
            <a:r>
              <a:rPr lang="en-GB" b="1" dirty="0" smtClean="0"/>
              <a:t>Theory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– what does your theory say will be measured?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699" y="6223842"/>
            <a:ext cx="5239271" cy="581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91" y="4176610"/>
            <a:ext cx="3400809" cy="9119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3307" y="4426201"/>
            <a:ext cx="2567267" cy="7744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275" y="5691039"/>
            <a:ext cx="3158325" cy="11098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5721" y="5332631"/>
            <a:ext cx="2567431" cy="2463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8669" y="3828815"/>
            <a:ext cx="2991257" cy="15038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2839" y="5455806"/>
            <a:ext cx="3514892" cy="2054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531" y="236512"/>
            <a:ext cx="2619375" cy="26193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201025" y="6039176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Theorists – proof by assertion.</a:t>
            </a:r>
            <a:endParaRPr lang="en-GB" dirty="0"/>
          </a:p>
        </p:txBody>
      </p:sp>
      <p:pic>
        <p:nvPicPr>
          <p:cNvPr id="18" name="Picture 2" descr="Occams Razor - Best Explanations Have The Fewest Assumptions - Usuall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2954332"/>
            <a:ext cx="409575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228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Zeroth Law of Thermodynamics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i="1" dirty="0" smtClean="0">
                <a:solidFill>
                  <a:srgbClr val="FF0000"/>
                </a:solidFill>
              </a:rPr>
              <a:t>If two systems are in thermal equilibrium with a third system, then they are in thermal equilibrium with each other.</a:t>
            </a:r>
            <a:endParaRPr lang="en-GB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“Thermodynamic equilibrium exists”</a:t>
            </a:r>
          </a:p>
          <a:p>
            <a:r>
              <a:rPr lang="en-GB" dirty="0" smtClean="0"/>
              <a:t>Temperature and pressure exist  (only at equilibrium)</a:t>
            </a:r>
          </a:p>
          <a:p>
            <a:r>
              <a:rPr lang="en-GB" dirty="0" smtClean="0"/>
              <a:t>Without the zeroth law, experiments are impossible to reproducible.</a:t>
            </a:r>
          </a:p>
          <a:p>
            <a:endParaRPr lang="en-GB" dirty="0"/>
          </a:p>
          <a:p>
            <a:r>
              <a:rPr lang="en-GB" dirty="0" smtClean="0"/>
              <a:t>There is no test that an experiment has reached equilibrium.</a:t>
            </a:r>
          </a:p>
          <a:p>
            <a:r>
              <a:rPr lang="en-GB" dirty="0" smtClean="0"/>
              <a:t>Various well-defined non-equilibrium states also exist (some have P,T)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25" y="47625"/>
            <a:ext cx="800100" cy="189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73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and Second Laws of Thermodynamics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704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i="1" dirty="0" smtClean="0">
                <a:solidFill>
                  <a:srgbClr val="FF0000"/>
                </a:solidFill>
              </a:rPr>
              <a:t>1.  Energy of the universe is conserved</a:t>
            </a:r>
          </a:p>
          <a:p>
            <a:pPr marL="0" indent="0">
              <a:buNone/>
            </a:pPr>
            <a:r>
              <a:rPr lang="en-GB" i="1" dirty="0" smtClean="0">
                <a:solidFill>
                  <a:srgbClr val="FF0000"/>
                </a:solidFill>
              </a:rPr>
              <a:t>2.  Entropy of the universe increases</a:t>
            </a: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Combined, these tell us that </a:t>
            </a:r>
            <a:endParaRPr lang="en-GB" dirty="0"/>
          </a:p>
          <a:p>
            <a:r>
              <a:rPr lang="en-GB" dirty="0" smtClean="0"/>
              <a:t>Any system at fixed (P,T) will change to adopt the minimum Gibbs Free Energy:</a:t>
            </a:r>
          </a:p>
          <a:p>
            <a:pPr marL="0" indent="0">
              <a:buNone/>
            </a:pPr>
            <a:r>
              <a:rPr lang="en-GB" dirty="0" smtClean="0"/>
              <a:t>                                       </a:t>
            </a:r>
            <a:r>
              <a:rPr lang="en-GB" dirty="0" smtClean="0">
                <a:solidFill>
                  <a:srgbClr val="0070C0"/>
                </a:solidFill>
              </a:rPr>
              <a:t>G = U + PV -TS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GB" dirty="0" smtClean="0"/>
              <a:t>Any system at fixed (P,T) obeys the Gibbs Phase rule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                              Number of phases = 2 + C – F</a:t>
            </a:r>
          </a:p>
          <a:p>
            <a:pPr marL="0" indent="0">
              <a:buNone/>
            </a:pPr>
            <a:r>
              <a:rPr lang="en-GB" dirty="0" smtClean="0"/>
              <a:t>C = non-reacting components, F=independent, intensive variables e.g. P,T.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Questions:     Is your experiment at fixed P,T?     Did you calculate G?</a:t>
            </a:r>
            <a:endParaRPr lang="en-GB" dirty="0"/>
          </a:p>
        </p:txBody>
      </p:sp>
      <p:pic>
        <p:nvPicPr>
          <p:cNvPr id="4" name="Picture 2" descr="Download Banner Royalty Free Policeman Drawing English - Police Officer Uk  Cartoon PNG Image with No Background - PNGkey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650" y="170656"/>
            <a:ext cx="8763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712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Third Law of thermodynamics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 smtClean="0">
                <a:solidFill>
                  <a:srgbClr val="FF0000"/>
                </a:solidFill>
              </a:rPr>
              <a:t>The entropy of a system at absolute zero is zero.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1800" dirty="0" smtClean="0"/>
              <a:t>                  (Some wriggle room with degenerate ground states)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Heat capacity goes to zero at T=0</a:t>
            </a:r>
          </a:p>
          <a:p>
            <a:pPr marL="0" indent="0">
              <a:buNone/>
            </a:pPr>
            <a:r>
              <a:rPr lang="en-GB" sz="1800" dirty="0" smtClean="0"/>
              <a:t>                  (Because, it takes finite energy to excite to the first quantum state)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Phase lines on P,T diagram are vertical at T=0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413" y="350156"/>
            <a:ext cx="1466850" cy="2273618"/>
          </a:xfrm>
          <a:prstGeom prst="rect">
            <a:avLst/>
          </a:prstGeom>
        </p:spPr>
      </p:pic>
      <p:pic>
        <p:nvPicPr>
          <p:cNvPr id="2050" name="Picture 2" descr="File:Carbon basic phase diagram.png - Wikimedia Comm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175" y="3692910"/>
            <a:ext cx="2333625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73514" y="5750011"/>
            <a:ext cx="1643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wikipedia</a:t>
            </a:r>
            <a:endParaRPr lang="en-GB" dirty="0"/>
          </a:p>
        </p:txBody>
      </p:sp>
      <p:sp>
        <p:nvSpPr>
          <p:cNvPr id="6" name="&quot;No&quot; Symbol 5"/>
          <p:cNvSpPr/>
          <p:nvPr/>
        </p:nvSpPr>
        <p:spPr>
          <a:xfrm>
            <a:off x="8484973" y="2909224"/>
            <a:ext cx="3344562" cy="2840787"/>
          </a:xfrm>
          <a:prstGeom prst="noSmoking">
            <a:avLst>
              <a:gd name="adj" fmla="val 679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90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high pressure thermodynamics?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Gibbs free energy G = </a:t>
            </a:r>
            <a:r>
              <a:rPr lang="en-GB" dirty="0" smtClean="0"/>
              <a:t>U-TS</a:t>
            </a:r>
            <a:r>
              <a:rPr lang="en-GB" sz="4000" dirty="0" smtClean="0"/>
              <a:t>+PV</a:t>
            </a:r>
            <a:endParaRPr lang="en-GB" sz="4000" dirty="0" smtClean="0"/>
          </a:p>
          <a:p>
            <a:r>
              <a:rPr lang="en-GB" dirty="0" smtClean="0"/>
              <a:t>High pressure – volume/density is important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Favour structures with high density rather than low energy.  e.g.</a:t>
            </a:r>
          </a:p>
          <a:p>
            <a:pPr marL="0" indent="0">
              <a:buNone/>
            </a:pPr>
            <a:r>
              <a:rPr lang="en-GB" dirty="0" smtClean="0"/>
              <a:t>Favours efficient packing of objects</a:t>
            </a:r>
          </a:p>
          <a:p>
            <a:pPr marL="0" indent="0">
              <a:buNone/>
            </a:pPr>
            <a:r>
              <a:rPr lang="en-GB" dirty="0" smtClean="0"/>
              <a:t>Disfavour covalent bonds, networks</a:t>
            </a:r>
          </a:p>
          <a:p>
            <a:pPr marL="0" indent="0">
              <a:buNone/>
            </a:pPr>
            <a:r>
              <a:rPr lang="en-GB" dirty="0" smtClean="0"/>
              <a:t>Disfavour “free” electrons vs “localised” states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22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is your favourite </a:t>
            </a:r>
            <a:r>
              <a:rPr lang="en-GB" dirty="0" err="1" smtClean="0"/>
              <a:t>thermodynamicist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5122" name="Picture 2" descr=" Josiah Willard Gib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905" y="1690688"/>
            <a:ext cx="3053724" cy="406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ermann von Helmholtz: The Power of Ophthalmoscopy | SpringerL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201" y="1838497"/>
            <a:ext cx="3114847" cy="386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46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11554</TotalTime>
  <Words>1723</Words>
  <Application>Microsoft Office PowerPoint</Application>
  <PresentationFormat>Widescreen</PresentationFormat>
  <Paragraphs>268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Symbol</vt:lpstr>
      <vt:lpstr>Office Theme</vt:lpstr>
      <vt:lpstr>High Pressure Thermodynamics (How not to break the laws)</vt:lpstr>
      <vt:lpstr>Theorists and Experimentalists</vt:lpstr>
      <vt:lpstr> </vt:lpstr>
      <vt:lpstr>Experiment  – what are you testing? – what did you falsify? -  alternative explanations Theory – what does your theory say will be measured? </vt:lpstr>
      <vt:lpstr>Zeroth Law of Thermodynamics</vt:lpstr>
      <vt:lpstr>First and Second Laws of Thermodynamics</vt:lpstr>
      <vt:lpstr>Third Law of thermodynamics</vt:lpstr>
      <vt:lpstr>What is high pressure thermodynamics?</vt:lpstr>
      <vt:lpstr>Who is your favourite thermodynamicist?</vt:lpstr>
      <vt:lpstr>The Gibbs Free Energy  G = U +PV -TS</vt:lpstr>
      <vt:lpstr>Thermodynamics in high pressure physics</vt:lpstr>
      <vt:lpstr>Isothermal Equations of State</vt:lpstr>
      <vt:lpstr>How many phase transitions?</vt:lpstr>
      <vt:lpstr>What is a phase transition?</vt:lpstr>
      <vt:lpstr>Walk around a single component phase diagram.</vt:lpstr>
      <vt:lpstr>Who broke the Law?</vt:lpstr>
      <vt:lpstr>Authors: explain WHY and well as WHAT - you know more than readers do! - readers know your data is noisy   “The structure was solved”        (but we’re not showing the data)   “The sample was heated” Does it mean  “investigated at high temperature” or                     “ Processed to equilibrium, by increasing reaction rates”</vt:lpstr>
      <vt:lpstr>“Seven peaks were observed”  Assumption 1 – the signal is made up of peaks Assumption 2 – the peaks/shoulders can be resolved     </vt:lpstr>
      <vt:lpstr>The Partition Function</vt:lpstr>
      <vt:lpstr>How to calculate the partition function</vt:lpstr>
      <vt:lpstr>How to avoid calculating the partition function I</vt:lpstr>
      <vt:lpstr>Choice of reference state</vt:lpstr>
      <vt:lpstr>How to avoid calculating the partition function II</vt:lpstr>
      <vt:lpstr>How to avoid calculating partition function III</vt:lpstr>
      <vt:lpstr>The Gibbs Free Energy  G = U +PV -TS</vt:lpstr>
      <vt:lpstr>The Gibbs Free Energy  G = U +PV -TS</vt:lpstr>
      <vt:lpstr>Fitting a 2-state model to thermodynamics</vt:lpstr>
      <vt:lpstr>Simple linear model- ingredients</vt:lpstr>
      <vt:lpstr>Model for liquid OR solid</vt:lpstr>
      <vt:lpstr>Model for liquid AND solid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Pressure Thermodynamics</dc:title>
  <dc:creator>Graeme Ackland</dc:creator>
  <cp:lastModifiedBy>Graeme Ackland</cp:lastModifiedBy>
  <cp:revision>65</cp:revision>
  <dcterms:created xsi:type="dcterms:W3CDTF">2023-07-10T10:27:24Z</dcterms:created>
  <dcterms:modified xsi:type="dcterms:W3CDTF">2023-07-18T19:42:41Z</dcterms:modified>
</cp:coreProperties>
</file>