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677" r:id="rId3"/>
    <p:sldId id="678" r:id="rId4"/>
    <p:sldId id="679" r:id="rId5"/>
    <p:sldId id="647" r:id="rId6"/>
    <p:sldId id="676" r:id="rId7"/>
    <p:sldId id="657" r:id="rId8"/>
    <p:sldId id="658" r:id="rId9"/>
    <p:sldId id="659" r:id="rId10"/>
    <p:sldId id="661" r:id="rId11"/>
  </p:sldIdLst>
  <p:sldSz cx="9144000" cy="6858000" type="screen4x3"/>
  <p:notesSz cx="7099300" cy="10234613"/>
  <p:embeddedFontLst>
    <p:embeddedFont>
      <p:font typeface="Lucida Sans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CCFF"/>
    <a:srgbClr val="FF00FF"/>
    <a:srgbClr val="0066FF"/>
    <a:srgbClr val="FFFF00"/>
    <a:srgbClr val="CC00CC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 autoAdjust="0"/>
    <p:restoredTop sz="94726" autoAdjust="0"/>
  </p:normalViewPr>
  <p:slideViewPr>
    <p:cSldViewPr snapToGrid="0">
      <p:cViewPr varScale="1">
        <p:scale>
          <a:sx n="51" d="100"/>
          <a:sy n="51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DDD24C25-2F33-4128-8AF4-E5923F6F17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06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39621773-92BF-4836-8490-9E21B53AF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EF06-3B2F-43D5-9D53-75FB2AA3E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8E61-4291-4D76-AE10-900A04DA4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FEBA-6E01-43EA-BCBB-BC90E6DC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9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E5B9-32F9-42C3-9BBD-C8F77207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E876-F5C0-446A-8424-E085C96A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AD0-935C-444A-B825-ABDE0B50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8D9C-E375-47A1-8CA6-35E5F4FF1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4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2CED-21BA-42B0-A477-7F8DC2AA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38F6-2501-4119-8FD7-990C6A00E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7B18-D788-4A3F-99C7-9897DC2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73A6-E4E7-4B2A-8260-D2657CB7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92BCBFC0-6390-4B32-A8F3-1E5B0C9E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h.ed.ac.uk/~td/AIDA/welcome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2.ph.ed.ac.uk/~td/AIDA/Information/inform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916238" y="6381750"/>
            <a:ext cx="360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200">
              <a:solidFill>
                <a:srgbClr val="C0C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020121" y="984250"/>
            <a:ext cx="69942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Advanced  Implantation Detector Array (AIDA)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HISPEC/DESPEC meeting </a:t>
            </a:r>
            <a:r>
              <a:rPr lang="en-GB" altLang="en-US" sz="2400" b="1" i="0" dirty="0" smtClean="0"/>
              <a:t>25 February 2019</a:t>
            </a:r>
            <a:endParaRPr lang="en-GB" altLang="en-US" sz="2400" b="1" i="0" dirty="0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63738" y="3068638"/>
            <a:ext cx="5013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presented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i="0">
                <a:solidFill>
                  <a:schemeClr val="accent2"/>
                </a:solidFill>
              </a:rPr>
              <a:t>Tom Davinson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on behalf of the AIDA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(Edinburgh – Liverpool – STFC DL &amp; RAL)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260975" y="5494338"/>
            <a:ext cx="3359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Tom Davinson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School of Physics &amp; Astronomy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The University of Edinburgh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AIDA: 19” rack hardware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922338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427413"/>
            <a:ext cx="4572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6525" y="1310283"/>
            <a:ext cx="3288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 4x 8cm x 8cm DSSSDs</a:t>
            </a:r>
          </a:p>
          <a:p>
            <a:r>
              <a:rPr lang="en-GB" dirty="0"/>
              <a:t>	</a:t>
            </a:r>
            <a:r>
              <a:rPr lang="en-GB" dirty="0" smtClean="0"/>
              <a:t>(1024 channels)</a:t>
            </a:r>
          </a:p>
          <a:p>
            <a:endParaRPr lang="en-GB" dirty="0"/>
          </a:p>
          <a:p>
            <a:r>
              <a:rPr lang="en-GB" i="0" dirty="0" smtClean="0"/>
              <a:t>USB-controlled ac mains relay</a:t>
            </a:r>
          </a:p>
          <a:p>
            <a:r>
              <a:rPr lang="en-GB" i="0" dirty="0" smtClean="0"/>
              <a:t>FEE64 PSUs</a:t>
            </a:r>
          </a:p>
          <a:p>
            <a:r>
              <a:rPr lang="en-GB" i="0" dirty="0" err="1" smtClean="0"/>
              <a:t>Gbit</a:t>
            </a:r>
            <a:r>
              <a:rPr lang="en-GB" i="0" dirty="0" smtClean="0"/>
              <a:t> network switch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00" y="468630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MACB WR timestamp distribution</a:t>
            </a:r>
          </a:p>
          <a:p>
            <a:r>
              <a:rPr lang="en-GB" i="0" dirty="0" err="1" smtClean="0"/>
              <a:t>Pulser</a:t>
            </a:r>
            <a:endParaRPr lang="en-GB" i="0" dirty="0" smtClean="0"/>
          </a:p>
          <a:p>
            <a:r>
              <a:rPr lang="en-GB" i="0" dirty="0" smtClean="0"/>
              <a:t>Detector bias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67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Done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640827" y="1396088"/>
            <a:ext cx="78390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1x MSL type BB18(DS)-1000 </a:t>
            </a:r>
            <a:r>
              <a:rPr lang="en-GB" i="0" dirty="0" smtClean="0"/>
              <a:t>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1x Plastic scintillator installed</a:t>
            </a:r>
          </a:p>
          <a:p>
            <a:r>
              <a:rPr lang="en-GB" i="0" dirty="0" smtClean="0"/>
              <a:t>	</a:t>
            </a:r>
            <a:r>
              <a:rPr lang="en-GB" i="0" dirty="0" err="1" smtClean="0"/>
              <a:t>DSSSD+Plastic</a:t>
            </a:r>
            <a:r>
              <a:rPr lang="en-GB" i="0" dirty="0" smtClean="0"/>
              <a:t> Scintillator operate together OK with </a:t>
            </a:r>
            <a:r>
              <a:rPr lang="en-GB" i="0" dirty="0" smtClean="0">
                <a:sym typeface="Symbol" panose="05050102010706020507" pitchFamily="18" charset="2"/>
              </a:rPr>
              <a:t></a:t>
            </a:r>
            <a:r>
              <a:rPr lang="en-GB" i="0" dirty="0" smtClean="0"/>
              <a:t>-ray sources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AIDA </a:t>
            </a:r>
            <a:r>
              <a:rPr lang="en-GB" i="0" dirty="0" smtClean="0"/>
              <a:t>FEE64 firmware updated</a:t>
            </a:r>
          </a:p>
          <a:p>
            <a:r>
              <a:rPr lang="en-GB" i="0" dirty="0"/>
              <a:t>	</a:t>
            </a:r>
            <a:r>
              <a:rPr lang="en-GB" i="0" dirty="0" smtClean="0"/>
              <a:t>now supports </a:t>
            </a:r>
            <a:r>
              <a:rPr lang="en-GB" i="0" dirty="0" smtClean="0"/>
              <a:t>1GHz, </a:t>
            </a:r>
            <a:r>
              <a:rPr lang="en-GB" i="0" dirty="0" smtClean="0"/>
              <a:t>64 bit White Rabbit timestamp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3264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To Do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850900" y="997645"/>
            <a:ext cx="74111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Plastic </a:t>
            </a:r>
            <a:r>
              <a:rPr lang="en-GB" i="0" dirty="0" smtClean="0"/>
              <a:t>scintillator – mechanical issues identified</a:t>
            </a:r>
          </a:p>
          <a:p>
            <a:r>
              <a:rPr lang="en-GB" i="0" dirty="0"/>
              <a:t>	</a:t>
            </a:r>
            <a:r>
              <a:rPr lang="en-GB" i="0" dirty="0" smtClean="0"/>
              <a:t>extant design OK for </a:t>
            </a:r>
            <a:r>
              <a:rPr lang="en-GB" dirty="0" smtClean="0"/>
              <a:t>upstream</a:t>
            </a:r>
            <a:r>
              <a:rPr lang="en-GB" i="0" dirty="0" smtClean="0"/>
              <a:t> detector</a:t>
            </a:r>
          </a:p>
          <a:p>
            <a:r>
              <a:rPr lang="en-GB" i="0" dirty="0"/>
              <a:t>	</a:t>
            </a:r>
            <a:r>
              <a:rPr lang="en-GB" i="0" dirty="0" smtClean="0"/>
              <a:t>increase transverse dimensions for </a:t>
            </a:r>
            <a:r>
              <a:rPr lang="en-GB" dirty="0" smtClean="0"/>
              <a:t>downstream</a:t>
            </a:r>
            <a:r>
              <a:rPr lang="en-GB" i="0" dirty="0" smtClean="0"/>
              <a:t> detector</a:t>
            </a:r>
          </a:p>
          <a:p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Plastic scintillator – AIDA DSSSD interactions for high energy ions?</a:t>
            </a:r>
          </a:p>
          <a:p>
            <a:pPr lvl="1"/>
            <a:r>
              <a:rPr lang="en-GB" i="0" dirty="0" smtClean="0"/>
              <a:t>	effect of high energy signals?</a:t>
            </a:r>
          </a:p>
          <a:p>
            <a:r>
              <a:rPr lang="en-GB" i="0" dirty="0"/>
              <a:t>	</a:t>
            </a:r>
            <a:r>
              <a:rPr lang="en-GB" i="0" dirty="0" smtClean="0"/>
              <a:t>no scintillator </a:t>
            </a:r>
            <a:r>
              <a:rPr lang="en-GB" i="0" smtClean="0"/>
              <a:t>wrapping – light?</a:t>
            </a:r>
            <a:endParaRPr lang="en-GB" i="0" dirty="0" smtClean="0"/>
          </a:p>
          <a:p>
            <a:r>
              <a:rPr lang="en-GB" i="0" dirty="0"/>
              <a:t>	</a:t>
            </a:r>
            <a:r>
              <a:rPr lang="en-GB" i="0" dirty="0" smtClean="0"/>
              <a:t>crosstalk?</a:t>
            </a:r>
          </a:p>
          <a:p>
            <a:r>
              <a:rPr lang="en-GB" i="0" dirty="0"/>
              <a:t>	</a:t>
            </a:r>
            <a:endParaRPr lang="en-GB" i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Reduce AIDA snout length by 5cm to accommodate length of plastic</a:t>
            </a:r>
          </a:p>
          <a:p>
            <a:r>
              <a:rPr lang="en-GB" i="0" dirty="0"/>
              <a:t>	</a:t>
            </a:r>
            <a:r>
              <a:rPr lang="en-GB" i="0" dirty="0" smtClean="0"/>
              <a:t>scintillator cables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White </a:t>
            </a:r>
            <a:r>
              <a:rPr lang="en-GB" i="0" dirty="0" smtClean="0"/>
              <a:t>Rabbit compatible AIDA </a:t>
            </a:r>
            <a:r>
              <a:rPr lang="en-GB" i="0" dirty="0" smtClean="0"/>
              <a:t>( ‘Mark 2’ )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	</a:t>
            </a:r>
            <a:r>
              <a:rPr lang="en-GB" i="0" dirty="0" smtClean="0"/>
              <a:t>Occasional </a:t>
            </a:r>
            <a:r>
              <a:rPr lang="en-GB" i="0" dirty="0" err="1" smtClean="0"/>
              <a:t>timewarps</a:t>
            </a:r>
            <a:r>
              <a:rPr lang="en-GB" i="0" dirty="0" smtClean="0"/>
              <a:t> and other format issues observed</a:t>
            </a:r>
          </a:p>
          <a:p>
            <a:r>
              <a:rPr lang="en-GB" i="0" dirty="0"/>
              <a:t>	</a:t>
            </a:r>
            <a:r>
              <a:rPr lang="en-GB" i="0" dirty="0" smtClean="0"/>
              <a:t>Under investigation by Vic </a:t>
            </a:r>
            <a:r>
              <a:rPr lang="en-GB" i="0" dirty="0" err="1" smtClean="0"/>
              <a:t>Pucknell</a:t>
            </a:r>
            <a:r>
              <a:rPr lang="en-GB" i="0" dirty="0" smtClean="0"/>
              <a:t>, STFC DL</a:t>
            </a:r>
          </a:p>
          <a:p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Forward AIDA data to MBS</a:t>
            </a:r>
          </a:p>
          <a:p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Obtain AIDA+FATIMA data with pulser and sources </a:t>
            </a:r>
            <a:r>
              <a:rPr lang="en-GB" i="0" dirty="0" smtClean="0"/>
              <a:t>	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103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Acknowledgements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442913" y="1350963"/>
            <a:ext cx="81803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AIDA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http://www2.ph.ed.ac.uk/~</a:t>
            </a:r>
            <a:r>
              <a:rPr lang="en-GB" dirty="0" smtClean="0">
                <a:hlinkClick r:id="rId3"/>
              </a:rPr>
              <a:t>td/AIDA/welcome.html</a:t>
            </a:r>
            <a:endParaRPr lang="en-GB" dirty="0" smtClean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Edinburgh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Corrigan Appleton, Peter </a:t>
            </a:r>
            <a:r>
              <a:rPr lang="en-GB" dirty="0" smtClean="0"/>
              <a:t>Black, Carlo Bruno, Oscar Hall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UKRI STFC Daresbury Laboratory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Ian Burrows, Mike </a:t>
            </a:r>
            <a:r>
              <a:rPr lang="en-GB" dirty="0" err="1" smtClean="0"/>
              <a:t>Cordwell</a:t>
            </a:r>
            <a:r>
              <a:rPr lang="en-GB" dirty="0" smtClean="0"/>
              <a:t>, Alan Grant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GSI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err="1" smtClean="0"/>
              <a:t>Juergen</a:t>
            </a:r>
            <a:r>
              <a:rPr lang="en-GB" dirty="0" smtClean="0"/>
              <a:t> </a:t>
            </a:r>
            <a:r>
              <a:rPr lang="en-GB" dirty="0" err="1" smtClean="0"/>
              <a:t>Gerl</a:t>
            </a:r>
            <a:r>
              <a:rPr lang="en-GB" dirty="0" smtClean="0"/>
              <a:t>, Magda </a:t>
            </a:r>
            <a:r>
              <a:rPr lang="en-GB" dirty="0" err="1" smtClean="0"/>
              <a:t>Gorska</a:t>
            </a:r>
            <a:r>
              <a:rPr lang="en-GB" dirty="0" smtClean="0"/>
              <a:t>, </a:t>
            </a:r>
            <a:r>
              <a:rPr lang="en-GB" dirty="0" err="1" smtClean="0"/>
              <a:t>Nic</a:t>
            </a:r>
            <a:r>
              <a:rPr lang="en-GB" dirty="0" smtClean="0"/>
              <a:t> Hubbard, Nik </a:t>
            </a:r>
            <a:r>
              <a:rPr lang="en-GB" dirty="0" err="1" smtClean="0"/>
              <a:t>Kurz</a:t>
            </a:r>
            <a:r>
              <a:rPr lang="en-GB" dirty="0" smtClean="0"/>
              <a:t>,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Henning </a:t>
            </a:r>
            <a:r>
              <a:rPr lang="en-GB" dirty="0" err="1" smtClean="0"/>
              <a:t>Schaffner</a:t>
            </a:r>
            <a:r>
              <a:rPr lang="en-GB" dirty="0" smtClean="0"/>
              <a:t>, </a:t>
            </a:r>
            <a:r>
              <a:rPr lang="en-GB" dirty="0" err="1" smtClean="0"/>
              <a:t>Arici</a:t>
            </a:r>
            <a:r>
              <a:rPr lang="en-GB" dirty="0" smtClean="0"/>
              <a:t> </a:t>
            </a:r>
            <a:r>
              <a:rPr lang="en-GB" dirty="0" err="1" smtClean="0"/>
              <a:t>Tugba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75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Support Stand – the plan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36" y="760413"/>
            <a:ext cx="3696510" cy="5430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000" y="6246755"/>
            <a:ext cx="799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https://www2.ph.ed.ac.uk/~</a:t>
            </a:r>
            <a:r>
              <a:rPr lang="en-GB" dirty="0" smtClean="0">
                <a:hlinkClick r:id="rId4"/>
              </a:rPr>
              <a:t>td/AIDA/Information/information.html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9503" y="988437"/>
            <a:ext cx="47243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AIDA support stand</a:t>
            </a:r>
          </a:p>
          <a:p>
            <a:r>
              <a:rPr lang="en-GB" dirty="0"/>
              <a:t>	</a:t>
            </a:r>
            <a:r>
              <a:rPr lang="en-GB" dirty="0" smtClean="0"/>
              <a:t>8cm x 8cm &amp; 8cm x 24cm DSSSDs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Overhead services routing</a:t>
            </a:r>
          </a:p>
          <a:p>
            <a:r>
              <a:rPr lang="en-GB" dirty="0"/>
              <a:t>	</a:t>
            </a:r>
            <a:r>
              <a:rPr lang="en-GB" dirty="0" smtClean="0"/>
              <a:t>ac mains power</a:t>
            </a:r>
          </a:p>
          <a:p>
            <a:r>
              <a:rPr lang="en-GB" dirty="0"/>
              <a:t>	</a:t>
            </a:r>
            <a:r>
              <a:rPr lang="en-GB" dirty="0" smtClean="0"/>
              <a:t>2x </a:t>
            </a:r>
            <a:r>
              <a:rPr lang="en-GB" dirty="0" err="1" smtClean="0"/>
              <a:t>Gbit</a:t>
            </a:r>
            <a:r>
              <a:rPr lang="en-GB" dirty="0" smtClean="0"/>
              <a:t> Ethernet</a:t>
            </a:r>
          </a:p>
          <a:p>
            <a:r>
              <a:rPr lang="en-GB" dirty="0"/>
              <a:t>	</a:t>
            </a:r>
            <a:r>
              <a:rPr lang="en-GB" dirty="0" smtClean="0"/>
              <a:t>cooling water</a:t>
            </a:r>
          </a:p>
          <a:p>
            <a:r>
              <a:rPr lang="en-GB" dirty="0"/>
              <a:t>	</a:t>
            </a:r>
            <a:r>
              <a:rPr lang="en-GB" dirty="0" smtClean="0"/>
              <a:t>White Rabbit</a:t>
            </a:r>
          </a:p>
          <a:p>
            <a:r>
              <a:rPr lang="en-GB" dirty="0"/>
              <a:t>	</a:t>
            </a:r>
            <a:r>
              <a:rPr lang="en-GB" dirty="0" err="1" smtClean="0"/>
              <a:t>etc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 controlled cooling water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+20 ºC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83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S4: AIDA + FATIMA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03201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DSSSD: MSL type BB18(DS)-1000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996801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91200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Detail – 1 (of 4) connectors, strips, bond wires, bias ring, multi-guard ring,</a:t>
            </a:r>
          </a:p>
          <a:p>
            <a:r>
              <a:rPr lang="en-GB" i="0" dirty="0" smtClean="0"/>
              <a:t>field plate </a:t>
            </a:r>
            <a:r>
              <a:rPr lang="en-GB" i="0" dirty="0" err="1" smtClean="0"/>
              <a:t>etc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7267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DSSSD: cabling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7" t="30153" r="16360" b="-30153"/>
          <a:stretch/>
        </p:blipFill>
        <p:spPr>
          <a:xfrm>
            <a:off x="728094" y="943769"/>
            <a:ext cx="3600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43769"/>
            <a:ext cx="3657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4622800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Kapton PCB +</a:t>
            </a:r>
          </a:p>
          <a:p>
            <a:r>
              <a:rPr lang="en-GB" i="0" dirty="0" smtClean="0"/>
              <a:t>3M 1245 wrapped </a:t>
            </a:r>
            <a:r>
              <a:rPr lang="en-GB" i="0" dirty="0" err="1" smtClean="0"/>
              <a:t>Samtec</a:t>
            </a:r>
            <a:r>
              <a:rPr lang="en-GB" i="0" dirty="0" smtClean="0"/>
              <a:t> ribbon cables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6792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AIDA: snout and FEE64s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524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26889</TotalTime>
  <Words>153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Lucida Sans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Davinson</dc:creator>
  <cp:lastModifiedBy>DAVINSON THOMAS</cp:lastModifiedBy>
  <cp:revision>562</cp:revision>
  <cp:lastPrinted>2013-07-30T01:59:51Z</cp:lastPrinted>
  <dcterms:created xsi:type="dcterms:W3CDTF">2004-04-01T13:46:02Z</dcterms:created>
  <dcterms:modified xsi:type="dcterms:W3CDTF">2019-02-24T16:32:59Z</dcterms:modified>
</cp:coreProperties>
</file>