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7" r:id="rId2"/>
    <p:sldId id="647" r:id="rId3"/>
    <p:sldId id="653" r:id="rId4"/>
    <p:sldId id="654" r:id="rId5"/>
    <p:sldId id="655" r:id="rId6"/>
    <p:sldId id="656" r:id="rId7"/>
    <p:sldId id="648" r:id="rId8"/>
    <p:sldId id="657" r:id="rId9"/>
    <p:sldId id="658" r:id="rId10"/>
    <p:sldId id="659" r:id="rId11"/>
  </p:sldIdLst>
  <p:sldSz cx="9144000" cy="6858000" type="screen4x3"/>
  <p:notesSz cx="7099300" cy="10234613"/>
  <p:embeddedFontLst>
    <p:embeddedFont>
      <p:font typeface="Lucida Sans" panose="020B060402020202020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66CCFF"/>
    <a:srgbClr val="FF00FF"/>
    <a:srgbClr val="0066FF"/>
    <a:srgbClr val="FFFF00"/>
    <a:srgbClr val="CC00CC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1" autoAdjust="0"/>
    <p:restoredTop sz="94726" autoAdjust="0"/>
  </p:normalViewPr>
  <p:slideViewPr>
    <p:cSldViewPr snapToGrid="0">
      <p:cViewPr varScale="1">
        <p:scale>
          <a:sx n="86" d="100"/>
          <a:sy n="86" d="100"/>
        </p:scale>
        <p:origin x="10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19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85" tIns="48043" rIns="96085" bIns="48043" numCol="1" anchor="t" anchorCtr="0" compatLnSpc="1">
            <a:prstTxWarp prst="textNoShape">
              <a:avLst/>
            </a:prstTxWarp>
          </a:bodyPr>
          <a:lstStyle>
            <a:lvl1pPr defTabSz="960438" eaLnBrk="1" hangingPunct="1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85" tIns="48043" rIns="96085" bIns="48043" numCol="1" anchor="t" anchorCtr="0" compatLnSpc="1">
            <a:prstTxWarp prst="textNoShape">
              <a:avLst/>
            </a:prstTxWarp>
          </a:bodyPr>
          <a:lstStyle>
            <a:lvl1pPr algn="r" defTabSz="960438" eaLnBrk="1" hangingPunct="1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1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85" tIns="48043" rIns="96085" bIns="48043" numCol="1" anchor="b" anchorCtr="0" compatLnSpc="1">
            <a:prstTxWarp prst="textNoShape">
              <a:avLst/>
            </a:prstTxWarp>
          </a:bodyPr>
          <a:lstStyle>
            <a:lvl1pPr defTabSz="960438" eaLnBrk="1" hangingPunct="1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1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85" tIns="48043" rIns="96085" bIns="48043" numCol="1" anchor="b" anchorCtr="0" compatLnSpc="1">
            <a:prstTxWarp prst="textNoShape">
              <a:avLst/>
            </a:prstTxWarp>
          </a:bodyPr>
          <a:lstStyle>
            <a:lvl1pPr algn="r" defTabSz="960438" eaLnBrk="1" hangingPunct="1">
              <a:defRPr sz="1300" i="0"/>
            </a:lvl1pPr>
          </a:lstStyle>
          <a:p>
            <a:pPr>
              <a:defRPr/>
            </a:pPr>
            <a:fld id="{DDD24C25-2F33-4128-8AF4-E5923F6F17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1066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85" tIns="48043" rIns="96085" bIns="48043" numCol="1" anchor="t" anchorCtr="0" compatLnSpc="1">
            <a:prstTxWarp prst="textNoShape">
              <a:avLst/>
            </a:prstTxWarp>
          </a:bodyPr>
          <a:lstStyle>
            <a:lvl1pPr defTabSz="960438" eaLnBrk="1" hangingPunct="1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85" tIns="48043" rIns="96085" bIns="48043" numCol="1" anchor="t" anchorCtr="0" compatLnSpc="1">
            <a:prstTxWarp prst="textNoShape">
              <a:avLst/>
            </a:prstTxWarp>
          </a:bodyPr>
          <a:lstStyle>
            <a:lvl1pPr algn="r" defTabSz="960438" eaLnBrk="1" hangingPunct="1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5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0925"/>
            <a:ext cx="56769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85" tIns="48043" rIns="96085" bIns="480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45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85" tIns="48043" rIns="96085" bIns="48043" numCol="1" anchor="b" anchorCtr="0" compatLnSpc="1">
            <a:prstTxWarp prst="textNoShape">
              <a:avLst/>
            </a:prstTxWarp>
          </a:bodyPr>
          <a:lstStyle>
            <a:lvl1pPr defTabSz="960438" eaLnBrk="1" hangingPunct="1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5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85" tIns="48043" rIns="96085" bIns="48043" numCol="1" anchor="b" anchorCtr="0" compatLnSpc="1">
            <a:prstTxWarp prst="textNoShape">
              <a:avLst/>
            </a:prstTxWarp>
          </a:bodyPr>
          <a:lstStyle>
            <a:lvl1pPr algn="r" defTabSz="960438" eaLnBrk="1" hangingPunct="1">
              <a:defRPr sz="1300" i="0"/>
            </a:lvl1pPr>
          </a:lstStyle>
          <a:p>
            <a:pPr>
              <a:defRPr/>
            </a:pPr>
            <a:fld id="{39621773-92BF-4836-8490-9E21B53AFF1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37749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B3711-2576-4A99-BA8E-227559737D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902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BEF06-3B2F-43D5-9D53-75FB2AA3ED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9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18E61-4291-4D76-AE10-900A04DA43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86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9FEBA-6E01-43EA-BCBB-BC90E6DC4E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09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5E5B9-32F9-42C3-9BBD-C8F77207C8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7E876-F5C0-446A-8424-E085C96ACC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0116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77AD0-935C-444A-B825-ABDE0B508F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19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A8D9C-E375-47A1-8CA6-35E5F4FF17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674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92CED-21BA-42B0-A477-7F8DC2AA70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779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338F6-2501-4119-8FD7-990C6A00E9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786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A7B18-D788-4A3F-99C7-9897DC2CAA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73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673A6-E4E7-4B2A-8260-D2657CB744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325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/>
            </a:lvl1pPr>
          </a:lstStyle>
          <a:p>
            <a:pPr>
              <a:defRPr/>
            </a:pPr>
            <a:fld id="{92BCBFC0-6390-4B32-A8F3-1E5B0C9E7A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2.ph.ed.ac.uk/~td/AIDA/Information/information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npg.dl.ac.uk/documents/edoc504/edoc504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ph.ed.ac.uk/~td/AIDA/welcome.html" TargetMode="Externa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wiki.ed.ac.uk/display/BRIKEN/Home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2916238" y="6381750"/>
            <a:ext cx="3600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endParaRPr lang="en-GB" sz="1200">
              <a:solidFill>
                <a:srgbClr val="C0C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" pitchFamily="34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79388" y="179388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1060450" y="984250"/>
            <a:ext cx="691356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b="1" i="0" dirty="0"/>
              <a:t>Advanced  Implantation Detector Array (AIDA)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b="1" i="0" dirty="0"/>
              <a:t>HISPEC/DESPEC meeting </a:t>
            </a:r>
            <a:r>
              <a:rPr lang="en-GB" altLang="en-US" sz="2400" b="1" i="0" dirty="0" smtClean="0"/>
              <a:t>26 February 2018</a:t>
            </a:r>
            <a:endParaRPr lang="en-GB" altLang="en-US" sz="2400" b="1" i="0" dirty="0"/>
          </a:p>
        </p:txBody>
      </p:sp>
      <p:sp>
        <p:nvSpPr>
          <p:cNvPr id="6149" name="Text Box 11"/>
          <p:cNvSpPr txBox="1">
            <a:spLocks noChangeArrowheads="1"/>
          </p:cNvSpPr>
          <p:nvPr/>
        </p:nvSpPr>
        <p:spPr bwMode="auto">
          <a:xfrm>
            <a:off x="1963738" y="3068638"/>
            <a:ext cx="50133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>
                <a:solidFill>
                  <a:schemeClr val="accent2"/>
                </a:solidFill>
              </a:rPr>
              <a:t>presented by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 i="0">
                <a:solidFill>
                  <a:schemeClr val="accent2"/>
                </a:solidFill>
              </a:rPr>
              <a:t>Tom Davinson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>
                <a:solidFill>
                  <a:schemeClr val="accent2"/>
                </a:solidFill>
              </a:rPr>
              <a:t>on behalf of the AIDA collaboration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>
                <a:solidFill>
                  <a:schemeClr val="accent2"/>
                </a:solidFill>
              </a:rPr>
              <a:t>(Edinburgh – Liverpool – STFC DL &amp; RAL)</a:t>
            </a:r>
          </a:p>
        </p:txBody>
      </p:sp>
      <p:sp>
        <p:nvSpPr>
          <p:cNvPr id="6150" name="Text Box 12"/>
          <p:cNvSpPr txBox="1">
            <a:spLocks noChangeArrowheads="1"/>
          </p:cNvSpPr>
          <p:nvPr/>
        </p:nvSpPr>
        <p:spPr bwMode="auto">
          <a:xfrm>
            <a:off x="5260975" y="5494338"/>
            <a:ext cx="33591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0"/>
              <a:t>Tom Davinson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0"/>
              <a:t>School of Physics &amp; Astronomy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0"/>
              <a:t>The University of Edinburgh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watermark"/>
          <p:cNvPicPr>
            <a:picLocks noChangeAspect="1" noChangeArrowheads="1"/>
          </p:cNvPicPr>
          <p:nvPr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169863"/>
            <a:ext cx="1990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31775" y="241300"/>
            <a:ext cx="8642350" cy="457200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100000">
                <a:srgbClr val="3366FF">
                  <a:alpha val="39998"/>
                </a:srgb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GB" altLang="en-US" sz="2400" b="1" i="0" dirty="0"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79388" y="179388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</p:spTree>
    <p:extLst>
      <p:ext uri="{BB962C8B-B14F-4D97-AF65-F5344CB8AC3E}">
        <p14:creationId xmlns:p14="http://schemas.microsoft.com/office/powerpoint/2010/main" val="113065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watermark"/>
          <p:cNvPicPr>
            <a:picLocks noChangeAspect="1" noChangeArrowheads="1"/>
          </p:cNvPicPr>
          <p:nvPr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169863"/>
            <a:ext cx="1990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31775" y="241300"/>
            <a:ext cx="8642350" cy="457200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100000">
                <a:srgbClr val="3366FF">
                  <a:alpha val="39998"/>
                </a:srgb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i="0" dirty="0" smtClean="0">
                <a:solidFill>
                  <a:schemeClr val="bg1"/>
                </a:solidFill>
                <a:latin typeface="Lucida Sans" pitchFamily="34" charset="0"/>
              </a:rPr>
              <a:t>AIDA Support Stand</a:t>
            </a:r>
            <a:endParaRPr lang="en-GB" altLang="en-US" sz="2400" b="1" i="0" dirty="0"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79388" y="179388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6036" y="760413"/>
            <a:ext cx="3696510" cy="54305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05000" y="6246755"/>
            <a:ext cx="7995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4"/>
              </a:rPr>
              <a:t>https://www2.ph.ed.ac.uk/~</a:t>
            </a:r>
            <a:r>
              <a:rPr lang="en-GB" dirty="0" smtClean="0">
                <a:hlinkClick r:id="rId4"/>
              </a:rPr>
              <a:t>td/AIDA/Information/information.html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79503" y="747137"/>
            <a:ext cx="5517280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AIDA snout assembly – </a:t>
            </a:r>
            <a:r>
              <a:rPr lang="en-GB" dirty="0" smtClean="0"/>
              <a:t>manufacture in progress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AIDA support </a:t>
            </a:r>
            <a:r>
              <a:rPr lang="en-GB" dirty="0" smtClean="0"/>
              <a:t>8cm x 8cm &amp; 8cm x 24cm DSSSDs</a:t>
            </a:r>
            <a:endParaRPr lang="en-GB" dirty="0" smtClean="0"/>
          </a:p>
          <a:p>
            <a:r>
              <a:rPr lang="en-GB" dirty="0"/>
              <a:t>	</a:t>
            </a:r>
            <a:r>
              <a:rPr lang="en-GB" dirty="0" smtClean="0"/>
              <a:t>awaits integration with </a:t>
            </a:r>
            <a:r>
              <a:rPr lang="en-GB" dirty="0" smtClean="0"/>
              <a:t>FATIMA/DEGAS</a:t>
            </a:r>
          </a:p>
          <a:p>
            <a:endParaRPr lang="en-GB" dirty="0" smtClean="0"/>
          </a:p>
          <a:p>
            <a:r>
              <a:rPr lang="en-GB" dirty="0"/>
              <a:t>	</a:t>
            </a:r>
            <a:r>
              <a:rPr lang="en-GB" dirty="0" smtClean="0"/>
              <a:t>→ snout length</a:t>
            </a:r>
          </a:p>
          <a:p>
            <a:r>
              <a:rPr lang="en-GB" dirty="0" smtClean="0"/>
              <a:t>	→ FEE64 – DSSSD cable </a:t>
            </a:r>
            <a:r>
              <a:rPr lang="en-GB" dirty="0" smtClean="0"/>
              <a:t>length</a:t>
            </a:r>
            <a:endParaRPr lang="en-GB" dirty="0"/>
          </a:p>
          <a:p>
            <a:r>
              <a:rPr lang="en-GB" dirty="0"/>
              <a:t>	</a:t>
            </a:r>
            <a:r>
              <a:rPr lang="en-GB" dirty="0" smtClean="0"/>
              <a:t>→ </a:t>
            </a:r>
            <a:r>
              <a:rPr lang="en-GB" dirty="0"/>
              <a:t>plastic </a:t>
            </a:r>
            <a:r>
              <a:rPr lang="en-GB" dirty="0" smtClean="0"/>
              <a:t>detector?</a:t>
            </a:r>
            <a:endParaRPr lang="en-GB" dirty="0" smtClean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Services routing</a:t>
            </a:r>
          </a:p>
          <a:p>
            <a:r>
              <a:rPr lang="en-GB" dirty="0"/>
              <a:t>	</a:t>
            </a:r>
            <a:r>
              <a:rPr lang="en-GB" dirty="0" smtClean="0"/>
              <a:t>ac mains power</a:t>
            </a:r>
          </a:p>
          <a:p>
            <a:r>
              <a:rPr lang="en-GB" dirty="0"/>
              <a:t>	</a:t>
            </a:r>
            <a:r>
              <a:rPr lang="en-GB" dirty="0" smtClean="0"/>
              <a:t>2x </a:t>
            </a:r>
            <a:r>
              <a:rPr lang="en-GB" dirty="0" err="1" smtClean="0"/>
              <a:t>Gbit</a:t>
            </a:r>
            <a:r>
              <a:rPr lang="en-GB" dirty="0" smtClean="0"/>
              <a:t> Ethernet</a:t>
            </a:r>
          </a:p>
          <a:p>
            <a:r>
              <a:rPr lang="en-GB" dirty="0"/>
              <a:t>	</a:t>
            </a:r>
            <a:r>
              <a:rPr lang="en-GB" dirty="0" smtClean="0"/>
              <a:t>cooling water</a:t>
            </a:r>
          </a:p>
          <a:p>
            <a:r>
              <a:rPr lang="en-GB" dirty="0"/>
              <a:t>	</a:t>
            </a:r>
            <a:r>
              <a:rPr lang="en-GB" dirty="0" smtClean="0"/>
              <a:t>White Rabbit</a:t>
            </a:r>
          </a:p>
          <a:p>
            <a:r>
              <a:rPr lang="en-GB" dirty="0"/>
              <a:t>	</a:t>
            </a:r>
            <a:r>
              <a:rPr lang="en-GB" dirty="0" err="1" smtClean="0"/>
              <a:t>etc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	all overhead</a:t>
            </a:r>
            <a:r>
              <a:rPr lang="en-GB" dirty="0" smtClean="0"/>
              <a:t>?</a:t>
            </a:r>
            <a:endParaRPr lang="en-GB" dirty="0" smtClean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Temperature controlled cooling water</a:t>
            </a:r>
          </a:p>
          <a:p>
            <a:pPr lvl="1"/>
            <a:r>
              <a:rPr lang="en-GB" dirty="0"/>
              <a:t>	</a:t>
            </a:r>
            <a:r>
              <a:rPr lang="en-GB" dirty="0" smtClean="0"/>
              <a:t>+20 ºC</a:t>
            </a:r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7835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watermark"/>
          <p:cNvPicPr>
            <a:picLocks noChangeAspect="1" noChangeArrowheads="1"/>
          </p:cNvPicPr>
          <p:nvPr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169863"/>
            <a:ext cx="1990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67131" y="1252627"/>
            <a:ext cx="8048742" cy="21121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75" i="0" dirty="0"/>
              <a:t>Current situation</a:t>
            </a:r>
            <a:r>
              <a:rPr lang="en-GB" sz="1875" i="0" dirty="0" smtClean="0"/>
              <a:t>:</a:t>
            </a:r>
          </a:p>
          <a:p>
            <a:endParaRPr lang="en-GB" sz="1875" i="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75" i="0" dirty="0"/>
              <a:t>White Rabbit provides common timestamp to all experiments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75" i="0" dirty="0"/>
              <a:t>Data from each experiment are sent to MBS DAQ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75" i="0" dirty="0"/>
              <a:t>Data flows are merged by MBS DAQ (see next slide)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75" i="0" dirty="0"/>
              <a:t>Data are written to Tape Library in MBS format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75" i="0" dirty="0"/>
              <a:t>Data from Tape Library have to be sorted – </a:t>
            </a:r>
            <a:r>
              <a:rPr lang="en-GB" sz="1875" b="1" i="0" dirty="0">
                <a:solidFill>
                  <a:srgbClr val="FF0000"/>
                </a:solidFill>
              </a:rPr>
              <a:t>new sort program needed!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9598" y="4619777"/>
            <a:ext cx="1198486" cy="3268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AIDA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9599" y="3878530"/>
            <a:ext cx="1198486" cy="3268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FATIMA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9597" y="5435061"/>
            <a:ext cx="1198486" cy="3268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DEGAS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869862" y="4619777"/>
            <a:ext cx="1198486" cy="3268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MBS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173618" y="4619777"/>
            <a:ext cx="1198486" cy="3268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Tape Library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477374" y="4602570"/>
            <a:ext cx="1198486" cy="3268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err="1">
                <a:solidFill>
                  <a:schemeClr val="tx1"/>
                </a:solidFill>
              </a:rPr>
              <a:t>RooT</a:t>
            </a:r>
            <a:r>
              <a:rPr lang="en-GB" sz="1200" b="1" dirty="0">
                <a:solidFill>
                  <a:schemeClr val="tx1"/>
                </a:solidFill>
              </a:rPr>
              <a:t> file</a:t>
            </a:r>
          </a:p>
        </p:txBody>
      </p:sp>
      <p:cxnSp>
        <p:nvCxnSpPr>
          <p:cNvPr id="22" name="Straight Arrow Connector 21"/>
          <p:cNvCxnSpPr>
            <a:stCxn id="18" idx="3"/>
            <a:endCxn id="19" idx="1"/>
          </p:cNvCxnSpPr>
          <p:nvPr/>
        </p:nvCxnSpPr>
        <p:spPr>
          <a:xfrm>
            <a:off x="4068347" y="4783188"/>
            <a:ext cx="110527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72103" y="4765981"/>
            <a:ext cx="110527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021074" y="4304316"/>
            <a:ext cx="11998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/>
              <a:t>Writes </a:t>
            </a:r>
            <a:r>
              <a:rPr lang="en-GB" sz="1200" b="1" dirty="0" smtClean="0"/>
              <a:t>data to</a:t>
            </a:r>
            <a:endParaRPr lang="en-GB" sz="1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519820" y="4291711"/>
            <a:ext cx="809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</a:rPr>
              <a:t>Missing!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116183" y="4783188"/>
            <a:ext cx="753679" cy="205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6" idx="3"/>
          </p:cNvCxnSpPr>
          <p:nvPr/>
        </p:nvCxnSpPr>
        <p:spPr>
          <a:xfrm>
            <a:off x="1638084" y="4041941"/>
            <a:ext cx="478099" cy="741246"/>
          </a:xfrm>
          <a:prstGeom prst="bentConnector2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7" idx="3"/>
          </p:cNvCxnSpPr>
          <p:nvPr/>
        </p:nvCxnSpPr>
        <p:spPr>
          <a:xfrm flipV="1">
            <a:off x="1638083" y="4783187"/>
            <a:ext cx="478100" cy="815285"/>
          </a:xfrm>
          <a:prstGeom prst="bentConnector2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5" idx="3"/>
          </p:cNvCxnSpPr>
          <p:nvPr/>
        </p:nvCxnSpPr>
        <p:spPr>
          <a:xfrm flipV="1">
            <a:off x="1638083" y="4783188"/>
            <a:ext cx="478100" cy="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140368" y="4253103"/>
            <a:ext cx="694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Online merge</a:t>
            </a: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31775" y="241300"/>
            <a:ext cx="8642350" cy="457200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100000">
                <a:srgbClr val="3366FF">
                  <a:alpha val="39998"/>
                </a:srgb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i="0" dirty="0" smtClean="0">
                <a:solidFill>
                  <a:schemeClr val="bg1"/>
                </a:solidFill>
                <a:latin typeface="Lucida Sans" pitchFamily="34" charset="0"/>
              </a:rPr>
              <a:t>AIDA + MBS data flow</a:t>
            </a:r>
            <a:endParaRPr lang="en-GB" altLang="en-US" sz="2400" b="1" i="0" dirty="0"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179388" y="134783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" name="TextBox 2"/>
          <p:cNvSpPr txBox="1"/>
          <p:nvPr/>
        </p:nvSpPr>
        <p:spPr>
          <a:xfrm>
            <a:off x="746176" y="6018984"/>
            <a:ext cx="3482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Expect AIDA data rate ~2-4Mb/s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573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watermark"/>
          <p:cNvPicPr>
            <a:picLocks noChangeAspect="1" noChangeArrowheads="1"/>
          </p:cNvPicPr>
          <p:nvPr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169863"/>
            <a:ext cx="1990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919396" y="798380"/>
            <a:ext cx="728789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75" i="0" dirty="0"/>
              <a:t>As of 16 </a:t>
            </a:r>
            <a:r>
              <a:rPr lang="en-GB" sz="1875" i="0" dirty="0" smtClean="0"/>
              <a:t>February 2018</a:t>
            </a:r>
          </a:p>
          <a:p>
            <a:endParaRPr lang="en-GB" sz="1875" i="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75" i="0" dirty="0"/>
              <a:t>Tested AIDA with White Rabbit-supplied timestamps – </a:t>
            </a:r>
            <a:r>
              <a:rPr lang="en-GB" sz="1875" b="1" i="0" dirty="0">
                <a:solidFill>
                  <a:srgbClr val="00B050"/>
                </a:solidFill>
              </a:rPr>
              <a:t>OK!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75" i="0" dirty="0"/>
              <a:t>Tested sending AIDA data blocks to MBS – </a:t>
            </a:r>
            <a:r>
              <a:rPr lang="en-GB" sz="1875" b="1" i="0" dirty="0">
                <a:solidFill>
                  <a:srgbClr val="00B050"/>
                </a:solidFill>
              </a:rPr>
              <a:t>OK!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GB" sz="1875" i="0" dirty="0"/>
              <a:t>AIDA data is placed in 64 KB buffer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GB" sz="1875" i="0" dirty="0"/>
              <a:t>AIDA Buffer event is created when buffer is full / timeout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GB" sz="1875" i="0" dirty="0"/>
              <a:t>AIDA Buffer event contains </a:t>
            </a:r>
            <a:r>
              <a:rPr lang="en-GB" sz="1875" i="0" dirty="0" smtClean="0"/>
              <a:t>data with </a:t>
            </a:r>
            <a:r>
              <a:rPr lang="en-GB" sz="1875" b="1" i="0" dirty="0"/>
              <a:t>W</a:t>
            </a:r>
            <a:r>
              <a:rPr lang="en-GB" sz="1875" b="1" i="0" dirty="0" smtClean="0"/>
              <a:t>hite Rabbit </a:t>
            </a:r>
            <a:r>
              <a:rPr lang="en-GB" sz="1875" i="0" dirty="0" smtClean="0"/>
              <a:t>timestamp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GB" sz="1875" i="0" dirty="0" smtClean="0"/>
              <a:t>AIDA Buffers are time-ordered</a:t>
            </a:r>
            <a:endParaRPr lang="en-GB" sz="1875" i="0" dirty="0"/>
          </a:p>
        </p:txBody>
      </p:sp>
      <p:sp>
        <p:nvSpPr>
          <p:cNvPr id="47" name="Rectangle 46"/>
          <p:cNvSpPr/>
          <p:nvPr/>
        </p:nvSpPr>
        <p:spPr>
          <a:xfrm>
            <a:off x="2619103" y="3654454"/>
            <a:ext cx="3500846" cy="246442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Regular MBS Event</a:t>
            </a:r>
            <a:endParaRPr lang="en-GB" dirty="0"/>
          </a:p>
        </p:txBody>
      </p:sp>
      <p:sp>
        <p:nvSpPr>
          <p:cNvPr id="50" name="Rectangle 49"/>
          <p:cNvSpPr/>
          <p:nvPr/>
        </p:nvSpPr>
        <p:spPr>
          <a:xfrm>
            <a:off x="2618707" y="4158519"/>
            <a:ext cx="3500846" cy="1205417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AIDA 64kb Buffer MBS event</a:t>
            </a:r>
            <a:endParaRPr lang="en-GB" dirty="0"/>
          </a:p>
        </p:txBody>
      </p:sp>
      <p:sp>
        <p:nvSpPr>
          <p:cNvPr id="57" name="Rectangle 56"/>
          <p:cNvSpPr/>
          <p:nvPr/>
        </p:nvSpPr>
        <p:spPr>
          <a:xfrm>
            <a:off x="2618707" y="3900896"/>
            <a:ext cx="3500846" cy="246442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Regular MBS Event</a:t>
            </a:r>
            <a:endParaRPr lang="en-GB" dirty="0"/>
          </a:p>
        </p:txBody>
      </p:sp>
      <p:sp>
        <p:nvSpPr>
          <p:cNvPr id="58" name="Rectangle 57"/>
          <p:cNvSpPr/>
          <p:nvPr/>
        </p:nvSpPr>
        <p:spPr>
          <a:xfrm>
            <a:off x="2618707" y="5363936"/>
            <a:ext cx="3500846" cy="246442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Regular MBS Event</a:t>
            </a:r>
            <a:endParaRPr lang="en-GB" dirty="0"/>
          </a:p>
        </p:txBody>
      </p:sp>
      <p:sp>
        <p:nvSpPr>
          <p:cNvPr id="59" name="Rectangle 58"/>
          <p:cNvSpPr/>
          <p:nvPr/>
        </p:nvSpPr>
        <p:spPr>
          <a:xfrm>
            <a:off x="2618706" y="3409372"/>
            <a:ext cx="3500846" cy="246442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Regular MBS Event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361850" y="5935939"/>
            <a:ext cx="611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Note - AIDA data is time ordered , AIDA+ MBS data is not!</a:t>
            </a:r>
            <a:endParaRPr lang="en-GB" dirty="0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50322" y="207305"/>
            <a:ext cx="8642350" cy="457200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100000">
                <a:srgbClr val="3366FF">
                  <a:alpha val="39998"/>
                </a:srgb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i="0" dirty="0" smtClean="0">
                <a:solidFill>
                  <a:schemeClr val="bg1"/>
                </a:solidFill>
                <a:latin typeface="Lucida Sans" pitchFamily="34" charset="0"/>
              </a:rPr>
              <a:t>AIDA + MBS tests</a:t>
            </a:r>
            <a:endParaRPr lang="en-GB" altLang="en-US" sz="2400" b="1" i="0" dirty="0"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79388" y="134783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</p:spTree>
    <p:extLst>
      <p:ext uri="{BB962C8B-B14F-4D97-AF65-F5344CB8AC3E}">
        <p14:creationId xmlns:p14="http://schemas.microsoft.com/office/powerpoint/2010/main" val="49708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watermark"/>
          <p:cNvPicPr>
            <a:picLocks noChangeAspect="1" noChangeArrowheads="1"/>
          </p:cNvPicPr>
          <p:nvPr/>
        </p:nvPicPr>
        <p:blipFill>
          <a:blip r:embed="rId3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169863"/>
            <a:ext cx="1990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97275" y="1503581"/>
            <a:ext cx="184731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875" dirty="0"/>
          </a:p>
        </p:txBody>
      </p:sp>
      <p:sp>
        <p:nvSpPr>
          <p:cNvPr id="17" name="Rectangle 16"/>
          <p:cNvSpPr/>
          <p:nvPr/>
        </p:nvSpPr>
        <p:spPr>
          <a:xfrm>
            <a:off x="4993201" y="2175945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Data size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993201" y="2540346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2x Checks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93200" y="2904352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Event type - AIDA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93200" y="3275877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4x MBS event timestamp = </a:t>
            </a:r>
            <a:r>
              <a:rPr lang="en-GB" sz="1400" b="1" dirty="0" smtClean="0">
                <a:solidFill>
                  <a:srgbClr val="FF0000"/>
                </a:solidFill>
              </a:rPr>
              <a:t>timestamp 1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93199" y="3632363"/>
            <a:ext cx="3500846" cy="132662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Data payload, </a:t>
            </a:r>
            <a:r>
              <a:rPr lang="en-GB" sz="1600" i="1" dirty="0" smtClean="0">
                <a:solidFill>
                  <a:schemeClr val="tx1"/>
                </a:solidFill>
              </a:rPr>
              <a:t>e.g.</a:t>
            </a:r>
            <a:endParaRPr lang="en-GB" sz="1600" dirty="0" smtClean="0">
              <a:solidFill>
                <a:schemeClr val="tx1"/>
              </a:solidFill>
            </a:endParaRPr>
          </a:p>
          <a:p>
            <a:pPr algn="ctr"/>
            <a:r>
              <a:rPr lang="en-GB" sz="1400" i="0" dirty="0" smtClean="0">
                <a:solidFill>
                  <a:schemeClr val="tx1"/>
                </a:solidFill>
              </a:rPr>
              <a:t>Strip, energy, </a:t>
            </a:r>
            <a:r>
              <a:rPr lang="en-GB" sz="1400" b="1" i="0" dirty="0" smtClean="0">
                <a:solidFill>
                  <a:srgbClr val="FF0000"/>
                </a:solidFill>
              </a:rPr>
              <a:t>timestamp 1</a:t>
            </a:r>
          </a:p>
          <a:p>
            <a:pPr algn="ctr"/>
            <a:r>
              <a:rPr lang="en-GB" sz="1400" i="0" dirty="0" smtClean="0">
                <a:solidFill>
                  <a:schemeClr val="tx1"/>
                </a:solidFill>
              </a:rPr>
              <a:t>Strip, energy, timestamp 2</a:t>
            </a:r>
          </a:p>
          <a:p>
            <a:pPr algn="ctr"/>
            <a:r>
              <a:rPr lang="en-GB" sz="1400" i="0" dirty="0" smtClean="0">
                <a:solidFill>
                  <a:schemeClr val="tx1"/>
                </a:solidFill>
              </a:rPr>
              <a:t>Strip, energy, timestamp 3,</a:t>
            </a:r>
          </a:p>
          <a:p>
            <a:pPr algn="ctr"/>
            <a:r>
              <a:rPr lang="en-GB" sz="1400" i="0" dirty="0" smtClean="0">
                <a:solidFill>
                  <a:schemeClr val="tx1"/>
                </a:solidFill>
              </a:rPr>
              <a:t>….</a:t>
            </a:r>
            <a:endParaRPr lang="en-GB" sz="1400" i="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993199" y="4958988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FFFF </a:t>
            </a:r>
            <a:r>
              <a:rPr lang="en-GB" sz="1600" dirty="0" err="1" smtClean="0">
                <a:solidFill>
                  <a:schemeClr val="tx1"/>
                </a:solidFill>
              </a:rPr>
              <a:t>FFFF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993199" y="5322993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0000 0000 (until end of buffer)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54792" y="2175946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Data size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54792" y="2546879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2x Checks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54791" y="2910885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Event type (e.g. FATIMA)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54790" y="3281818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4x MBS event timestamp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54790" y="3638896"/>
            <a:ext cx="3500846" cy="88022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Data payload, </a:t>
            </a:r>
            <a:r>
              <a:rPr lang="en-GB" sz="1600" i="1" dirty="0" smtClean="0">
                <a:solidFill>
                  <a:schemeClr val="tx1"/>
                </a:solidFill>
              </a:rPr>
              <a:t>e.g.</a:t>
            </a:r>
          </a:p>
          <a:p>
            <a:pPr algn="ctr"/>
            <a:r>
              <a:rPr lang="en-GB" sz="1400" i="0" dirty="0" smtClean="0">
                <a:solidFill>
                  <a:schemeClr val="tx1"/>
                </a:solidFill>
              </a:rPr>
              <a:t>Detector 1 + Energy 1</a:t>
            </a:r>
          </a:p>
          <a:p>
            <a:pPr algn="ctr"/>
            <a:r>
              <a:rPr lang="en-GB" sz="1400" i="0" dirty="0" smtClean="0">
                <a:solidFill>
                  <a:schemeClr val="tx1"/>
                </a:solidFill>
              </a:rPr>
              <a:t>Detector 2 + Energy 2</a:t>
            </a:r>
          </a:p>
          <a:p>
            <a:pPr algn="ctr"/>
            <a:r>
              <a:rPr lang="en-GB" sz="1400" i="0" dirty="0" smtClean="0">
                <a:solidFill>
                  <a:schemeClr val="tx1"/>
                </a:solidFill>
              </a:rPr>
              <a:t>Detector 3 + Energy 3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54790" y="4519122"/>
            <a:ext cx="3500846" cy="36400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</a:rPr>
              <a:t>FFFF </a:t>
            </a:r>
            <a:r>
              <a:rPr lang="en-GB" sz="1600" dirty="0" err="1" smtClean="0">
                <a:solidFill>
                  <a:schemeClr val="tx1"/>
                </a:solidFill>
              </a:rPr>
              <a:t>FFFF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3234" y="1771278"/>
            <a:ext cx="2374368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75" b="1" dirty="0"/>
              <a:t>Regular MBS event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62117" y="1772857"/>
            <a:ext cx="2798010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Aida Buffer MBS Event</a:t>
            </a: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179388" y="134783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231775" y="241300"/>
            <a:ext cx="8642350" cy="457200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100000">
                <a:srgbClr val="3366FF">
                  <a:alpha val="39998"/>
                </a:srgb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i="0" dirty="0" smtClean="0">
                <a:solidFill>
                  <a:schemeClr val="bg1"/>
                </a:solidFill>
                <a:latin typeface="Lucida Sans" pitchFamily="34" charset="0"/>
              </a:rPr>
              <a:t>AIDA data cf. MBS events</a:t>
            </a:r>
            <a:endParaRPr lang="en-GB" altLang="en-US" sz="2400" b="1" i="0" dirty="0"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760944" y="818923"/>
            <a:ext cx="56173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i="0" dirty="0" smtClean="0"/>
              <a:t>AIDA uses GREAT data format STFC DL edoc504</a:t>
            </a:r>
          </a:p>
          <a:p>
            <a:r>
              <a:rPr lang="en-GB" dirty="0" smtClean="0">
                <a:hlinkClick r:id="rId4"/>
              </a:rPr>
              <a:t>http</a:t>
            </a:r>
            <a:r>
              <a:rPr lang="en-GB" dirty="0">
                <a:hlinkClick r:id="rId4"/>
              </a:rPr>
              <a:t>://</a:t>
            </a:r>
            <a:r>
              <a:rPr lang="en-GB" dirty="0" smtClean="0">
                <a:hlinkClick r:id="rId4"/>
              </a:rPr>
              <a:t>npg.dl.ac.uk/documents/edoc504/edoc504.html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95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watermark"/>
          <p:cNvPicPr>
            <a:picLocks noChangeAspect="1" noChangeArrowheads="1"/>
          </p:cNvPicPr>
          <p:nvPr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74613"/>
            <a:ext cx="1990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1916474" y="4398047"/>
            <a:ext cx="2736342" cy="106734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916474" y="3085582"/>
            <a:ext cx="2736342" cy="106734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916474" y="1930361"/>
            <a:ext cx="2736342" cy="10673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912499" y="2525268"/>
            <a:ext cx="1177766" cy="2164078"/>
          </a:xfrm>
          <a:prstGeom prst="rect">
            <a:avLst/>
          </a:prstGeom>
          <a:ln w="254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>
                <a:solidFill>
                  <a:schemeClr val="tx1"/>
                </a:solidFill>
              </a:rPr>
              <a:t>Valencian </a:t>
            </a:r>
          </a:p>
          <a:p>
            <a:pPr algn="ctr"/>
            <a:r>
              <a:rPr lang="en-US" sz="1500" b="1" dirty="0">
                <a:solidFill>
                  <a:schemeClr val="tx1"/>
                </a:solidFill>
              </a:rPr>
              <a:t>Merger Tool</a:t>
            </a:r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</a:rPr>
              <a:t>J.Agramunt</a:t>
            </a:r>
            <a:r>
              <a:rPr lang="en-US" sz="1400" dirty="0" smtClean="0">
                <a:solidFill>
                  <a:schemeClr val="tx1"/>
                </a:solidFill>
              </a:rPr>
              <a:t> et al.)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87924" y="1864068"/>
            <a:ext cx="2756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AIDA</a:t>
            </a:r>
          </a:p>
          <a:p>
            <a:r>
              <a:rPr lang="en-US" sz="1400" u="sng" dirty="0" err="1" smtClean="0"/>
              <a:t>LuckyDoll</a:t>
            </a:r>
            <a:r>
              <a:rPr lang="en-US" sz="1400" dirty="0" smtClean="0"/>
              <a:t> (RIKEN; </a:t>
            </a:r>
            <a:r>
              <a:rPr lang="en-US" sz="1400" i="1" dirty="0" err="1" smtClean="0"/>
              <a:t>Phong</a:t>
            </a:r>
            <a:r>
              <a:rPr lang="en-US" sz="1400" dirty="0" smtClean="0"/>
              <a:t>)</a:t>
            </a:r>
          </a:p>
          <a:p>
            <a:r>
              <a:rPr lang="en-US" sz="1400" u="sng" dirty="0" err="1" smtClean="0"/>
              <a:t>AIDAsort</a:t>
            </a:r>
            <a:r>
              <a:rPr lang="en-US" sz="1400" dirty="0" smtClean="0"/>
              <a:t> (</a:t>
            </a:r>
            <a:r>
              <a:rPr lang="en-US" sz="1400" dirty="0" err="1" smtClean="0"/>
              <a:t>Edin</a:t>
            </a:r>
            <a:r>
              <a:rPr lang="en-US" sz="1400" dirty="0" smtClean="0"/>
              <a:t>./CMU; </a:t>
            </a:r>
            <a:r>
              <a:rPr lang="en-US" sz="1400" i="1" dirty="0" smtClean="0"/>
              <a:t>Chris/Oscar, </a:t>
            </a:r>
            <a:r>
              <a:rPr lang="en-US" sz="1400" i="1" dirty="0" err="1" smtClean="0"/>
              <a:t>Neerajan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048013" y="3322287"/>
            <a:ext cx="2156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/>
              <a:t>BigRIPS</a:t>
            </a:r>
            <a:endParaRPr lang="en-US" sz="1400" b="1" dirty="0" smtClean="0"/>
          </a:p>
          <a:p>
            <a:r>
              <a:rPr lang="en-US" sz="1400" u="sng" dirty="0" err="1" smtClean="0"/>
              <a:t>Anaroot</a:t>
            </a:r>
            <a:r>
              <a:rPr lang="en-US" sz="1400" dirty="0" smtClean="0"/>
              <a:t> (RIKEN;</a:t>
            </a:r>
            <a:r>
              <a:rPr lang="en-US" sz="1400" i="1" dirty="0" smtClean="0"/>
              <a:t> Matsui</a:t>
            </a:r>
            <a:r>
              <a:rPr lang="en-US" sz="1400" dirty="0" smtClean="0"/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9217" y="4552872"/>
            <a:ext cx="22350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BRIKEN</a:t>
            </a:r>
            <a:endParaRPr lang="en-US" sz="1400" b="1" dirty="0" smtClean="0"/>
          </a:p>
          <a:p>
            <a:r>
              <a:rPr lang="en-US" sz="1400" u="sng" dirty="0" err="1" smtClean="0"/>
              <a:t>BRIKEN</a:t>
            </a:r>
            <a:r>
              <a:rPr lang="en-US" sz="1400" u="sng" dirty="0" smtClean="0"/>
              <a:t> sort(?)</a:t>
            </a:r>
            <a:r>
              <a:rPr lang="en-US" sz="1400" dirty="0" smtClean="0"/>
              <a:t> (Valencia; </a:t>
            </a:r>
            <a:r>
              <a:rPr lang="en-US" sz="1400" i="1" dirty="0" smtClean="0"/>
              <a:t>Jorge, Alvaro</a:t>
            </a:r>
            <a:r>
              <a:rPr lang="en-US" sz="1400" dirty="0" smtClean="0"/>
              <a:t>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28465" y="1835111"/>
            <a:ext cx="1296161" cy="106734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AIDA RAW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58158" y="3116579"/>
            <a:ext cx="1296161" cy="106734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BigRIPS</a:t>
            </a:r>
            <a:r>
              <a:rPr lang="en-US" b="1" dirty="0" smtClean="0">
                <a:solidFill>
                  <a:schemeClr val="tx1"/>
                </a:solidFill>
              </a:rPr>
              <a:t> RAW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44510" y="4398047"/>
            <a:ext cx="1296161" cy="106734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BRIKEN</a:t>
            </a:r>
            <a:r>
              <a:rPr lang="en-US" b="1" dirty="0" smtClean="0">
                <a:solidFill>
                  <a:schemeClr val="tx1"/>
                </a:solidFill>
              </a:rPr>
              <a:t> RAW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041775" y="1835111"/>
            <a:ext cx="1296161" cy="106734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AIDA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Root </a:t>
            </a:r>
            <a:r>
              <a:rPr lang="en-US" b="1" dirty="0" err="1" smtClean="0">
                <a:solidFill>
                  <a:schemeClr val="tx1"/>
                </a:solidFill>
              </a:rPr>
              <a:t>TTree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057820" y="3116579"/>
            <a:ext cx="1296161" cy="106734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BigRIPS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Root </a:t>
            </a:r>
            <a:r>
              <a:rPr lang="en-US" b="1" dirty="0" err="1" smtClean="0">
                <a:solidFill>
                  <a:schemeClr val="tx1"/>
                </a:solidFill>
              </a:rPr>
              <a:t>TTree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057820" y="4398047"/>
            <a:ext cx="1296161" cy="106734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BRIKEN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Root </a:t>
            </a:r>
            <a:r>
              <a:rPr lang="en-US" b="1" dirty="0" err="1" smtClean="0">
                <a:solidFill>
                  <a:schemeClr val="tx1"/>
                </a:solidFill>
              </a:rPr>
              <a:t>TTree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1570346" y="2277343"/>
            <a:ext cx="327704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1598751" y="4840279"/>
            <a:ext cx="327704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1577415" y="3589288"/>
            <a:ext cx="327704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4688797" y="2308717"/>
            <a:ext cx="327704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4717201" y="4871653"/>
            <a:ext cx="327704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4695866" y="3620662"/>
            <a:ext cx="327704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6431282" y="3595404"/>
            <a:ext cx="373047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9042534">
            <a:off x="6441097" y="4591939"/>
            <a:ext cx="394463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2185632">
            <a:off x="6424010" y="2469762"/>
            <a:ext cx="420650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74949" y="1062990"/>
            <a:ext cx="4722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</a:rPr>
              <a:t>BRIKEN</a:t>
            </a:r>
            <a:r>
              <a:rPr lang="en-US" sz="2400" b="1" dirty="0">
                <a:solidFill>
                  <a:srgbClr val="002060"/>
                </a:solidFill>
              </a:rPr>
              <a:t> Data Analysis Pipeline</a:t>
            </a:r>
          </a:p>
        </p:txBody>
      </p:sp>
      <p:sp>
        <p:nvSpPr>
          <p:cNvPr id="29" name="Right Arrow 28"/>
          <p:cNvSpPr/>
          <p:nvPr/>
        </p:nvSpPr>
        <p:spPr>
          <a:xfrm>
            <a:off x="8131209" y="3589288"/>
            <a:ext cx="294386" cy="18287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179388" y="179388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45423" y="260350"/>
            <a:ext cx="8642350" cy="457200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100000">
                <a:srgbClr val="3366FF">
                  <a:alpha val="39998"/>
                </a:srgb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i="0" dirty="0" smtClean="0">
                <a:solidFill>
                  <a:schemeClr val="bg1"/>
                </a:solidFill>
                <a:latin typeface="Lucida Sans" pitchFamily="34" charset="0"/>
              </a:rPr>
              <a:t>Online Data Analysis</a:t>
            </a:r>
            <a:endParaRPr lang="en-GB" altLang="en-US" sz="2400" b="1" i="0" dirty="0"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1950" y="6248400"/>
            <a:ext cx="5121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Courtesy Alfredo Estrade </a:t>
            </a:r>
            <a:r>
              <a:rPr lang="en-GB" dirty="0" err="1" smtClean="0"/>
              <a:t>Vaz</a:t>
            </a:r>
            <a:r>
              <a:rPr lang="en-GB" dirty="0" smtClean="0"/>
              <a:t> &amp; Jorge </a:t>
            </a:r>
            <a:r>
              <a:rPr lang="en-GB" dirty="0" err="1" smtClean="0"/>
              <a:t>Agramunt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573424" y="5809785"/>
            <a:ext cx="2257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TTrees</a:t>
            </a:r>
            <a:r>
              <a:rPr lang="en-GB" dirty="0" smtClean="0"/>
              <a:t> time ordered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848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watermark"/>
          <p:cNvPicPr>
            <a:picLocks noChangeAspect="1" noChangeArrowheads="1"/>
          </p:cNvPicPr>
          <p:nvPr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169863"/>
            <a:ext cx="1990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31775" y="241300"/>
            <a:ext cx="8642350" cy="457200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100000">
                <a:srgbClr val="3366FF">
                  <a:alpha val="39998"/>
                </a:srgb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i="0">
                <a:solidFill>
                  <a:schemeClr val="bg1"/>
                </a:solidFill>
                <a:latin typeface="Lucida Sans" pitchFamily="34" charset="0"/>
              </a:rPr>
              <a:t>Acknowledgements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79388" y="179388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3" name="TextBox 2"/>
          <p:cNvSpPr txBox="1"/>
          <p:nvPr/>
        </p:nvSpPr>
        <p:spPr>
          <a:xfrm>
            <a:off x="1433513" y="1350963"/>
            <a:ext cx="6057900" cy="2308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/>
              <a:t>AIDA collaboration</a:t>
            </a:r>
          </a:p>
          <a:p>
            <a:pPr>
              <a:defRPr/>
            </a:pPr>
            <a:r>
              <a:rPr lang="en-GB" dirty="0"/>
              <a:t>	</a:t>
            </a:r>
            <a:r>
              <a:rPr lang="en-GB" dirty="0">
                <a:hlinkClick r:id="rId3"/>
              </a:rPr>
              <a:t>http://www2.ph.ed.ac.uk/~td/AIDA/welcome.html</a:t>
            </a:r>
            <a:endParaRPr lang="en-GB" dirty="0"/>
          </a:p>
          <a:p>
            <a:pPr>
              <a:defRPr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/>
              <a:t>BRIKEN collaboration</a:t>
            </a:r>
          </a:p>
          <a:p>
            <a:pPr>
              <a:defRPr/>
            </a:pPr>
            <a:r>
              <a:rPr lang="en-GB" dirty="0"/>
              <a:t>	</a:t>
            </a:r>
            <a:r>
              <a:rPr lang="en-GB" dirty="0">
                <a:hlinkClick r:id="rId4"/>
              </a:rPr>
              <a:t>https://www.wiki.ed.ac.uk/display/BRIKEN/Home</a:t>
            </a:r>
            <a:endParaRPr lang="en-GB" dirty="0"/>
          </a:p>
          <a:p>
            <a:pPr>
              <a:defRPr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/>
              <a:t>RIKEN </a:t>
            </a:r>
            <a:r>
              <a:rPr lang="en-GB" dirty="0" err="1"/>
              <a:t>Nishina</a:t>
            </a:r>
            <a:r>
              <a:rPr lang="en-GB" dirty="0"/>
              <a:t> Centre for Accelerator-Based Science</a:t>
            </a:r>
          </a:p>
          <a:p>
            <a:pPr>
              <a:defRPr/>
            </a:pPr>
            <a:r>
              <a:rPr lang="en-GB" dirty="0"/>
              <a:t>	</a:t>
            </a:r>
            <a:r>
              <a:rPr lang="en-GB" dirty="0" err="1"/>
              <a:t>S.Nishimura</a:t>
            </a:r>
            <a:r>
              <a:rPr lang="en-GB" dirty="0"/>
              <a:t>, </a:t>
            </a:r>
            <a:r>
              <a:rPr lang="en-GB" dirty="0" err="1"/>
              <a:t>G.Kiss</a:t>
            </a:r>
            <a:r>
              <a:rPr lang="en-GB" dirty="0"/>
              <a:t>, </a:t>
            </a:r>
            <a:r>
              <a:rPr lang="en-GB" dirty="0" err="1"/>
              <a:t>K.Matsui</a:t>
            </a:r>
            <a:r>
              <a:rPr lang="en-GB" dirty="0"/>
              <a:t>, </a:t>
            </a:r>
            <a:r>
              <a:rPr lang="en-GB" dirty="0" err="1"/>
              <a:t>P.Vi</a:t>
            </a:r>
            <a:r>
              <a:rPr lang="en-GB" dirty="0"/>
              <a:t> et al.</a:t>
            </a:r>
          </a:p>
        </p:txBody>
      </p:sp>
    </p:spTree>
    <p:extLst>
      <p:ext uri="{BB962C8B-B14F-4D97-AF65-F5344CB8AC3E}">
        <p14:creationId xmlns:p14="http://schemas.microsoft.com/office/powerpoint/2010/main" val="59452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watermark"/>
          <p:cNvPicPr>
            <a:picLocks noChangeAspect="1" noChangeArrowheads="1"/>
          </p:cNvPicPr>
          <p:nvPr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169863"/>
            <a:ext cx="1990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31775" y="241300"/>
            <a:ext cx="8642350" cy="461665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100000">
                <a:srgbClr val="3366FF">
                  <a:alpha val="39998"/>
                </a:srgb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GB" altLang="en-US" sz="2400" b="1" i="0" dirty="0" smtClean="0"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79388" y="179388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</p:spTree>
    <p:extLst>
      <p:ext uri="{BB962C8B-B14F-4D97-AF65-F5344CB8AC3E}">
        <p14:creationId xmlns:p14="http://schemas.microsoft.com/office/powerpoint/2010/main" val="372679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watermark"/>
          <p:cNvPicPr>
            <a:picLocks noChangeAspect="1" noChangeArrowheads="1"/>
          </p:cNvPicPr>
          <p:nvPr/>
        </p:nvPicPr>
        <p:blipFill>
          <a:blip r:embed="rId2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169863"/>
            <a:ext cx="199072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31775" y="241300"/>
            <a:ext cx="8642350" cy="457200"/>
          </a:xfrm>
          <a:prstGeom prst="rect">
            <a:avLst/>
          </a:prstGeom>
          <a:gradFill rotWithShape="1">
            <a:gsLst>
              <a:gs pos="0">
                <a:srgbClr val="182F76"/>
              </a:gs>
              <a:gs pos="100000">
                <a:srgbClr val="3366FF">
                  <a:alpha val="39998"/>
                </a:srgb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GB" altLang="en-US" sz="2400" b="1" i="0" dirty="0">
              <a:solidFill>
                <a:schemeClr val="bg1"/>
              </a:solidFill>
              <a:latin typeface="Lucida Sans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79388" y="179388"/>
            <a:ext cx="8780462" cy="6496050"/>
          </a:xfrm>
          <a:prstGeom prst="rect">
            <a:avLst/>
          </a:prstGeom>
          <a:noFill/>
          <a:ln w="44450">
            <a:solidFill>
              <a:srgbClr val="33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</p:spTree>
    <p:extLst>
      <p:ext uri="{BB962C8B-B14F-4D97-AF65-F5344CB8AC3E}">
        <p14:creationId xmlns:p14="http://schemas.microsoft.com/office/powerpoint/2010/main" val="167921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26724</TotalTime>
  <Words>434</Words>
  <Application>Microsoft Office PowerPoint</Application>
  <PresentationFormat>On-screen Show (4:3)</PresentationFormat>
  <Paragraphs>122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Lucida Sans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Davinson</dc:creator>
  <cp:lastModifiedBy>DAVINSON THOMAS</cp:lastModifiedBy>
  <cp:revision>548</cp:revision>
  <cp:lastPrinted>2013-07-30T01:59:51Z</cp:lastPrinted>
  <dcterms:created xsi:type="dcterms:W3CDTF">2004-04-01T13:46:02Z</dcterms:created>
  <dcterms:modified xsi:type="dcterms:W3CDTF">2018-02-26T08:22:33Z</dcterms:modified>
</cp:coreProperties>
</file>