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4" r:id="rId2"/>
  </p:sldMasterIdLst>
  <p:notesMasterIdLst>
    <p:notesMasterId r:id="rId16"/>
  </p:notesMasterIdLst>
  <p:handoutMasterIdLst>
    <p:handoutMasterId r:id="rId17"/>
  </p:handoutMasterIdLst>
  <p:sldIdLst>
    <p:sldId id="297" r:id="rId3"/>
    <p:sldId id="634" r:id="rId4"/>
    <p:sldId id="635" r:id="rId5"/>
    <p:sldId id="636" r:id="rId6"/>
    <p:sldId id="640" r:id="rId7"/>
    <p:sldId id="639" r:id="rId8"/>
    <p:sldId id="637" r:id="rId9"/>
    <p:sldId id="641" r:id="rId10"/>
    <p:sldId id="599" r:id="rId11"/>
    <p:sldId id="600" r:id="rId12"/>
    <p:sldId id="595" r:id="rId13"/>
    <p:sldId id="596" r:id="rId14"/>
    <p:sldId id="616" r:id="rId15"/>
  </p:sldIdLst>
  <p:sldSz cx="9144000" cy="6858000" type="screen4x3"/>
  <p:notesSz cx="7099300" cy="10234613"/>
  <p:embeddedFontLst>
    <p:embeddedFont>
      <p:font typeface="Lucida Sans" panose="020B060402020202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66CCFF"/>
    <a:srgbClr val="FF00FF"/>
    <a:srgbClr val="0066FF"/>
    <a:srgbClr val="FFFF00"/>
    <a:srgbClr val="CC00CC"/>
    <a:srgbClr val="FF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1" autoAdjust="0"/>
    <p:restoredTop sz="94726" autoAdjust="0"/>
  </p:normalViewPr>
  <p:slideViewPr>
    <p:cSldViewPr snapToGrid="0">
      <p:cViewPr varScale="1">
        <p:scale>
          <a:sx n="70" d="100"/>
          <a:sy n="70" d="100"/>
        </p:scale>
        <p:origin x="8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1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 i="0"/>
            </a:lvl1pPr>
          </a:lstStyle>
          <a:p>
            <a:pPr>
              <a:defRPr/>
            </a:pPr>
            <a:fld id="{DDD24C25-2F33-4128-8AF4-E5923F6F17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1066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5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5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5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 i="0"/>
            </a:lvl1pPr>
          </a:lstStyle>
          <a:p>
            <a:pPr>
              <a:defRPr/>
            </a:pPr>
            <a:fld id="{39621773-92BF-4836-8490-9E21B53AFF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3774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BEF06-3B2F-43D5-9D53-75FB2AA3ED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9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18E61-4291-4D76-AE10-900A04DA4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86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9FEBA-6E01-43EA-BCBB-BC90E6DC4E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094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D6F-8344-4B49-80DB-830834364D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FB3F-9066-4D43-AFEA-FD32ADCC62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05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D6F-8344-4B49-80DB-830834364D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FB3F-9066-4D43-AFEA-FD32ADCC62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23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D6F-8344-4B49-80DB-830834364D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FB3F-9066-4D43-AFEA-FD32ADCC62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D6F-8344-4B49-80DB-830834364D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FB3F-9066-4D43-AFEA-FD32ADCC62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63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D6F-8344-4B49-80DB-830834364D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FB3F-9066-4D43-AFEA-FD32ADCC62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06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D6F-8344-4B49-80DB-830834364D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FB3F-9066-4D43-AFEA-FD32ADCC62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54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D6F-8344-4B49-80DB-830834364D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FB3F-9066-4D43-AFEA-FD32ADCC62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47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D6F-8344-4B49-80DB-830834364D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FB3F-9066-4D43-AFEA-FD32ADCC62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1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5E5B9-32F9-42C3-9BBD-C8F77207C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7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D6F-8344-4B49-80DB-830834364D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FB3F-9066-4D43-AFEA-FD32ADCC62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98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D6F-8344-4B49-80DB-830834364D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FB3F-9066-4D43-AFEA-FD32ADCC62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20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D6F-8344-4B49-80DB-830834364D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FB3F-9066-4D43-AFEA-FD32ADCC62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2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7E876-F5C0-446A-8424-E085C96AC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11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77AD0-935C-444A-B825-ABDE0B508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19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A8D9C-E375-47A1-8CA6-35E5F4FF1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74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92CED-21BA-42B0-A477-7F8DC2AA7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77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338F6-2501-4119-8FD7-990C6A00E9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86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A7B18-D788-4A3F-99C7-9897DC2CA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73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673A6-E4E7-4B2A-8260-D2657CB74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25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>
              <a:defRPr/>
            </a:pPr>
            <a:fld id="{92BCBFC0-6390-4B32-A8F3-1E5B0C9E7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ED0D6F-8344-4B49-80DB-830834364DEE}" type="datetimeFigureOut">
              <a:rPr lang="en-GB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28/02/2017</a:t>
            </a:fld>
            <a:endParaRPr lang="en-GB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364FB3F-9066-4D43-AFEA-FD32ADCC62A2}" type="slidenum">
              <a:rPr lang="en-GB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043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ph.ed.ac.uk/~td/AIDA/welcome.html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iki.ed.ac.uk/display/BRIKEN/Hom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ph.ed.ac.uk/~td/AIDA/welcome.html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s://www.wiki.ed.ac.uk/display/BRIKEN/Hom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916238" y="6381750"/>
            <a:ext cx="3600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GB" sz="1200">
              <a:solidFill>
                <a:srgbClr val="C0C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060450" y="984250"/>
            <a:ext cx="69135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0" dirty="0"/>
              <a:t>Advanced  Implantation Detector Array (AIDA)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0" dirty="0"/>
              <a:t>HISPEC/DESPEC meeting </a:t>
            </a:r>
            <a:r>
              <a:rPr lang="en-GB" altLang="en-US" sz="2400" b="1" i="0" dirty="0" smtClean="0"/>
              <a:t>28 February 2017</a:t>
            </a:r>
            <a:endParaRPr lang="en-GB" altLang="en-US" sz="2400" b="1" i="0" dirty="0"/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1963738" y="3068638"/>
            <a:ext cx="50133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accent2"/>
                </a:solidFill>
              </a:rPr>
              <a:t>presented by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i="0">
                <a:solidFill>
                  <a:schemeClr val="accent2"/>
                </a:solidFill>
              </a:rPr>
              <a:t>Tom Davinson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accent2"/>
                </a:solidFill>
              </a:rPr>
              <a:t>on behalf of the AIDA collaboration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accent2"/>
                </a:solidFill>
              </a:rPr>
              <a:t>(Edinburgh – Liverpool – STFC DL &amp; RAL)</a:t>
            </a: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5260975" y="5494338"/>
            <a:ext cx="3359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/>
              <a:t>Tom Davinson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/>
              <a:t>School of Physics &amp; Astronomy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/>
              <a:t>The University of Edinburgh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79388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49238" y="239713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>
                <a:solidFill>
                  <a:schemeClr val="bg1"/>
                </a:solidFill>
              </a:rPr>
              <a:t>MSL type BB18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552575" y="48482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647700" y="19145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2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2041525"/>
            <a:ext cx="61690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374650" y="846138"/>
            <a:ext cx="3325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/>
              <a:t>384 x 128 strips (49152 pixels)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/>
              <a:t>multi-guard 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/>
              <a:t>0.560mm strip pitch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/>
              <a:t>1mm wafer thickness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>
                <a:solidFill>
                  <a:schemeClr val="bg1"/>
                </a:solidFill>
                <a:latin typeface="Lucida Sans" pitchFamily="34" charset="0"/>
              </a:rPr>
              <a:t>May 2015 Test: online DAQ synchronisation test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74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760413"/>
            <a:ext cx="7442200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1214438" y="6305550"/>
            <a:ext cx="327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Courtesy J.Agramunt, J.L.Tain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>
                <a:solidFill>
                  <a:schemeClr val="bg1"/>
                </a:solidFill>
                <a:latin typeface="Lucida Sans" pitchFamily="34" charset="0"/>
              </a:rPr>
              <a:t>May 2015 Test: online DAQ synchronisation test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747713"/>
            <a:ext cx="7442200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1214438" y="6305550"/>
            <a:ext cx="327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Courtesy J.Agramunt, J.L.Tain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27025" y="24130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>
                <a:solidFill>
                  <a:schemeClr val="bg1"/>
                </a:solidFill>
                <a:latin typeface="Lucida Sans" pitchFamily="34" charset="0"/>
              </a:rPr>
              <a:t>Accepted RIKEN Proposals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47650" y="169863"/>
            <a:ext cx="8780463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860425" y="1214438"/>
            <a:ext cx="76088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i="0"/>
              <a:t>Masses and </a:t>
            </a:r>
            <a:r>
              <a:rPr lang="en-GB" altLang="en-US" i="0">
                <a:latin typeface="Symbol" panose="05050102010706020507" pitchFamily="18" charset="2"/>
              </a:rPr>
              <a:t>b</a:t>
            </a:r>
            <a:r>
              <a:rPr lang="en-GB" altLang="en-US" i="0"/>
              <a:t>-decay properties of r-process nuclei around </a:t>
            </a:r>
            <a:r>
              <a:rPr lang="en-GB" altLang="en-US"/>
              <a:t>N=56</a:t>
            </a:r>
          </a:p>
          <a:p>
            <a:r>
              <a:rPr lang="en-GB" altLang="en-US"/>
              <a:t>	Estrade Vaz et al.</a:t>
            </a:r>
          </a:p>
          <a:p>
            <a:endParaRPr lang="en-GB" altLang="en-US"/>
          </a:p>
          <a:p>
            <a:r>
              <a:rPr lang="en-GB" altLang="en-US" i="0"/>
              <a:t>Measurements of new beta-delayed neutron emission properties around </a:t>
            </a:r>
          </a:p>
          <a:p>
            <a:r>
              <a:rPr lang="en-GB" altLang="en-US" i="0"/>
              <a:t>doubly-magic </a:t>
            </a:r>
            <a:r>
              <a:rPr lang="en-GB" altLang="en-US" i="0" baseline="30000"/>
              <a:t>78</a:t>
            </a:r>
            <a:r>
              <a:rPr lang="en-GB" altLang="en-US" i="0"/>
              <a:t>Ni</a:t>
            </a:r>
          </a:p>
          <a:p>
            <a:r>
              <a:rPr lang="en-GB" altLang="en-US"/>
              <a:t>	Rykaczewski, Tain, Grywacz, Dillman et al.</a:t>
            </a:r>
          </a:p>
          <a:p>
            <a:endParaRPr lang="en-GB" altLang="en-US"/>
          </a:p>
          <a:p>
            <a:r>
              <a:rPr lang="en-GB" altLang="en-US" i="0"/>
              <a:t>BRIKEN Neutron Detector – Detector Construction Proposal</a:t>
            </a:r>
          </a:p>
          <a:p>
            <a:r>
              <a:rPr lang="en-GB" altLang="en-US"/>
              <a:t>	BRIKEN collaboration</a:t>
            </a:r>
          </a:p>
          <a:p>
            <a:endParaRPr lang="en-GB" altLang="en-US"/>
          </a:p>
          <a:p>
            <a:r>
              <a:rPr lang="en-GB" altLang="en-US" i="0"/>
              <a:t>Studies of r-process nuclei around </a:t>
            </a:r>
            <a:r>
              <a:rPr lang="en-GB" altLang="en-US"/>
              <a:t>A~100</a:t>
            </a:r>
          </a:p>
          <a:p>
            <a:r>
              <a:rPr lang="en-GB" altLang="en-US"/>
              <a:t>	BRIKEN collaboration</a:t>
            </a:r>
          </a:p>
          <a:p>
            <a:endParaRPr lang="en-GB" altLang="en-US"/>
          </a:p>
          <a:p>
            <a:r>
              <a:rPr lang="en-GB" altLang="en-US" i="0"/>
              <a:t>Measurement of </a:t>
            </a:r>
            <a:r>
              <a:rPr lang="en-GB" altLang="en-US" i="0">
                <a:latin typeface="Symbol" panose="05050102010706020507" pitchFamily="18" charset="2"/>
              </a:rPr>
              <a:t>b</a:t>
            </a:r>
            <a:r>
              <a:rPr lang="en-GB" altLang="en-US" i="0"/>
              <a:t>-delayed neutron emission probabilities relevant to</a:t>
            </a:r>
          </a:p>
          <a:p>
            <a:r>
              <a:rPr lang="en-GB" altLang="en-US" i="0"/>
              <a:t>the </a:t>
            </a:r>
            <a:r>
              <a:rPr lang="en-GB" altLang="en-US"/>
              <a:t>A=130 </a:t>
            </a:r>
            <a:r>
              <a:rPr lang="en-GB" altLang="en-US" i="0"/>
              <a:t>r-process abundance peak</a:t>
            </a:r>
          </a:p>
          <a:p>
            <a:r>
              <a:rPr lang="en-GB" altLang="en-US"/>
              <a:t>	Estrade Vaz, Lorusso, Montes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>
                <a:solidFill>
                  <a:schemeClr val="bg1"/>
                </a:solidFill>
                <a:latin typeface="Lucida Sans" pitchFamily="34" charset="0"/>
              </a:rPr>
              <a:t>AIDA: Current Status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512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176463"/>
            <a:ext cx="2225675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2255838"/>
            <a:ext cx="28448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4492625"/>
            <a:ext cx="5472113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2519363"/>
            <a:ext cx="2325688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1038225"/>
            <a:ext cx="7364413" cy="1201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i="0" dirty="0"/>
              <a:t>Operational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i="0" dirty="0"/>
              <a:t>Commissioning tests (3x MSL type BB18-1000 DSSSDs) May 2015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i="0" dirty="0"/>
              <a:t>First experiments (6x DSSSDs) June 2016</a:t>
            </a:r>
          </a:p>
          <a:p>
            <a:pPr>
              <a:defRPr/>
            </a:pPr>
            <a:r>
              <a:rPr lang="en-GB" i="0" dirty="0"/>
              <a:t>	NP1306 Estrade </a:t>
            </a:r>
            <a:r>
              <a:rPr lang="en-GB" dirty="0"/>
              <a:t>et al</a:t>
            </a:r>
            <a:r>
              <a:rPr lang="en-GB" i="0" dirty="0"/>
              <a:t>., NP1512 </a:t>
            </a:r>
            <a:r>
              <a:rPr lang="en-GB" i="0" dirty="0" err="1"/>
              <a:t>Recchia</a:t>
            </a:r>
            <a:r>
              <a:rPr lang="en-GB" i="0" dirty="0"/>
              <a:t> </a:t>
            </a:r>
            <a:r>
              <a:rPr lang="en-GB" dirty="0"/>
              <a:t>et al</a:t>
            </a:r>
            <a:r>
              <a:rPr lang="en-GB" i="0" dirty="0"/>
              <a:t>.</a:t>
            </a:r>
          </a:p>
        </p:txBody>
      </p:sp>
      <p:sp>
        <p:nvSpPr>
          <p:cNvPr id="5130" name="TextBox 4"/>
          <p:cNvSpPr txBox="1">
            <a:spLocks noChangeArrowheads="1"/>
          </p:cNvSpPr>
          <p:nvPr/>
        </p:nvSpPr>
        <p:spPr bwMode="auto">
          <a:xfrm>
            <a:off x="655638" y="6210300"/>
            <a:ext cx="4232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Preliminary analysis courtesy Phong Vi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30688" y="2436813"/>
            <a:ext cx="11826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i="0" baseline="30000" dirty="0" err="1">
                <a:solidFill>
                  <a:srgbClr val="000000"/>
                </a:solidFill>
                <a:latin typeface="+mn-lt"/>
                <a:sym typeface="Gill Sans" charset="0"/>
              </a:rPr>
              <a:t>98</a:t>
            </a:r>
            <a:r>
              <a:rPr lang="en-US" sz="2000" i="0" dirty="0" err="1">
                <a:solidFill>
                  <a:srgbClr val="000000"/>
                </a:solidFill>
                <a:latin typeface="+mn-lt"/>
                <a:sym typeface="Gill Sans" charset="0"/>
              </a:rPr>
              <a:t>Kr</a:t>
            </a:r>
            <a:endParaRPr lang="en-US" sz="2000" i="0" dirty="0">
              <a:solidFill>
                <a:srgbClr val="000000"/>
              </a:solidFill>
              <a:latin typeface="+mn-lt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>
                <a:solidFill>
                  <a:schemeClr val="bg1"/>
                </a:solidFill>
                <a:latin typeface="Lucida Sans" pitchFamily="34" charset="0"/>
              </a:rPr>
              <a:t>BRIKEN: Current Status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614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71563"/>
            <a:ext cx="2446338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973138"/>
            <a:ext cx="3005137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303338"/>
            <a:ext cx="268128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1227138" y="3937000"/>
            <a:ext cx="685957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i="0" dirty="0"/>
              <a:t>High efficiency detector design (A. </a:t>
            </a:r>
            <a:r>
              <a:rPr lang="en-GB" altLang="en-US" i="0" dirty="0" err="1"/>
              <a:t>Tarifeno</a:t>
            </a:r>
            <a:r>
              <a:rPr lang="en-GB" altLang="en-US" i="0" dirty="0"/>
              <a:t> </a:t>
            </a:r>
            <a:r>
              <a:rPr lang="en-GB" altLang="en-US" dirty="0"/>
              <a:t>et al</a:t>
            </a:r>
            <a:r>
              <a:rPr lang="en-GB" altLang="en-US" i="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i="0" dirty="0"/>
              <a:t>Polyethylene moderator with ~160 </a:t>
            </a:r>
            <a:r>
              <a:rPr lang="en-GB" altLang="en-US" i="0" baseline="30000" dirty="0"/>
              <a:t>3</a:t>
            </a:r>
            <a:r>
              <a:rPr lang="en-GB" altLang="en-US" i="0" dirty="0"/>
              <a:t>He counters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i="0" dirty="0"/>
              <a:t>Optionally include 2x </a:t>
            </a:r>
            <a:r>
              <a:rPr lang="en-GB" altLang="en-US" i="0" dirty="0" err="1"/>
              <a:t>HPGe</a:t>
            </a:r>
            <a:r>
              <a:rPr lang="en-GB" altLang="en-US" i="0" dirty="0"/>
              <a:t> </a:t>
            </a:r>
            <a:r>
              <a:rPr lang="en-GB" altLang="en-US" dirty="0"/>
              <a:t>clover</a:t>
            </a:r>
            <a:r>
              <a:rPr lang="en-GB" altLang="en-US" i="0" dirty="0"/>
              <a:t> detectors in close geometry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i="0" dirty="0"/>
              <a:t>Successfully installed July 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i="0" dirty="0"/>
              <a:t>First commissioning tests 1-6, 7-8 and 24-30 November </a:t>
            </a:r>
            <a:r>
              <a:rPr lang="en-GB" altLang="en-US" i="0" dirty="0" smtClean="0"/>
              <a:t>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i="0" dirty="0" smtClean="0"/>
              <a:t>Experimental program commences May 2017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i="0" dirty="0" smtClean="0"/>
              <a:t>30+ days approved </a:t>
            </a:r>
            <a:r>
              <a:rPr lang="en-GB" altLang="en-US" i="0" dirty="0" err="1" smtClean="0"/>
              <a:t>beamtime</a:t>
            </a:r>
            <a:r>
              <a:rPr lang="en-GB" altLang="en-US" i="0" dirty="0" smtClean="0"/>
              <a:t> (including </a:t>
            </a:r>
            <a:r>
              <a:rPr lang="en-GB" altLang="en-US" i="0" dirty="0" err="1" smtClean="0"/>
              <a:t>AIDA+dTAS</a:t>
            </a:r>
            <a:r>
              <a:rPr lang="en-GB" altLang="en-US" i="0" dirty="0" smtClean="0"/>
              <a:t>)</a:t>
            </a:r>
            <a:endParaRPr lang="en-GB" altLang="en-US" i="0" dirty="0"/>
          </a:p>
        </p:txBody>
      </p:sp>
    </p:spTree>
    <p:extLst>
      <p:ext uri="{BB962C8B-B14F-4D97-AF65-F5344CB8AC3E}">
        <p14:creationId xmlns:p14="http://schemas.microsoft.com/office/powerpoint/2010/main" val="39069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1775" y="26035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>
                <a:solidFill>
                  <a:schemeClr val="bg1"/>
                </a:solidFill>
                <a:latin typeface="Lucida Sans" pitchFamily="34" charset="0"/>
              </a:rPr>
              <a:t>AIDA @ GSI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436563" y="884238"/>
            <a:ext cx="8199809" cy="56323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i="0" dirty="0"/>
              <a:t>AIDA hardware to be used </a:t>
            </a:r>
            <a:r>
              <a:rPr lang="en-GB" i="0" dirty="0" smtClean="0"/>
              <a:t>for an </a:t>
            </a:r>
            <a:r>
              <a:rPr lang="en-GB" i="0" dirty="0"/>
              <a:t>internal spectrometer </a:t>
            </a:r>
            <a:r>
              <a:rPr lang="en-GB" i="0" dirty="0" smtClean="0"/>
              <a:t>for storage ring</a:t>
            </a:r>
            <a:endParaRPr lang="en-GB" i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i="0" dirty="0"/>
              <a:t>40+ AIDA FEE64 and support infrastructure </a:t>
            </a:r>
            <a:r>
              <a:rPr lang="en-GB" dirty="0" smtClean="0"/>
              <a:t>delivered</a:t>
            </a:r>
            <a:endParaRPr lang="en-GB" i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i="0" dirty="0"/>
              <a:t>In </a:t>
            </a:r>
            <a:r>
              <a:rPr lang="en-GB" i="0" dirty="0" smtClean="0"/>
              <a:t>discussion </a:t>
            </a:r>
            <a:r>
              <a:rPr lang="en-GB" i="0" dirty="0"/>
              <a:t>with CRYRING </a:t>
            </a:r>
            <a:r>
              <a:rPr lang="en-GB" i="0" dirty="0" smtClean="0"/>
              <a:t>collaboration to develop multi-purpose,</a:t>
            </a:r>
          </a:p>
          <a:p>
            <a:pPr>
              <a:defRPr/>
            </a:pPr>
            <a:r>
              <a:rPr lang="en-GB" i="0" dirty="0"/>
              <a:t>	</a:t>
            </a:r>
            <a:r>
              <a:rPr lang="en-GB" i="0" dirty="0" smtClean="0"/>
              <a:t>modular XUHV chamber for silicon detectors and gas jet target</a:t>
            </a:r>
            <a:endParaRPr lang="en-GB" i="0" dirty="0"/>
          </a:p>
          <a:p>
            <a:pPr>
              <a:defRPr/>
            </a:pPr>
            <a:endParaRPr lang="en-GB" i="0" dirty="0"/>
          </a:p>
          <a:p>
            <a:pPr>
              <a:defRPr/>
            </a:pPr>
            <a:r>
              <a:rPr lang="en-GB" i="0" dirty="0"/>
              <a:t>It would also be possible to use this AIDA hardware for a DESPEC programme</a:t>
            </a:r>
          </a:p>
          <a:p>
            <a:pPr>
              <a:defRPr/>
            </a:pPr>
            <a:r>
              <a:rPr lang="en-GB" i="0" dirty="0"/>
              <a:t>from 2018 (say)</a:t>
            </a:r>
          </a:p>
          <a:p>
            <a:pPr>
              <a:defRPr/>
            </a:pPr>
            <a:endParaRPr lang="en-GB" i="0" dirty="0"/>
          </a:p>
          <a:p>
            <a:pPr>
              <a:defRPr/>
            </a:pPr>
            <a:r>
              <a:rPr lang="en-GB" dirty="0"/>
              <a:t>To Do</a:t>
            </a:r>
          </a:p>
          <a:p>
            <a:pPr>
              <a:defRPr/>
            </a:pPr>
            <a:endParaRPr lang="en-GB" i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i="0" dirty="0"/>
              <a:t>Purchase AIDA DSSSDs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i="0" dirty="0"/>
              <a:t>Purchase DSSSD-FEE64 cabling and adaptors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i="0" dirty="0"/>
              <a:t>Design and fabricate new AIDA mechanical support assembly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i="0" dirty="0" smtClean="0"/>
              <a:t>Timestamping &amp; online analysis ?</a:t>
            </a:r>
            <a:endParaRPr lang="en-GB" i="0" dirty="0"/>
          </a:p>
          <a:p>
            <a:pPr>
              <a:defRPr/>
            </a:pPr>
            <a:endParaRPr lang="en-GB" i="0" dirty="0"/>
          </a:p>
          <a:p>
            <a:pPr>
              <a:defRPr/>
            </a:pPr>
            <a:r>
              <a:rPr lang="en-GB" i="0" dirty="0"/>
              <a:t>Funds and resources requested by AIDA collaboration (Edinburgh, Liverpool</a:t>
            </a:r>
          </a:p>
          <a:p>
            <a:pPr>
              <a:defRPr/>
            </a:pPr>
            <a:r>
              <a:rPr lang="en-GB" i="0" dirty="0"/>
              <a:t>and STFC Daresbury Laboratory) in </a:t>
            </a:r>
            <a:r>
              <a:rPr lang="en-GB" dirty="0"/>
              <a:t>UK STFC Nuclear Physics Consolidated</a:t>
            </a:r>
          </a:p>
          <a:p>
            <a:pPr>
              <a:defRPr/>
            </a:pPr>
            <a:r>
              <a:rPr lang="en-GB" dirty="0"/>
              <a:t>Grant Request </a:t>
            </a:r>
            <a:r>
              <a:rPr lang="en-GB" dirty="0" smtClean="0"/>
              <a:t>2017-2021</a:t>
            </a:r>
            <a:endParaRPr lang="en-GB" i="0" dirty="0" smtClean="0"/>
          </a:p>
          <a:p>
            <a:pPr>
              <a:defRPr/>
            </a:pPr>
            <a:r>
              <a:rPr lang="en-GB" i="0" dirty="0"/>
              <a:t>	</a:t>
            </a:r>
            <a:r>
              <a:rPr lang="en-GB" i="0" dirty="0" smtClean="0"/>
              <a:t>submitted </a:t>
            </a:r>
            <a:r>
              <a:rPr lang="en-GB" i="0" dirty="0"/>
              <a:t>22 September 2016</a:t>
            </a:r>
            <a:r>
              <a:rPr lang="en-GB" i="0" dirty="0" smtClean="0"/>
              <a:t>.</a:t>
            </a:r>
          </a:p>
          <a:p>
            <a:pPr>
              <a:defRPr/>
            </a:pPr>
            <a:r>
              <a:rPr lang="en-GB" i="0" dirty="0"/>
              <a:t>	</a:t>
            </a:r>
            <a:r>
              <a:rPr lang="en-GB" i="0" dirty="0" smtClean="0"/>
              <a:t>formal announcement c. June 2017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20287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8224" y="4547048"/>
            <a:ext cx="965915" cy="540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prstClr val="black"/>
                </a:solidFill>
              </a:rPr>
              <a:t>BRIKEN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900" i="0" dirty="0">
                <a:solidFill>
                  <a:prstClr val="black"/>
                </a:solidFill>
              </a:rPr>
              <a:t>SIS3820 Scaler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7323" y="4547048"/>
            <a:ext cx="965915" cy="540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prstClr val="black"/>
                </a:solidFill>
              </a:rPr>
              <a:t>BRIKEN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900" i="0" dirty="0">
                <a:solidFill>
                  <a:prstClr val="black"/>
                </a:solidFill>
              </a:rPr>
              <a:t>SIS3100 VME Sequencer</a:t>
            </a:r>
          </a:p>
        </p:txBody>
      </p:sp>
      <p:sp>
        <p:nvSpPr>
          <p:cNvPr id="6" name="Rectangle 5"/>
          <p:cNvSpPr/>
          <p:nvPr/>
        </p:nvSpPr>
        <p:spPr>
          <a:xfrm>
            <a:off x="7026230" y="4556707"/>
            <a:ext cx="965915" cy="540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prstClr val="black"/>
                </a:solidFill>
              </a:rPr>
              <a:t>BRIKEN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900" i="0" dirty="0">
                <a:solidFill>
                  <a:prstClr val="black"/>
                </a:solidFill>
              </a:rPr>
              <a:t>BNC PB-5</a:t>
            </a:r>
          </a:p>
        </p:txBody>
      </p:sp>
      <p:sp>
        <p:nvSpPr>
          <p:cNvPr id="7" name="Rectangle 6"/>
          <p:cNvSpPr/>
          <p:nvPr/>
        </p:nvSpPr>
        <p:spPr>
          <a:xfrm>
            <a:off x="5577357" y="4556707"/>
            <a:ext cx="965915" cy="540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prstClr val="black"/>
                </a:solidFill>
              </a:rPr>
              <a:t>BRIKEN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900" i="0" dirty="0">
                <a:solidFill>
                  <a:prstClr val="black"/>
                </a:solidFill>
              </a:rPr>
              <a:t>NIM clock</a:t>
            </a:r>
          </a:p>
        </p:txBody>
      </p:sp>
      <p:sp>
        <p:nvSpPr>
          <p:cNvPr id="8" name="Rectangle 7"/>
          <p:cNvSpPr/>
          <p:nvPr/>
        </p:nvSpPr>
        <p:spPr>
          <a:xfrm>
            <a:off x="2532307" y="1927807"/>
            <a:ext cx="965915" cy="540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prstClr val="black"/>
                </a:solidFill>
              </a:rPr>
              <a:t>AIDA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900" i="0" dirty="0">
                <a:solidFill>
                  <a:prstClr val="black"/>
                </a:solidFill>
              </a:rPr>
              <a:t>Master MACB</a:t>
            </a:r>
          </a:p>
        </p:txBody>
      </p:sp>
      <p:sp>
        <p:nvSpPr>
          <p:cNvPr id="9" name="Rectangle 8"/>
          <p:cNvSpPr/>
          <p:nvPr/>
        </p:nvSpPr>
        <p:spPr>
          <a:xfrm>
            <a:off x="5577357" y="2632925"/>
            <a:ext cx="965915" cy="540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prstClr val="black"/>
                </a:solidFill>
              </a:rPr>
              <a:t>RIBF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900" i="0" dirty="0">
                <a:solidFill>
                  <a:prstClr val="black"/>
                </a:solidFill>
              </a:rPr>
              <a:t>LUPO @ F11</a:t>
            </a:r>
          </a:p>
        </p:txBody>
      </p:sp>
      <p:cxnSp>
        <p:nvCxnSpPr>
          <p:cNvPr id="16" name="Straight Arrow Connector 15"/>
          <p:cNvCxnSpPr>
            <a:stCxn id="7" idx="3"/>
            <a:endCxn id="6" idx="1"/>
          </p:cNvCxnSpPr>
          <p:nvPr/>
        </p:nvCxnSpPr>
        <p:spPr>
          <a:xfrm>
            <a:off x="6543272" y="4827163"/>
            <a:ext cx="482958" cy="0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97252" y="2632922"/>
            <a:ext cx="965915" cy="540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prstClr val="black"/>
                </a:solidFill>
              </a:rPr>
              <a:t>RIBF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900" i="0" dirty="0">
                <a:solidFill>
                  <a:prstClr val="black"/>
                </a:solidFill>
              </a:rPr>
              <a:t>ADC @ F11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17290" y="4556707"/>
            <a:ext cx="965915" cy="540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prstClr val="black"/>
                </a:solidFill>
              </a:rPr>
              <a:t>BRIKEN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900" i="0" dirty="0">
                <a:solidFill>
                  <a:prstClr val="black"/>
                </a:solidFill>
              </a:rPr>
              <a:t>SIS3316 Digitizer</a:t>
            </a:r>
          </a:p>
        </p:txBody>
      </p:sp>
      <p:cxnSp>
        <p:nvCxnSpPr>
          <p:cNvPr id="26" name="Elbow Connector 25"/>
          <p:cNvCxnSpPr>
            <a:stCxn id="6" idx="2"/>
            <a:endCxn id="24" idx="2"/>
          </p:cNvCxnSpPr>
          <p:nvPr/>
        </p:nvCxnSpPr>
        <p:spPr>
          <a:xfrm rot="5400000">
            <a:off x="4754717" y="2343148"/>
            <a:ext cx="9525" cy="5508941"/>
          </a:xfrm>
          <a:prstGeom prst="bentConnector3">
            <a:avLst>
              <a:gd name="adj1" fmla="val 1800000"/>
            </a:avLst>
          </a:prstGeom>
          <a:ln w="222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820629" y="2468718"/>
            <a:ext cx="11061" cy="20783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4200829" y="3676477"/>
            <a:ext cx="6479" cy="87057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199679" y="3682247"/>
            <a:ext cx="1630561" cy="875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30239" y="3178732"/>
            <a:ext cx="2647" cy="512273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816145" y="3676477"/>
            <a:ext cx="185" cy="87057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3234637" y="3680795"/>
            <a:ext cx="581510" cy="145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3234913" y="2478379"/>
            <a:ext cx="0" cy="1208247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" idx="1"/>
          </p:cNvCxnSpPr>
          <p:nvPr/>
        </p:nvCxnSpPr>
        <p:spPr>
          <a:xfrm flipH="1" flipV="1">
            <a:off x="5020096" y="4823276"/>
            <a:ext cx="557261" cy="388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endCxn id="8" idx="3"/>
          </p:cNvCxnSpPr>
          <p:nvPr/>
        </p:nvCxnSpPr>
        <p:spPr>
          <a:xfrm rot="16200000" flipV="1">
            <a:off x="2949539" y="2746946"/>
            <a:ext cx="2619241" cy="1521875"/>
          </a:xfrm>
          <a:prstGeom prst="bentConnector2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3234913" y="4217831"/>
            <a:ext cx="0" cy="32921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endCxn id="9" idx="2"/>
          </p:cNvCxnSpPr>
          <p:nvPr/>
        </p:nvCxnSpPr>
        <p:spPr>
          <a:xfrm flipV="1">
            <a:off x="3234913" y="3173838"/>
            <a:ext cx="2825402" cy="1043993"/>
          </a:xfrm>
          <a:prstGeom prst="bent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279159" y="2542823"/>
            <a:ext cx="749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srgbClr val="0070C0"/>
                </a:solidFill>
                <a:latin typeface="Calibri" panose="020F0502020204030204"/>
              </a:rPr>
              <a:t>RESET</a:t>
            </a:r>
            <a:endParaRPr lang="en-GB" i="0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153526" y="3246844"/>
            <a:ext cx="749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srgbClr val="0070C0"/>
                </a:solidFill>
                <a:latin typeface="Calibri" panose="020F0502020204030204"/>
              </a:rPr>
              <a:t>RESET</a:t>
            </a:r>
            <a:endParaRPr lang="en-GB" i="0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985050" y="2537993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srgbClr val="FF0000"/>
                </a:solidFill>
                <a:latin typeface="Calibri" panose="020F0502020204030204"/>
              </a:rPr>
              <a:t>50MHz</a:t>
            </a:r>
            <a:endParaRPr lang="en-GB" i="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228618" y="3929485"/>
            <a:ext cx="85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srgbClr val="FF0000"/>
                </a:solidFill>
                <a:latin typeface="Calibri" panose="020F0502020204030204"/>
              </a:rPr>
              <a:t>25MHz</a:t>
            </a:r>
            <a:endParaRPr lang="en-GB" i="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96368" y="1891381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srgbClr val="00B050"/>
                </a:solidFill>
                <a:latin typeface="Calibri" panose="020F0502020204030204"/>
              </a:rPr>
              <a:t>TRIGGER</a:t>
            </a:r>
            <a:endParaRPr lang="en-GB" i="0" dirty="0">
              <a:solidFill>
                <a:srgbClr val="00B050"/>
              </a:solidFill>
              <a:latin typeface="Calibri" panose="020F0502020204030204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306924" y="3864945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srgbClr val="00B050"/>
                </a:solidFill>
                <a:latin typeface="Calibri" panose="020F0502020204030204"/>
              </a:rPr>
              <a:t>TRIGGER</a:t>
            </a:r>
            <a:endParaRPr lang="en-GB" i="0" dirty="0">
              <a:solidFill>
                <a:srgbClr val="00B050"/>
              </a:solidFill>
              <a:latin typeface="Calibri" panose="020F0502020204030204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409174" y="1152580"/>
            <a:ext cx="32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>
                <a:solidFill>
                  <a:prstClr val="black"/>
                </a:solidFill>
                <a:latin typeface="Calibri" panose="020F0502020204030204"/>
              </a:rPr>
              <a:t>DAQ Correlation – October 2016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278174" y="1910049"/>
            <a:ext cx="965915" cy="540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prstClr val="black"/>
                </a:solidFill>
              </a:rPr>
              <a:t>RIBF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900" i="0" dirty="0">
                <a:solidFill>
                  <a:prstClr val="black"/>
                </a:solidFill>
              </a:rPr>
              <a:t>DAQ Trigger @ B3F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299294" y="3854157"/>
            <a:ext cx="0" cy="69289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41" idx="2"/>
          </p:cNvCxnSpPr>
          <p:nvPr/>
        </p:nvCxnSpPr>
        <p:spPr>
          <a:xfrm flipH="1">
            <a:off x="6761131" y="2450962"/>
            <a:ext cx="1" cy="1403195"/>
          </a:xfrm>
          <a:prstGeom prst="line">
            <a:avLst/>
          </a:prstGeom>
          <a:ln w="25400">
            <a:solidFill>
              <a:srgbClr val="00B05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761131" y="3851588"/>
            <a:ext cx="278" cy="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298613" y="3854157"/>
            <a:ext cx="462518" cy="489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0"/>
            <a:endCxn id="23" idx="2"/>
          </p:cNvCxnSpPr>
          <p:nvPr/>
        </p:nvCxnSpPr>
        <p:spPr>
          <a:xfrm flipH="1" flipV="1">
            <a:off x="7480209" y="3173834"/>
            <a:ext cx="28979" cy="1382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41" idx="1"/>
            <a:endCxn id="9" idx="0"/>
          </p:cNvCxnSpPr>
          <p:nvPr/>
        </p:nvCxnSpPr>
        <p:spPr>
          <a:xfrm rot="10800000" flipV="1">
            <a:off x="6060316" y="2180505"/>
            <a:ext cx="217859" cy="452420"/>
          </a:xfrm>
          <a:prstGeom prst="bentConnector2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063429" y="2319423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srgbClr val="00B050"/>
                </a:solidFill>
                <a:latin typeface="Calibri" panose="020F0502020204030204"/>
              </a:rPr>
              <a:t>TRIGGER</a:t>
            </a:r>
            <a:endParaRPr lang="en-GB" i="0" dirty="0">
              <a:solidFill>
                <a:srgbClr val="00B050"/>
              </a:solidFill>
              <a:latin typeface="Calibri" panose="020F0502020204030204"/>
            </a:endParaRPr>
          </a:p>
        </p:txBody>
      </p:sp>
      <p:pic>
        <p:nvPicPr>
          <p:cNvPr id="38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231775" y="26035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 dirty="0" smtClean="0">
                <a:solidFill>
                  <a:schemeClr val="bg1"/>
                </a:solidFill>
                <a:latin typeface="Lucida Sans" pitchFamily="34" charset="0"/>
              </a:rPr>
              <a:t>Timestamping</a:t>
            </a:r>
            <a:endParaRPr lang="en-GB" altLang="en-US" sz="2400" b="1" i="0" dirty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350" y="5676900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Real-time DAQ synchronisation monitor developed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2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7461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916474" y="4398047"/>
            <a:ext cx="2736342" cy="10673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16474" y="3085582"/>
            <a:ext cx="2736342" cy="10673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16474" y="1930361"/>
            <a:ext cx="2736342" cy="10673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12499" y="2525268"/>
            <a:ext cx="1177766" cy="2164078"/>
          </a:xfrm>
          <a:prstGeom prst="rect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Valencian </a:t>
            </a:r>
          </a:p>
          <a:p>
            <a:pPr algn="ctr"/>
            <a:r>
              <a:rPr lang="en-US" sz="1500" b="1" dirty="0">
                <a:solidFill>
                  <a:schemeClr val="tx1"/>
                </a:solidFill>
              </a:rPr>
              <a:t>Merger Tool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err="1" smtClean="0">
                <a:solidFill>
                  <a:schemeClr val="tx1"/>
                </a:solidFill>
              </a:rPr>
              <a:t>J.Agramunt</a:t>
            </a:r>
            <a:r>
              <a:rPr lang="en-US" sz="1400" dirty="0" smtClean="0">
                <a:solidFill>
                  <a:schemeClr val="tx1"/>
                </a:solidFill>
              </a:rPr>
              <a:t> et al.)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7924" y="1864068"/>
            <a:ext cx="2756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AIDA</a:t>
            </a:r>
          </a:p>
          <a:p>
            <a:r>
              <a:rPr lang="en-US" sz="1400" u="sng" dirty="0" err="1" smtClean="0"/>
              <a:t>LuckyDoll</a:t>
            </a:r>
            <a:r>
              <a:rPr lang="en-US" sz="1400" dirty="0" smtClean="0"/>
              <a:t> (RIKEN; </a:t>
            </a:r>
            <a:r>
              <a:rPr lang="en-US" sz="1400" i="1" dirty="0" err="1" smtClean="0"/>
              <a:t>Phong</a:t>
            </a:r>
            <a:r>
              <a:rPr lang="en-US" sz="1400" dirty="0" smtClean="0"/>
              <a:t>)</a:t>
            </a:r>
          </a:p>
          <a:p>
            <a:r>
              <a:rPr lang="en-US" sz="1400" u="sng" dirty="0" err="1" smtClean="0"/>
              <a:t>AIDAsort</a:t>
            </a:r>
            <a:r>
              <a:rPr lang="en-US" sz="1400" dirty="0" smtClean="0"/>
              <a:t> (</a:t>
            </a:r>
            <a:r>
              <a:rPr lang="en-US" sz="1400" dirty="0" err="1" smtClean="0"/>
              <a:t>Edin</a:t>
            </a:r>
            <a:r>
              <a:rPr lang="en-US" sz="1400" dirty="0" smtClean="0"/>
              <a:t>./CMU; </a:t>
            </a:r>
            <a:r>
              <a:rPr lang="en-US" sz="1400" i="1" dirty="0" smtClean="0"/>
              <a:t>Chris/Oscar, </a:t>
            </a:r>
            <a:r>
              <a:rPr lang="en-US" sz="1400" i="1" dirty="0" err="1" smtClean="0"/>
              <a:t>Neerajan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048013" y="3322287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BigRIPS</a:t>
            </a:r>
            <a:endParaRPr lang="en-US" sz="1400" b="1" dirty="0" smtClean="0"/>
          </a:p>
          <a:p>
            <a:r>
              <a:rPr lang="en-US" sz="1400" u="sng" dirty="0" err="1" smtClean="0"/>
              <a:t>Anaroot</a:t>
            </a:r>
            <a:r>
              <a:rPr lang="en-US" sz="1400" dirty="0" smtClean="0"/>
              <a:t> (RIKEN;</a:t>
            </a:r>
            <a:r>
              <a:rPr lang="en-US" sz="1400" i="1" dirty="0" smtClean="0"/>
              <a:t> Matsui</a:t>
            </a:r>
            <a:r>
              <a:rPr lang="en-US" sz="1400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9217" y="4552872"/>
            <a:ext cx="22350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BRIKEN</a:t>
            </a:r>
            <a:endParaRPr lang="en-US" sz="1400" b="1" dirty="0" smtClean="0"/>
          </a:p>
          <a:p>
            <a:r>
              <a:rPr lang="en-US" sz="1400" u="sng" dirty="0" err="1" smtClean="0"/>
              <a:t>BRIKEN</a:t>
            </a:r>
            <a:r>
              <a:rPr lang="en-US" sz="1400" u="sng" dirty="0" smtClean="0"/>
              <a:t> sort(?)</a:t>
            </a:r>
            <a:r>
              <a:rPr lang="en-US" sz="1400" dirty="0" smtClean="0"/>
              <a:t> (Valencia; </a:t>
            </a:r>
            <a:r>
              <a:rPr lang="en-US" sz="1400" i="1" dirty="0" smtClean="0"/>
              <a:t>Jorge, Alvaro</a:t>
            </a:r>
            <a:r>
              <a:rPr lang="en-US" sz="1400" dirty="0" smtClean="0"/>
              <a:t>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465" y="1835111"/>
            <a:ext cx="1296161" cy="10673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AIDA RAW 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8158" y="3116579"/>
            <a:ext cx="1296161" cy="10673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BigRIPS</a:t>
            </a:r>
            <a:r>
              <a:rPr lang="en-US" b="1" dirty="0" smtClean="0">
                <a:solidFill>
                  <a:schemeClr val="tx1"/>
                </a:solidFill>
              </a:rPr>
              <a:t> RAW 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4510" y="4398047"/>
            <a:ext cx="1296161" cy="10673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BRIKEN</a:t>
            </a:r>
            <a:r>
              <a:rPr lang="en-US" b="1" dirty="0" smtClean="0">
                <a:solidFill>
                  <a:schemeClr val="tx1"/>
                </a:solidFill>
              </a:rPr>
              <a:t> RAW 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41775" y="1835111"/>
            <a:ext cx="1296161" cy="10673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AIDA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Root </a:t>
            </a:r>
            <a:r>
              <a:rPr lang="en-US" b="1" dirty="0" err="1" smtClean="0">
                <a:solidFill>
                  <a:schemeClr val="tx1"/>
                </a:solidFill>
              </a:rPr>
              <a:t>TTree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57820" y="3116579"/>
            <a:ext cx="1296161" cy="10673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BigRIPS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Root </a:t>
            </a:r>
            <a:r>
              <a:rPr lang="en-US" b="1" dirty="0" err="1" smtClean="0">
                <a:solidFill>
                  <a:schemeClr val="tx1"/>
                </a:solidFill>
              </a:rPr>
              <a:t>TTree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57820" y="4398047"/>
            <a:ext cx="1296161" cy="10673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BRIKEN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Root </a:t>
            </a:r>
            <a:r>
              <a:rPr lang="en-US" b="1" dirty="0" err="1" smtClean="0">
                <a:solidFill>
                  <a:schemeClr val="tx1"/>
                </a:solidFill>
              </a:rPr>
              <a:t>TTree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570346" y="2277343"/>
            <a:ext cx="327704" cy="18287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598751" y="4840279"/>
            <a:ext cx="327704" cy="18287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1577415" y="3589288"/>
            <a:ext cx="327704" cy="18287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688797" y="2308717"/>
            <a:ext cx="327704" cy="18287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717201" y="4871653"/>
            <a:ext cx="327704" cy="18287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4695866" y="3620662"/>
            <a:ext cx="327704" cy="18287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431282" y="3595404"/>
            <a:ext cx="373047" cy="18287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9042534">
            <a:off x="6441097" y="4591939"/>
            <a:ext cx="394463" cy="18287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2185632">
            <a:off x="6424010" y="2469762"/>
            <a:ext cx="420650" cy="18287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74949" y="1062990"/>
            <a:ext cx="4722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BRIKEN</a:t>
            </a:r>
            <a:r>
              <a:rPr lang="en-US" sz="2400" b="1" dirty="0">
                <a:solidFill>
                  <a:srgbClr val="002060"/>
                </a:solidFill>
              </a:rPr>
              <a:t> Data Analysis Pipeline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8131209" y="3589288"/>
            <a:ext cx="294386" cy="18287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245423" y="26035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 dirty="0" smtClean="0">
                <a:solidFill>
                  <a:schemeClr val="bg1"/>
                </a:solidFill>
                <a:latin typeface="Lucida Sans" pitchFamily="34" charset="0"/>
              </a:rPr>
              <a:t>Online Data Analysis</a:t>
            </a:r>
            <a:endParaRPr lang="en-GB" altLang="en-US" sz="2400" b="1" i="0" dirty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950" y="6248400"/>
            <a:ext cx="512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Courtesy Alfredo Estrade </a:t>
            </a:r>
            <a:r>
              <a:rPr lang="en-GB" dirty="0" err="1" smtClean="0"/>
              <a:t>Vaz</a:t>
            </a:r>
            <a:r>
              <a:rPr lang="en-GB" dirty="0" smtClean="0"/>
              <a:t> &amp; Jorge </a:t>
            </a:r>
            <a:r>
              <a:rPr lang="en-GB" dirty="0" err="1" smtClean="0"/>
              <a:t>Agramunt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9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>
                <a:solidFill>
                  <a:schemeClr val="bg1"/>
                </a:solidFill>
                <a:latin typeface="Lucida Sans" pitchFamily="34" charset="0"/>
              </a:rPr>
              <a:t>Acknowledgements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1433513" y="1350963"/>
            <a:ext cx="6057900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AIDA collaboration</a:t>
            </a:r>
          </a:p>
          <a:p>
            <a:pPr>
              <a:defRPr/>
            </a:pPr>
            <a:r>
              <a:rPr lang="en-GB" dirty="0"/>
              <a:t>	</a:t>
            </a:r>
            <a:r>
              <a:rPr lang="en-GB" dirty="0">
                <a:hlinkClick r:id="rId3"/>
              </a:rPr>
              <a:t>http://www2.ph.ed.ac.uk/~td/AIDA/welcome.html</a:t>
            </a:r>
            <a:endParaRPr lang="en-GB" dirty="0"/>
          </a:p>
          <a:p>
            <a:pPr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BRIKEN collaboration</a:t>
            </a:r>
          </a:p>
          <a:p>
            <a:pPr>
              <a:defRPr/>
            </a:pPr>
            <a:r>
              <a:rPr lang="en-GB" dirty="0"/>
              <a:t>	</a:t>
            </a:r>
            <a:r>
              <a:rPr lang="en-GB" dirty="0">
                <a:hlinkClick r:id="rId4"/>
              </a:rPr>
              <a:t>https://www.wiki.ed.ac.uk/display/BRIKEN/Home</a:t>
            </a:r>
            <a:endParaRPr lang="en-GB" dirty="0"/>
          </a:p>
          <a:p>
            <a:pPr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RIKEN </a:t>
            </a:r>
            <a:r>
              <a:rPr lang="en-GB" dirty="0" err="1"/>
              <a:t>Nishina</a:t>
            </a:r>
            <a:r>
              <a:rPr lang="en-GB" dirty="0"/>
              <a:t> Centre for Accelerator-Based Science</a:t>
            </a:r>
          </a:p>
          <a:p>
            <a:pPr>
              <a:defRPr/>
            </a:pPr>
            <a:r>
              <a:rPr lang="en-GB" dirty="0"/>
              <a:t>	</a:t>
            </a:r>
            <a:r>
              <a:rPr lang="en-GB" dirty="0" err="1"/>
              <a:t>S.Nishimura</a:t>
            </a:r>
            <a:r>
              <a:rPr lang="en-GB" dirty="0"/>
              <a:t>, </a:t>
            </a:r>
            <a:r>
              <a:rPr lang="en-GB" dirty="0" err="1"/>
              <a:t>G.Kiss</a:t>
            </a:r>
            <a:r>
              <a:rPr lang="en-GB" dirty="0"/>
              <a:t>, </a:t>
            </a:r>
            <a:r>
              <a:rPr lang="en-GB" dirty="0" err="1"/>
              <a:t>K.Matsui</a:t>
            </a:r>
            <a:r>
              <a:rPr lang="en-GB" dirty="0"/>
              <a:t>, </a:t>
            </a:r>
            <a:r>
              <a:rPr lang="en-GB" dirty="0" err="1"/>
              <a:t>P.Vi</a:t>
            </a:r>
            <a:r>
              <a:rPr lang="en-GB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23996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>
                <a:solidFill>
                  <a:schemeClr val="bg1"/>
                </a:solidFill>
                <a:latin typeface="Lucida Sans" pitchFamily="34" charset="0"/>
              </a:rPr>
              <a:t>Acknowledgements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296693" y="980253"/>
            <a:ext cx="6057900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AIDA collaboration</a:t>
            </a:r>
          </a:p>
          <a:p>
            <a:pPr>
              <a:defRPr/>
            </a:pPr>
            <a:r>
              <a:rPr lang="en-GB" dirty="0"/>
              <a:t>	</a:t>
            </a:r>
            <a:r>
              <a:rPr lang="en-GB" dirty="0">
                <a:hlinkClick r:id="rId3"/>
              </a:rPr>
              <a:t>http://www2.ph.ed.ac.uk/~td/AIDA/welcome.html</a:t>
            </a:r>
            <a:endParaRPr lang="en-GB" dirty="0"/>
          </a:p>
          <a:p>
            <a:pPr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BRIKEN collaboration</a:t>
            </a:r>
          </a:p>
          <a:p>
            <a:pPr>
              <a:defRPr/>
            </a:pPr>
            <a:r>
              <a:rPr lang="en-GB" dirty="0"/>
              <a:t>	</a:t>
            </a:r>
            <a:r>
              <a:rPr lang="en-GB" dirty="0">
                <a:hlinkClick r:id="rId4"/>
              </a:rPr>
              <a:t>https://www.wiki.ed.ac.uk/display/BRIKEN/Home</a:t>
            </a:r>
            <a:endParaRPr lang="en-GB" dirty="0"/>
          </a:p>
          <a:p>
            <a:pPr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RIKEN </a:t>
            </a:r>
            <a:r>
              <a:rPr lang="en-GB" dirty="0" err="1"/>
              <a:t>Nishina</a:t>
            </a:r>
            <a:r>
              <a:rPr lang="en-GB" dirty="0"/>
              <a:t> Centre for Accelerator-Based Science</a:t>
            </a:r>
          </a:p>
          <a:p>
            <a:pPr>
              <a:defRPr/>
            </a:pPr>
            <a:r>
              <a:rPr lang="en-GB" dirty="0"/>
              <a:t>	</a:t>
            </a:r>
            <a:r>
              <a:rPr lang="en-GB" dirty="0" err="1"/>
              <a:t>S.Nishimura</a:t>
            </a:r>
            <a:r>
              <a:rPr lang="en-GB" dirty="0"/>
              <a:t>, </a:t>
            </a:r>
            <a:r>
              <a:rPr lang="en-GB" dirty="0" err="1"/>
              <a:t>G.Kiss</a:t>
            </a:r>
            <a:r>
              <a:rPr lang="en-GB" dirty="0"/>
              <a:t>, </a:t>
            </a:r>
            <a:r>
              <a:rPr lang="en-GB" dirty="0" err="1"/>
              <a:t>K.Matsui</a:t>
            </a:r>
            <a:r>
              <a:rPr lang="en-GB" dirty="0"/>
              <a:t>, </a:t>
            </a:r>
            <a:r>
              <a:rPr lang="en-GB" dirty="0" err="1"/>
              <a:t>P.Vi</a:t>
            </a:r>
            <a:r>
              <a:rPr lang="en-GB" dirty="0"/>
              <a:t> et 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133" y="2949919"/>
            <a:ext cx="21945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79388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49238" y="239713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>
                <a:solidFill>
                  <a:schemeClr val="bg1"/>
                </a:solidFill>
              </a:rPr>
              <a:t>MSL type BB18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552575" y="48482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47700" y="19145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9" name="TextBox 1"/>
          <p:cNvSpPr txBox="1">
            <a:spLocks noChangeArrowheads="1"/>
          </p:cNvSpPr>
          <p:nvPr/>
        </p:nvSpPr>
        <p:spPr bwMode="auto">
          <a:xfrm>
            <a:off x="419100" y="882650"/>
            <a:ext cx="3325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 dirty="0"/>
              <a:t>128 x 128 strips (16384 pixels)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 dirty="0"/>
              <a:t>multi-guard 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 dirty="0"/>
              <a:t>0.560mm strip pitch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 dirty="0"/>
              <a:t>1mm wafer thickness</a:t>
            </a:r>
          </a:p>
        </p:txBody>
      </p:sp>
      <p:pic>
        <p:nvPicPr>
          <p:cNvPr id="820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2106613"/>
            <a:ext cx="6167437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26657</TotalTime>
  <Words>369</Words>
  <Application>Microsoft Office PowerPoint</Application>
  <PresentationFormat>On-screen Show (4:3)</PresentationFormat>
  <Paragraphs>144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Gill Sans</vt:lpstr>
      <vt:lpstr>Lucida Sans</vt:lpstr>
      <vt:lpstr>Calibri Light</vt:lpstr>
      <vt:lpstr>Arial</vt:lpstr>
      <vt:lpstr>Calibri</vt:lpstr>
      <vt:lpstr>Symbol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Davinson</dc:creator>
  <cp:lastModifiedBy>DAVINSON THOMAS</cp:lastModifiedBy>
  <cp:revision>538</cp:revision>
  <cp:lastPrinted>2013-07-30T01:59:51Z</cp:lastPrinted>
  <dcterms:created xsi:type="dcterms:W3CDTF">2004-04-01T13:46:02Z</dcterms:created>
  <dcterms:modified xsi:type="dcterms:W3CDTF">2017-02-28T09:15:12Z</dcterms:modified>
</cp:coreProperties>
</file>