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7" r:id="rId2"/>
    <p:sldId id="647" r:id="rId3"/>
    <p:sldId id="676" r:id="rId4"/>
    <p:sldId id="657" r:id="rId5"/>
    <p:sldId id="658" r:id="rId6"/>
    <p:sldId id="659" r:id="rId7"/>
    <p:sldId id="661" r:id="rId8"/>
    <p:sldId id="678" r:id="rId9"/>
    <p:sldId id="677" r:id="rId10"/>
    <p:sldId id="674" r:id="rId11"/>
  </p:sldIdLst>
  <p:sldSz cx="9144000" cy="6858000" type="screen4x3"/>
  <p:notesSz cx="7099300" cy="10234613"/>
  <p:embeddedFontLst>
    <p:embeddedFont>
      <p:font typeface="Lucida Sans" panose="020B0604020202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CCFF"/>
    <a:srgbClr val="FF00FF"/>
    <a:srgbClr val="0066FF"/>
    <a:srgbClr val="FFFF00"/>
    <a:srgbClr val="CC00CC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1" autoAdjust="0"/>
    <p:restoredTop sz="94726" autoAdjust="0"/>
  </p:normalViewPr>
  <p:slideViewPr>
    <p:cSldViewPr snapToGrid="0">
      <p:cViewPr varScale="1">
        <p:scale>
          <a:sx n="51" d="100"/>
          <a:sy n="51" d="100"/>
        </p:scale>
        <p:origin x="5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/>
            </a:lvl1pPr>
          </a:lstStyle>
          <a:p>
            <a:pPr>
              <a:defRPr/>
            </a:pPr>
            <a:fld id="{DDD24C25-2F33-4128-8AF4-E5923F6F17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106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 eaLnBrk="1" hangingPunct="1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300" i="0"/>
            </a:lvl1pPr>
          </a:lstStyle>
          <a:p>
            <a:pPr>
              <a:defRPr/>
            </a:pPr>
            <a:fld id="{39621773-92BF-4836-8490-9E21B53AFF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377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EF06-3B2F-43D5-9D53-75FB2AA3E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18E61-4291-4D76-AE10-900A04DA4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6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9FEBA-6E01-43EA-BCBB-BC90E6DC4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09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E5B9-32F9-42C3-9BBD-C8F77207C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E876-F5C0-446A-8424-E085C96AC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1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7AD0-935C-444A-B825-ABDE0B508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8D9C-E375-47A1-8CA6-35E5F4FF1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74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2CED-21BA-42B0-A477-7F8DC2AA7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7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38F6-2501-4119-8FD7-990C6A00E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6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7B18-D788-4A3F-99C7-9897DC2CA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73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73A6-E4E7-4B2A-8260-D2657CB74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25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92BCBFC0-6390-4B32-A8F3-1E5B0C9E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ph.ed.ac.uk/~td/AIDA/welcome.html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2.ph.ed.ac.uk/~td/AIDA/Information/information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916238" y="6381750"/>
            <a:ext cx="3600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200">
              <a:solidFill>
                <a:srgbClr val="C0C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020121" y="984250"/>
            <a:ext cx="69942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0" dirty="0"/>
              <a:t>Advanced  Implantation Detector Array (AIDA)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0" dirty="0"/>
              <a:t>HISPEC/DESPEC meeting </a:t>
            </a:r>
            <a:r>
              <a:rPr lang="en-GB" altLang="en-US" sz="2400" b="1" i="0" dirty="0" smtClean="0"/>
              <a:t>24 September 2018</a:t>
            </a:r>
            <a:endParaRPr lang="en-GB" altLang="en-US" sz="2400" b="1" i="0" dirty="0"/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963738" y="3068638"/>
            <a:ext cx="5013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presented 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i="0">
                <a:solidFill>
                  <a:schemeClr val="accent2"/>
                </a:solidFill>
              </a:rPr>
              <a:t>Tom Davinson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on behalf of the AIDA collaboration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accent2"/>
                </a:solidFill>
              </a:rPr>
              <a:t>(Edinburgh – Liverpool – STFC DL &amp; RAL)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5260975" y="5494338"/>
            <a:ext cx="3359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Tom Davinson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School of Physics &amp; Astronomy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The University of Edinburgh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>
                <a:solidFill>
                  <a:schemeClr val="bg1"/>
                </a:solidFill>
                <a:latin typeface="Lucida Sans" pitchFamily="34" charset="0"/>
              </a:rPr>
              <a:t>Acknowledgements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442913" y="1350963"/>
            <a:ext cx="81803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AIDA collaboration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http://www2.ph.ed.ac.uk/~</a:t>
            </a:r>
            <a:r>
              <a:rPr lang="en-GB" dirty="0" smtClean="0">
                <a:hlinkClick r:id="rId3"/>
              </a:rPr>
              <a:t>td/AIDA/welcome.html</a:t>
            </a:r>
            <a:endParaRPr lang="en-GB" dirty="0" smtClean="0"/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Edinburgh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smtClean="0"/>
              <a:t>Peter Black, Carlo Bruno, Oscar Hall</a:t>
            </a:r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UKRI STFC Daresbury Laboratory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smtClean="0"/>
              <a:t>Ian Burrows, Mike </a:t>
            </a:r>
            <a:r>
              <a:rPr lang="en-GB" dirty="0" err="1" smtClean="0"/>
              <a:t>Cordwell</a:t>
            </a:r>
            <a:r>
              <a:rPr lang="en-GB" dirty="0" smtClean="0"/>
              <a:t>, Alan Grant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GSI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err="1" smtClean="0"/>
              <a:t>Juergen</a:t>
            </a:r>
            <a:r>
              <a:rPr lang="en-GB" dirty="0" smtClean="0"/>
              <a:t> </a:t>
            </a:r>
            <a:r>
              <a:rPr lang="en-GB" dirty="0" err="1" smtClean="0"/>
              <a:t>Gerl</a:t>
            </a:r>
            <a:r>
              <a:rPr lang="en-GB" dirty="0" smtClean="0"/>
              <a:t>, Magda </a:t>
            </a:r>
            <a:r>
              <a:rPr lang="en-GB" dirty="0" err="1" smtClean="0"/>
              <a:t>Gorska</a:t>
            </a:r>
            <a:r>
              <a:rPr lang="en-GB" dirty="0" smtClean="0"/>
              <a:t>, Nik </a:t>
            </a:r>
            <a:r>
              <a:rPr lang="en-GB" dirty="0" err="1" smtClean="0"/>
              <a:t>Kurz</a:t>
            </a:r>
            <a:r>
              <a:rPr lang="en-GB" dirty="0" smtClean="0"/>
              <a:t>, Henning </a:t>
            </a:r>
            <a:r>
              <a:rPr lang="en-GB" dirty="0" err="1" smtClean="0"/>
              <a:t>Schaffner</a:t>
            </a:r>
            <a:r>
              <a:rPr lang="en-GB" dirty="0" smtClean="0"/>
              <a:t>,</a:t>
            </a:r>
          </a:p>
          <a:p>
            <a:pPr>
              <a:defRPr/>
            </a:pPr>
            <a:r>
              <a:rPr lang="en-GB" dirty="0"/>
              <a:t>	</a:t>
            </a:r>
            <a:r>
              <a:rPr lang="en-GB" dirty="0" smtClean="0"/>
              <a:t>Karl Heinz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9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AIDA Support Stand – the plan</a:t>
            </a:r>
            <a:endParaRPr lang="en-GB" altLang="en-US" sz="2400" b="1" i="0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036" y="760413"/>
            <a:ext cx="3696510" cy="5430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000" y="6246755"/>
            <a:ext cx="7995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https://www2.ph.ed.ac.uk/~</a:t>
            </a:r>
            <a:r>
              <a:rPr lang="en-GB" dirty="0" smtClean="0">
                <a:hlinkClick r:id="rId4"/>
              </a:rPr>
              <a:t>td/AIDA/Information/information.html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9503" y="988437"/>
            <a:ext cx="47243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AIDA support stand</a:t>
            </a:r>
          </a:p>
          <a:p>
            <a:r>
              <a:rPr lang="en-GB" dirty="0"/>
              <a:t>	</a:t>
            </a:r>
            <a:r>
              <a:rPr lang="en-GB" dirty="0" smtClean="0"/>
              <a:t>8cm x 8cm &amp; 8cm x 24cm DSSSDs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Overhead services routing</a:t>
            </a:r>
          </a:p>
          <a:p>
            <a:r>
              <a:rPr lang="en-GB" dirty="0"/>
              <a:t>	</a:t>
            </a:r>
            <a:r>
              <a:rPr lang="en-GB" dirty="0" smtClean="0"/>
              <a:t>ac mains power</a:t>
            </a:r>
          </a:p>
          <a:p>
            <a:r>
              <a:rPr lang="en-GB" dirty="0"/>
              <a:t>	</a:t>
            </a:r>
            <a:r>
              <a:rPr lang="en-GB" dirty="0" smtClean="0"/>
              <a:t>2x </a:t>
            </a:r>
            <a:r>
              <a:rPr lang="en-GB" dirty="0" err="1" smtClean="0"/>
              <a:t>Gbit</a:t>
            </a:r>
            <a:r>
              <a:rPr lang="en-GB" dirty="0" smtClean="0"/>
              <a:t> Ethernet</a:t>
            </a:r>
          </a:p>
          <a:p>
            <a:r>
              <a:rPr lang="en-GB" dirty="0"/>
              <a:t>	</a:t>
            </a:r>
            <a:r>
              <a:rPr lang="en-GB" dirty="0" smtClean="0"/>
              <a:t>cooling water</a:t>
            </a:r>
          </a:p>
          <a:p>
            <a:r>
              <a:rPr lang="en-GB" dirty="0"/>
              <a:t>	</a:t>
            </a:r>
            <a:r>
              <a:rPr lang="en-GB" dirty="0" smtClean="0"/>
              <a:t>White Rabbit</a:t>
            </a:r>
          </a:p>
          <a:p>
            <a:r>
              <a:rPr lang="en-GB" dirty="0"/>
              <a:t>	</a:t>
            </a:r>
            <a:r>
              <a:rPr lang="en-GB" dirty="0" err="1" smtClean="0"/>
              <a:t>etc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Temperature controlled cooling water</a:t>
            </a:r>
          </a:p>
          <a:p>
            <a:pPr lvl="1"/>
            <a:r>
              <a:rPr lang="en-GB" dirty="0"/>
              <a:t>	</a:t>
            </a:r>
            <a:r>
              <a:rPr lang="en-GB" dirty="0" smtClean="0"/>
              <a:t>+20 ºC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83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S4: AIDA + FATIMA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03201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AIDA DSSSD: MSL type BB18(DS)-1000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996801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791200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smtClean="0"/>
              <a:t>Detail – 1 (of 4) connectors, strips, bond wires, </a:t>
            </a:r>
            <a:r>
              <a:rPr lang="en-GB" i="0" dirty="0" smtClean="0"/>
              <a:t>bias ring, multi-guard ring,</a:t>
            </a:r>
          </a:p>
          <a:p>
            <a:r>
              <a:rPr lang="en-GB" i="0" dirty="0" smtClean="0"/>
              <a:t>field </a:t>
            </a:r>
            <a:r>
              <a:rPr lang="en-GB" i="0" dirty="0" smtClean="0"/>
              <a:t>plate </a:t>
            </a:r>
            <a:r>
              <a:rPr lang="en-GB" i="0" dirty="0" err="1" smtClean="0"/>
              <a:t>etc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7267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AIDA DSSSD: cabling</a:t>
            </a:r>
            <a:endParaRPr lang="en-GB" altLang="en-US" sz="2400" b="1" i="0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7" t="30153" r="16360" b="-30153"/>
          <a:stretch/>
        </p:blipFill>
        <p:spPr>
          <a:xfrm>
            <a:off x="728094" y="943769"/>
            <a:ext cx="3600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43769"/>
            <a:ext cx="36576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4622800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smtClean="0"/>
              <a:t>Kapton PCB +</a:t>
            </a:r>
          </a:p>
          <a:p>
            <a:r>
              <a:rPr lang="en-GB" i="0" dirty="0" smtClean="0"/>
              <a:t>3M 1245 wrapped </a:t>
            </a:r>
            <a:r>
              <a:rPr lang="en-GB" i="0" dirty="0" err="1" smtClean="0"/>
              <a:t>Samtec</a:t>
            </a:r>
            <a:r>
              <a:rPr lang="en-GB" i="0" dirty="0" smtClean="0"/>
              <a:t> ribbon cables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6792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AIDA: snout and FEE64s</a:t>
            </a:r>
            <a:endParaRPr lang="en-GB" altLang="en-US" sz="2400" b="1" i="0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524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AIDA: 19” rack hardware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922338"/>
            <a:ext cx="4572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3427413"/>
            <a:ext cx="4572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6525" y="1310283"/>
            <a:ext cx="32880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or 4x 8cm x 8cm </a:t>
            </a:r>
            <a:r>
              <a:rPr lang="en-GB" dirty="0" smtClean="0"/>
              <a:t>DSSSDs</a:t>
            </a:r>
          </a:p>
          <a:p>
            <a:r>
              <a:rPr lang="en-GB" dirty="0"/>
              <a:t>	</a:t>
            </a:r>
            <a:r>
              <a:rPr lang="en-GB" dirty="0" smtClean="0"/>
              <a:t>(1024 channels)</a:t>
            </a:r>
            <a:endParaRPr lang="en-GB" dirty="0" smtClean="0"/>
          </a:p>
          <a:p>
            <a:endParaRPr lang="en-GB" dirty="0"/>
          </a:p>
          <a:p>
            <a:r>
              <a:rPr lang="en-GB" i="0" dirty="0" smtClean="0"/>
              <a:t>USB-controlled ac mains relay</a:t>
            </a:r>
          </a:p>
          <a:p>
            <a:r>
              <a:rPr lang="en-GB" i="0" dirty="0" smtClean="0"/>
              <a:t>FEE64 PSUs</a:t>
            </a:r>
          </a:p>
          <a:p>
            <a:r>
              <a:rPr lang="en-GB" i="0" dirty="0" err="1" smtClean="0"/>
              <a:t>Gbit</a:t>
            </a:r>
            <a:r>
              <a:rPr lang="en-GB" i="0" dirty="0" smtClean="0"/>
              <a:t> network switch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300" y="4686300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smtClean="0"/>
              <a:t>MACB WR timestamp distribution</a:t>
            </a:r>
          </a:p>
          <a:p>
            <a:r>
              <a:rPr lang="en-GB" i="0" dirty="0" err="1" smtClean="0"/>
              <a:t>Pulser</a:t>
            </a:r>
            <a:endParaRPr lang="en-GB" i="0" dirty="0" smtClean="0"/>
          </a:p>
          <a:p>
            <a:r>
              <a:rPr lang="en-GB" i="0" dirty="0" smtClean="0"/>
              <a:t>Detector bias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672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Done</a:t>
            </a:r>
            <a:endParaRPr lang="en-GB" altLang="en-US" sz="2400" b="1" i="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1537037" y="1771084"/>
            <a:ext cx="603883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Remote control</a:t>
            </a:r>
          </a:p>
          <a:p>
            <a:pPr lvl="1"/>
            <a:r>
              <a:rPr lang="en-GB" dirty="0" smtClean="0"/>
              <a:t>	ac mains relay</a:t>
            </a:r>
          </a:p>
          <a:p>
            <a:pPr lvl="1"/>
            <a:r>
              <a:rPr lang="en-GB" dirty="0" smtClean="0"/>
              <a:t>	FEE64 PowerPC system consoles</a:t>
            </a:r>
          </a:p>
          <a:p>
            <a:pPr lvl="1"/>
            <a:r>
              <a:rPr lang="en-GB" dirty="0" smtClean="0"/>
              <a:t>	detector bias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Power interlocks</a:t>
            </a:r>
          </a:p>
          <a:p>
            <a:r>
              <a:rPr lang="en-GB" dirty="0"/>
              <a:t>	</a:t>
            </a:r>
            <a:r>
              <a:rPr lang="en-GB" dirty="0" smtClean="0"/>
              <a:t>dew point</a:t>
            </a:r>
          </a:p>
          <a:p>
            <a:r>
              <a:rPr lang="en-GB" dirty="0"/>
              <a:t>	</a:t>
            </a:r>
            <a:r>
              <a:rPr lang="en-GB" dirty="0" smtClean="0"/>
              <a:t>water flow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1x MSL type BB18(DS)-1000 installed</a:t>
            </a:r>
          </a:p>
          <a:p>
            <a:r>
              <a:rPr lang="en-GB" i="0" dirty="0" smtClean="0"/>
              <a:t>	</a:t>
            </a:r>
            <a:r>
              <a:rPr lang="en-GB" dirty="0" smtClean="0"/>
              <a:t>day 1 noise ~40-60keV FWHM – to be improved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AIDA operational in standalone mode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0164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3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1775" y="241300"/>
            <a:ext cx="8642350" cy="461665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100000">
                <a:srgbClr val="3366FF">
                  <a:alpha val="39998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i="0" dirty="0" smtClean="0">
                <a:solidFill>
                  <a:schemeClr val="bg1"/>
                </a:solidFill>
                <a:latin typeface="Lucida Sans" pitchFamily="34" charset="0"/>
              </a:rPr>
              <a:t>To Do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231900" y="1625600"/>
            <a:ext cx="614367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Plastic scintillator</a:t>
            </a:r>
          </a:p>
          <a:p>
            <a:endParaRPr lang="en-GB" dirty="0"/>
          </a:p>
          <a:p>
            <a:r>
              <a:rPr lang="en-GB" dirty="0" smtClean="0"/>
              <a:t>	Install 2x plastic scintillator plus 3x DSSSDs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 smtClean="0"/>
              <a:t>White Rabbit ( ‘Mark 2’ ) merger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	Vic </a:t>
            </a:r>
            <a:r>
              <a:rPr lang="en-GB" dirty="0" err="1" smtClean="0"/>
              <a:t>Pucknell</a:t>
            </a:r>
            <a:r>
              <a:rPr lang="en-GB" dirty="0" smtClean="0"/>
              <a:t> &amp; Patrick Coleman-Smith debugging</a:t>
            </a:r>
          </a:p>
          <a:p>
            <a:r>
              <a:rPr lang="en-GB" dirty="0" smtClean="0"/>
              <a:t>	using AIDA test system at STFC DL</a:t>
            </a:r>
          </a:p>
          <a:p>
            <a:endParaRPr lang="en-GB" dirty="0"/>
          </a:p>
          <a:p>
            <a:r>
              <a:rPr lang="en-GB" dirty="0" smtClean="0"/>
              <a:t>	Test correlations with FATIMA using </a:t>
            </a:r>
            <a:r>
              <a:rPr lang="en-GB" dirty="0" err="1" smtClean="0"/>
              <a:t>pulser</a:t>
            </a:r>
            <a:r>
              <a:rPr lang="en-GB" dirty="0" smtClean="0"/>
              <a:t> and</a:t>
            </a:r>
          </a:p>
          <a:p>
            <a:r>
              <a:rPr lang="en-GB" dirty="0"/>
              <a:t>	</a:t>
            </a:r>
            <a:r>
              <a:rPr lang="en-GB" dirty="0" smtClean="0"/>
              <a:t>radioactive sources</a:t>
            </a:r>
          </a:p>
          <a:p>
            <a:endParaRPr lang="en-GB" dirty="0"/>
          </a:p>
          <a:p>
            <a:r>
              <a:rPr lang="en-GB" dirty="0" smtClean="0"/>
              <a:t>	Test online analysis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26838</TotalTime>
  <Words>140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Lucida Sans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Davinson</dc:creator>
  <cp:lastModifiedBy>DAVINSON THOMAS</cp:lastModifiedBy>
  <cp:revision>558</cp:revision>
  <cp:lastPrinted>2013-07-30T01:59:51Z</cp:lastPrinted>
  <dcterms:created xsi:type="dcterms:W3CDTF">2004-04-01T13:46:02Z</dcterms:created>
  <dcterms:modified xsi:type="dcterms:W3CDTF">2018-09-20T14:26:03Z</dcterms:modified>
</cp:coreProperties>
</file>