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5" r:id="rId2"/>
    <p:sldId id="658" r:id="rId3"/>
    <p:sldId id="660" r:id="rId4"/>
    <p:sldId id="659" r:id="rId5"/>
    <p:sldId id="661" r:id="rId6"/>
    <p:sldId id="668" r:id="rId7"/>
    <p:sldId id="662" r:id="rId8"/>
    <p:sldId id="669" r:id="rId9"/>
    <p:sldId id="670" r:id="rId10"/>
    <p:sldId id="671" r:id="rId11"/>
    <p:sldId id="672" r:id="rId12"/>
    <p:sldId id="673" r:id="rId13"/>
    <p:sldId id="675" r:id="rId14"/>
    <p:sldId id="677" r:id="rId15"/>
    <p:sldId id="676" r:id="rId16"/>
    <p:sldId id="678" r:id="rId17"/>
    <p:sldId id="679" r:id="rId18"/>
    <p:sldId id="680" r:id="rId19"/>
    <p:sldId id="654" r:id="rId20"/>
    <p:sldId id="681" r:id="rId21"/>
    <p:sldId id="655" r:id="rId22"/>
    <p:sldId id="674" r:id="rId23"/>
  </p:sldIdLst>
  <p:sldSz cx="9906000" cy="6858000" type="A4"/>
  <p:notesSz cx="6780213" cy="99107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00"/>
    <a:srgbClr val="00CCFF"/>
    <a:srgbClr val="FF9900"/>
    <a:srgbClr val="FF0000"/>
    <a:srgbClr val="00FF00"/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3" autoAdjust="0"/>
    <p:restoredTop sz="99805" autoAdjust="0"/>
  </p:normalViewPr>
  <p:slideViewPr>
    <p:cSldViewPr>
      <p:cViewPr>
        <p:scale>
          <a:sx n="100" d="100"/>
          <a:sy n="100" d="100"/>
        </p:scale>
        <p:origin x="-156" y="-234"/>
      </p:cViewPr>
      <p:guideLst>
        <p:guide orient="horz" pos="240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8" y="-96"/>
      </p:cViewPr>
      <p:guideLst>
        <p:guide orient="horz" pos="3121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3663"/>
            <a:ext cx="735013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ctr" anchorCtr="0" compatLnSpc="1">
            <a:prstTxWarp prst="textNoShape">
              <a:avLst/>
            </a:prstTxWarp>
            <a:spAutoFit/>
          </a:bodyPr>
          <a:lstStyle>
            <a:lvl1pPr algn="l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59463" y="93663"/>
            <a:ext cx="896937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ctr" anchorCtr="0" compatLnSpc="1">
            <a:prstTxWarp prst="textNoShape">
              <a:avLst/>
            </a:prstTxWarp>
            <a:spAutoFit/>
          </a:bodyPr>
          <a:lstStyle>
            <a:lvl1pPr algn="r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6438"/>
            <a:ext cx="676275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b" anchorCtr="0" compatLnSpc="1">
            <a:prstTxWarp prst="textNoShape">
              <a:avLst/>
            </a:prstTxWarp>
            <a:spAutoFit/>
          </a:bodyPr>
          <a:lstStyle>
            <a:lvl1pPr algn="l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94450" y="9596438"/>
            <a:ext cx="361950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1350" tIns="47502" rIns="91350" bIns="47502" numCol="1" anchor="b" anchorCtr="0" compatLnSpc="1">
            <a:prstTxWarp prst="textNoShape">
              <a:avLst/>
            </a:prstTxWarp>
            <a:spAutoFit/>
          </a:bodyPr>
          <a:lstStyle>
            <a:lvl1pPr algn="r" defTabSz="9286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BBE92DD0-0C79-4E3B-ACA1-9B689862D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67338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6938"/>
            <a:ext cx="4970463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3" rIns="92768" bIns="4638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D5776-8AAB-47C7-BA9B-C5EA2E14A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350838"/>
            <a:ext cx="8447088" cy="1279525"/>
          </a:xfrm>
          <a:noFill/>
          <a:ln w="57150"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057400"/>
            <a:ext cx="4457700" cy="4038600"/>
          </a:xfrm>
        </p:spPr>
        <p:txBody>
          <a:bodyPr/>
          <a:lstStyle>
            <a:lvl1pPr marL="0" indent="0">
              <a:buClr>
                <a:srgbClr val="FF0066"/>
              </a:buClr>
              <a:defRPr sz="2000"/>
            </a:lvl1pPr>
            <a:lvl2pPr marL="457200" lvl="1" indent="0">
              <a:buClr>
                <a:srgbClr val="FF0066"/>
              </a:buClr>
              <a:defRPr sz="1800"/>
            </a:lvl2pPr>
          </a:lstStyle>
          <a:p>
            <a:r>
              <a:rPr lang="en-GB"/>
              <a:t> Click to edit Master subtitle style</a:t>
            </a:r>
          </a:p>
          <a:p>
            <a:pPr lvl="1"/>
            <a:r>
              <a:rPr lang="en-GB"/>
              <a:t> 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6113" y="3048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304800"/>
            <a:ext cx="61007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20.02.2008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143000"/>
            <a:ext cx="40925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925" y="1143000"/>
            <a:ext cx="40925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304800"/>
            <a:ext cx="8337550" cy="609600"/>
          </a:xfrm>
          <a:prstGeom prst="rect">
            <a:avLst/>
          </a:prstGeom>
          <a:solidFill>
            <a:schemeClr val="hlink">
              <a:alpha val="5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143000"/>
            <a:ext cx="8337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9300" y="6248400"/>
            <a:ext cx="344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RICH commissioning meeting, 08.08.2007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94138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Stephan Eisenhardt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0167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6A64530-6A80-49AB-A490-6EFF179F6DF2}" type="slidenum">
              <a:rPr lang="en-US" sz="1400">
                <a:solidFill>
                  <a:srgbClr val="0099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Monotype Sorts" pitchFamily="2" charset="2"/>
        <a:buChar char="o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5963" y="282574"/>
            <a:ext cx="8377237" cy="2717798"/>
          </a:xfrm>
          <a:solidFill>
            <a:schemeClr val="hlink">
              <a:alpha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Photon Detectors for a RICH Upgrade</a:t>
            </a:r>
            <a:b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a 40MHz Readout:</a:t>
            </a:r>
            <a:b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MaPMT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Flatpanel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PMT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850900" y="5972175"/>
            <a:ext cx="3808287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RICH </a:t>
            </a:r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upgrade </a:t>
            </a:r>
            <a:r>
              <a:rPr lang="en-GB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meeting, </a:t>
            </a:r>
            <a:r>
              <a:rPr lang="en-GB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15.10.2008</a:t>
            </a:r>
            <a:endParaRPr lang="en-GB" sz="36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5965825" y="5835650"/>
            <a:ext cx="25400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Stephan Eisenhardt</a:t>
            </a:r>
          </a:p>
          <a:p>
            <a:pPr>
              <a:defRPr/>
            </a:pPr>
            <a:r>
              <a:rPr lang="en-GB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Edinburgh</a:t>
            </a:r>
          </a:p>
        </p:txBody>
      </p:sp>
      <p:pic>
        <p:nvPicPr>
          <p:cNvPr id="4101" name="Picture 9" descr="pp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200" y="5867400"/>
            <a:ext cx="1001713" cy="581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10" descr="lhc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8638" y="319088"/>
            <a:ext cx="9223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rich_TDR_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319088"/>
            <a:ext cx="5540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738158" y="3143248"/>
            <a:ext cx="7000924" cy="2643206"/>
          </a:xfrm>
        </p:spPr>
        <p:txBody>
          <a:bodyPr/>
          <a:lstStyle/>
          <a:p>
            <a:r>
              <a:rPr lang="en-GB" sz="1800" dirty="0" smtClean="0"/>
              <a:t> Metal Channel Detector Types</a:t>
            </a:r>
          </a:p>
          <a:p>
            <a:r>
              <a:rPr lang="en-GB" sz="1800" dirty="0" smtClean="0"/>
              <a:t> Quantum Efficiency</a:t>
            </a:r>
          </a:p>
          <a:p>
            <a:r>
              <a:rPr lang="en-GB" sz="1800" dirty="0" smtClean="0"/>
              <a:t> Signal Characterisation</a:t>
            </a:r>
          </a:p>
          <a:p>
            <a:r>
              <a:rPr lang="en-GB" sz="1800" dirty="0" smtClean="0"/>
              <a:t> Detector Unit Characterisation</a:t>
            </a:r>
          </a:p>
          <a:p>
            <a:r>
              <a:rPr lang="en-GB" sz="1800" dirty="0" smtClean="0"/>
              <a:t> System Integration</a:t>
            </a:r>
          </a:p>
          <a:p>
            <a:r>
              <a:rPr lang="en-GB" sz="1800" dirty="0" smtClean="0"/>
              <a:t> Cost</a:t>
            </a:r>
          </a:p>
          <a:p>
            <a:r>
              <a:rPr lang="en-GB" sz="1800" dirty="0" smtClean="0"/>
              <a:t> Risks</a:t>
            </a:r>
          </a:p>
          <a:p>
            <a:r>
              <a:rPr lang="en-GB" sz="1800" dirty="0" smtClean="0"/>
              <a:t> Conclusions: are these photon detector usable for the RICH?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9926" y="250030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manufacturer: Hamamatsu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52" y="3143248"/>
            <a:ext cx="45576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u="sng" dirty="0" smtClean="0">
                <a:solidFill>
                  <a:schemeClr val="tx1"/>
                </a:solidFill>
                <a:latin typeface="+mn-lt"/>
              </a:rPr>
              <a:t>Colour codes for quoted values: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+mn-lt"/>
              </a:rPr>
              <a:t>Hamamatsu specs &amp; info</a:t>
            </a:r>
          </a:p>
          <a:p>
            <a:pPr algn="l"/>
            <a:r>
              <a:rPr lang="en-GB" dirty="0" smtClean="0">
                <a:solidFill>
                  <a:srgbClr val="009900"/>
                </a:solidFill>
                <a:latin typeface="+mn-lt"/>
              </a:rPr>
              <a:t>measured or used (in the past or following)</a:t>
            </a: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calculated</a:t>
            </a:r>
          </a:p>
          <a:p>
            <a:pPr algn="l"/>
            <a:r>
              <a:rPr lang="en-GB" dirty="0" smtClean="0">
                <a:solidFill>
                  <a:srgbClr val="FF9900"/>
                </a:solidFill>
                <a:latin typeface="+mn-lt"/>
              </a:rPr>
              <a:t>educated guess</a:t>
            </a:r>
          </a:p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alternative option (not further used here)</a:t>
            </a:r>
          </a:p>
          <a:p>
            <a:pPr algn="l"/>
            <a:r>
              <a:rPr lang="en-GB" dirty="0" smtClean="0">
                <a:latin typeface="+mn-lt"/>
              </a:rPr>
              <a:t>to be checked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Detector Unit Character. 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cross talk:	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</a:p>
          <a:p>
            <a:pPr lvl="1"/>
            <a:r>
              <a:rPr lang="en-GB" sz="1800" dirty="0" smtClean="0"/>
              <a:t>opt. &amp; elec. to 1 neighbour:	</a:t>
            </a:r>
            <a:r>
              <a:rPr lang="en-GB" sz="1800" dirty="0" smtClean="0">
                <a:solidFill>
                  <a:srgbClr val="009900"/>
                </a:solidFill>
              </a:rPr>
              <a:t>consistent</a:t>
            </a:r>
            <a:r>
              <a:rPr lang="en-GB" sz="1800" dirty="0" smtClean="0"/>
              <a:t>	0.7%		</a:t>
            </a:r>
            <a:r>
              <a:rPr lang="en-GB" sz="1800" dirty="0" smtClean="0">
                <a:solidFill>
                  <a:srgbClr val="CC00CC"/>
                </a:solidFill>
              </a:rPr>
              <a:t>0.6%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/>
              <a:t>opt. &amp; elec. to 8 neighbours:	</a:t>
            </a:r>
            <a:r>
              <a:rPr lang="en-GB" sz="1800" dirty="0" smtClean="0">
                <a:solidFill>
                  <a:srgbClr val="009900"/>
                </a:solidFill>
              </a:rPr>
              <a:t>with 5%	</a:t>
            </a:r>
            <a:r>
              <a:rPr lang="en-GB" sz="1800" dirty="0" smtClean="0"/>
              <a:t>	5.6%		5</a:t>
            </a:r>
            <a:r>
              <a:rPr lang="en-GB" sz="1800" dirty="0" smtClean="0"/>
              <a:t>%</a:t>
            </a:r>
            <a:endParaRPr lang="en-GB" sz="1800" dirty="0" smtClean="0"/>
          </a:p>
          <a:p>
            <a:r>
              <a:rPr lang="en-GB" sz="2000" dirty="0" smtClean="0"/>
              <a:t>signal noise &amp; signal loss:</a:t>
            </a:r>
          </a:p>
          <a:p>
            <a:pPr lvl="1"/>
            <a:r>
              <a:rPr lang="en-GB" sz="1800" dirty="0" smtClean="0"/>
              <a:t>mean signal/pedestal width:	</a:t>
            </a:r>
            <a:r>
              <a:rPr lang="en-GB" sz="1800" dirty="0" smtClean="0">
                <a:solidFill>
                  <a:srgbClr val="009900"/>
                </a:solidFill>
              </a:rPr>
              <a:t>40:1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 as 2003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same or better</a:t>
            </a:r>
          </a:p>
          <a:p>
            <a:pPr lvl="1"/>
            <a:r>
              <a:rPr lang="en-GB" sz="1800" dirty="0" smtClean="0"/>
              <a:t>signal loss below 5</a:t>
            </a:r>
            <a:r>
              <a:rPr lang="en-GB" sz="1800" dirty="0" smtClean="0">
                <a:latin typeface="Symbol" pitchFamily="18" charset="2"/>
              </a:rPr>
              <a:t>s</a:t>
            </a:r>
            <a:r>
              <a:rPr lang="en-GB" sz="1800" dirty="0" smtClean="0"/>
              <a:t> cut:	</a:t>
            </a:r>
            <a:r>
              <a:rPr lang="en-GB" sz="1800" dirty="0" smtClean="0">
                <a:solidFill>
                  <a:srgbClr val="009900"/>
                </a:solidFill>
              </a:rPr>
              <a:t>11.5%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 as 2003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same or better</a:t>
            </a:r>
          </a:p>
          <a:p>
            <a:pPr lvl="1">
              <a:buNone/>
            </a:pPr>
            <a:r>
              <a:rPr lang="en-GB" sz="1600" dirty="0" smtClean="0"/>
              <a:t>									(as the gain is</a:t>
            </a:r>
          </a:p>
          <a:p>
            <a:pPr lvl="1">
              <a:buNone/>
            </a:pPr>
            <a:r>
              <a:rPr lang="en-GB" sz="1600" dirty="0" smtClean="0"/>
              <a:t>									larger…)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r>
              <a:rPr lang="en-GB" sz="2000" dirty="0" smtClean="0"/>
              <a:t>noise &amp; background sources, per channel:</a:t>
            </a:r>
          </a:p>
          <a:p>
            <a:pPr lvl="1"/>
            <a:r>
              <a:rPr lang="en-GB" sz="1800" dirty="0" smtClean="0"/>
              <a:t>pedestal: electronic noise	</a:t>
            </a:r>
            <a:r>
              <a:rPr lang="en-GB" sz="1800" dirty="0" smtClean="0">
                <a:solidFill>
                  <a:srgbClr val="009900"/>
                </a:solidFill>
              </a:rPr>
              <a:t>Beetle1.3 1000e</a:t>
            </a:r>
            <a:r>
              <a:rPr lang="en-GB" sz="1800" baseline="30000" dirty="0" smtClean="0">
                <a:solidFill>
                  <a:srgbClr val="009900"/>
                </a:solidFill>
              </a:rPr>
              <a:t>-</a:t>
            </a:r>
            <a:r>
              <a:rPr lang="en-GB" sz="1800" dirty="0" smtClean="0"/>
              <a:t>			</a:t>
            </a:r>
          </a:p>
          <a:p>
            <a:pPr lvl="1"/>
            <a:r>
              <a:rPr lang="en-GB" sz="1800" dirty="0" smtClean="0"/>
              <a:t>typical BG: dark counts			0.2nA (</a:t>
            </a:r>
            <a:r>
              <a:rPr lang="en-GB" sz="1800" dirty="0" smtClean="0">
                <a:solidFill>
                  <a:srgbClr val="CC00CC"/>
                </a:solidFill>
              </a:rPr>
              <a:t>4.2kHz</a:t>
            </a:r>
            <a:r>
              <a:rPr lang="en-GB" sz="1800" dirty="0" smtClean="0"/>
              <a:t>)	0.05nA (</a:t>
            </a:r>
            <a:r>
              <a:rPr lang="en-GB" sz="1800" dirty="0" smtClean="0">
                <a:solidFill>
                  <a:srgbClr val="CC00CC"/>
                </a:solidFill>
              </a:rPr>
              <a:t>0.2kHz</a:t>
            </a:r>
            <a:r>
              <a:rPr lang="en-GB" sz="1800" dirty="0" smtClean="0"/>
              <a:t>)			</a:t>
            </a:r>
          </a:p>
        </p:txBody>
      </p:sp>
      <p:pic>
        <p:nvPicPr>
          <p:cNvPr id="10" name="Picture 1029" descr="C:\WINDOWS\Profiles\muheim\My Documents\LHCb\Talks\RICH2002\complinscan_lsh2_m10_lsh2_m5_100_200_7_12.gif"/>
          <p:cNvPicPr>
            <a:picLocks noChangeAspect="1" noChangeArrowheads="1"/>
          </p:cNvPicPr>
          <p:nvPr/>
        </p:nvPicPr>
        <p:blipFill>
          <a:blip r:embed="rId4"/>
          <a:srcRect l="23575" t="53882" r="46389" b="4685"/>
          <a:stretch>
            <a:fillRect/>
          </a:stretch>
        </p:blipFill>
        <p:spPr bwMode="auto">
          <a:xfrm>
            <a:off x="1815162" y="3139859"/>
            <a:ext cx="1137506" cy="1528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227" y="4497181"/>
            <a:ext cx="2377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scan across pixel</a:t>
            </a:r>
          </a:p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with 0.1mm LED spot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81496" y="3000372"/>
            <a:ext cx="1973580" cy="1857364"/>
            <a:chOff x="4167182" y="5000636"/>
            <a:chExt cx="1973580" cy="1857364"/>
          </a:xfrm>
        </p:grpSpPr>
        <p:pic>
          <p:nvPicPr>
            <p:cNvPr id="12" name="Picture 5" descr="C:\My Documents\LHCb\Talks\Osaka\r737-900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67182" y="5074920"/>
              <a:ext cx="1973580" cy="1783080"/>
            </a:xfrm>
            <a:prstGeom prst="rect">
              <a:avLst/>
            </a:prstGeom>
            <a:noFill/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411453" y="5286388"/>
              <a:ext cx="613117" cy="27699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-900 V</a:t>
              </a: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flipV="1">
              <a:off x="4595810" y="5429263"/>
              <a:ext cx="357190" cy="369887"/>
            </a:xfrm>
            <a:custGeom>
              <a:avLst/>
              <a:gdLst>
                <a:gd name="G0" fmla="+- 18622 0 0"/>
                <a:gd name="G1" fmla="+- 20111 0 0"/>
                <a:gd name="G2" fmla="+- 10285 0 0"/>
                <a:gd name="G3" fmla="*/ 18622 1 2"/>
                <a:gd name="G4" fmla="+- G3 10800 0"/>
                <a:gd name="G5" fmla="+- 21600 18622 20111"/>
                <a:gd name="G6" fmla="+- 20111 10285 0"/>
                <a:gd name="G7" fmla="*/ G6 1 2"/>
                <a:gd name="G8" fmla="*/ 20111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20111 1 2"/>
                <a:gd name="G15" fmla="+- G5 0 G4"/>
                <a:gd name="G16" fmla="+- G0 0 G4"/>
                <a:gd name="G17" fmla="*/ G2 G15 G16"/>
                <a:gd name="T0" fmla="*/ 20111 w 21600"/>
                <a:gd name="T1" fmla="*/ 0 h 21600"/>
                <a:gd name="T2" fmla="*/ 18622 w 21600"/>
                <a:gd name="T3" fmla="*/ 10285 h 21600"/>
                <a:gd name="T4" fmla="*/ 0 w 21600"/>
                <a:gd name="T5" fmla="*/ 21600 h 21600"/>
                <a:gd name="T6" fmla="*/ 10056 w 21600"/>
                <a:gd name="T7" fmla="*/ 21600 h 21600"/>
                <a:gd name="T8" fmla="*/ 20111 w 21600"/>
                <a:gd name="T9" fmla="*/ 16323 h 21600"/>
                <a:gd name="T10" fmla="*/ 21600 w 21600"/>
                <a:gd name="T11" fmla="*/ 1028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111" y="0"/>
                  </a:moveTo>
                  <a:lnTo>
                    <a:pt x="18622" y="10285"/>
                  </a:lnTo>
                  <a:lnTo>
                    <a:pt x="20111" y="10285"/>
                  </a:lnTo>
                  <a:lnTo>
                    <a:pt x="20111" y="21600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20111" y="21600"/>
                  </a:lnTo>
                  <a:lnTo>
                    <a:pt x="20111" y="10285"/>
                  </a:lnTo>
                  <a:lnTo>
                    <a:pt x="21600" y="10285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3703629" y="5892817"/>
              <a:ext cx="178595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4240454" y="485437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single photon spectrum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2983" y="448842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5</a:t>
            </a:r>
            <a:r>
              <a:rPr lang="en-GB" dirty="0" smtClean="0">
                <a:solidFill>
                  <a:srgbClr val="CC00CC"/>
                </a:solidFill>
                <a:latin typeface="Symbol" pitchFamily="18" charset="2"/>
              </a:rPr>
              <a:t>s</a:t>
            </a:r>
            <a:r>
              <a:rPr lang="en-GB" dirty="0" smtClean="0">
                <a:solidFill>
                  <a:srgbClr val="CC00CC"/>
                </a:solidFill>
                <a:latin typeface="+mn-lt"/>
              </a:rPr>
              <a:t>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Detector Unit Character. III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525032" cy="5286412"/>
          </a:xfrm>
        </p:spPr>
        <p:txBody>
          <a:bodyPr/>
          <a:lstStyle/>
          <a:p>
            <a:r>
              <a:rPr lang="en-GB" sz="2000" dirty="0" smtClean="0"/>
              <a:t>magnetic field performance: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</a:p>
          <a:p>
            <a:pPr lvl="1"/>
            <a:r>
              <a:rPr lang="en-GB" sz="1800" dirty="0" smtClean="0"/>
              <a:t>loss of gain:		</a:t>
            </a:r>
            <a:r>
              <a:rPr lang="en-GB" sz="1800" dirty="0" smtClean="0">
                <a:solidFill>
                  <a:srgbClr val="009900"/>
                </a:solidFill>
              </a:rPr>
              <a:t>no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similar</a:t>
            </a:r>
          </a:p>
          <a:p>
            <a:pPr lvl="1"/>
            <a:r>
              <a:rPr lang="en-GB" sz="1800" dirty="0" smtClean="0"/>
              <a:t>distortion of pattern:	</a:t>
            </a:r>
            <a:r>
              <a:rPr lang="en-GB" sz="1800" dirty="0" smtClean="0">
                <a:solidFill>
                  <a:srgbClr val="009900"/>
                </a:solidFill>
              </a:rPr>
              <a:t>no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similar</a:t>
            </a:r>
          </a:p>
          <a:p>
            <a:pPr lvl="1"/>
            <a:r>
              <a:rPr lang="en-GB" sz="1800" dirty="0" smtClean="0"/>
              <a:t>loss of photons:		</a:t>
            </a:r>
            <a:r>
              <a:rPr lang="en-GB" sz="1800" dirty="0" smtClean="0">
                <a:solidFill>
                  <a:srgbClr val="009900"/>
                </a:solidFill>
              </a:rPr>
              <a:t>yes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similar</a:t>
            </a:r>
          </a:p>
          <a:p>
            <a:pPr lvl="2"/>
            <a:r>
              <a:rPr lang="en-GB" sz="1600" dirty="0" smtClean="0"/>
              <a:t>region of strongest lost	</a:t>
            </a:r>
            <a:r>
              <a:rPr lang="en-GB" sz="1600" dirty="0" smtClean="0">
                <a:solidFill>
                  <a:srgbClr val="009900"/>
                </a:solidFill>
              </a:rPr>
              <a:t>edge rows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same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unclear</a:t>
            </a:r>
            <a:endParaRPr lang="en-GB" sz="16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/>
              <a:t>unshielded, loss &lt;10%</a:t>
            </a:r>
          </a:p>
          <a:p>
            <a:pPr lvl="2"/>
            <a:r>
              <a:rPr lang="en-GB" sz="1600" dirty="0" smtClean="0"/>
              <a:t>transverse field		</a:t>
            </a:r>
            <a:r>
              <a:rPr lang="en-GB" sz="1600" dirty="0" smtClean="0">
                <a:solidFill>
                  <a:srgbClr val="009900"/>
                </a:solidFill>
              </a:rPr>
              <a:t>&gt;200G (&gt;20mT)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same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unclear</a:t>
            </a:r>
          </a:p>
          <a:p>
            <a:pPr lvl="2"/>
            <a:r>
              <a:rPr lang="en-GB" sz="1600" dirty="0" smtClean="0"/>
              <a:t>longitudinal field		</a:t>
            </a:r>
            <a:r>
              <a:rPr lang="en-GB" sz="1600" dirty="0" smtClean="0">
                <a:solidFill>
                  <a:srgbClr val="009900"/>
                </a:solidFill>
              </a:rPr>
              <a:t>&gt;20G (&gt;2mT)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same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unclear</a:t>
            </a:r>
          </a:p>
          <a:p>
            <a:pPr lvl="1"/>
            <a:r>
              <a:rPr lang="en-GB" sz="1800" dirty="0" smtClean="0"/>
              <a:t>0.9mm shield, 13mm protrusion</a:t>
            </a:r>
            <a:endParaRPr lang="en-GB" sz="1600" dirty="0" smtClean="0"/>
          </a:p>
          <a:p>
            <a:pPr lvl="2"/>
            <a:r>
              <a:rPr lang="en-GB" sz="1600" dirty="0" smtClean="0"/>
              <a:t>longitudinal field		</a:t>
            </a:r>
            <a:r>
              <a:rPr lang="en-GB" sz="1600" dirty="0" smtClean="0">
                <a:solidFill>
                  <a:srgbClr val="009900"/>
                </a:solidFill>
              </a:rPr>
              <a:t>&gt;80G (&gt;8mT)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same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unclear </a:t>
            </a:r>
            <a:r>
              <a:rPr lang="en-GB" sz="1600" dirty="0" smtClean="0"/>
              <a:t>(larger size)</a:t>
            </a:r>
            <a:endParaRPr lang="en-GB" sz="1600" dirty="0" smtClean="0"/>
          </a:p>
          <a:p>
            <a:pPr>
              <a:buNone/>
            </a:pPr>
            <a:endParaRPr lang="en-GB" sz="1800" dirty="0" smtClean="0"/>
          </a:p>
        </p:txBody>
      </p:sp>
      <p:pic>
        <p:nvPicPr>
          <p:cNvPr id="20" name="Picture 4" descr="Z:\temp\9c20a2\xax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54" y="4286256"/>
            <a:ext cx="3314700" cy="2247900"/>
          </a:xfrm>
          <a:prstGeom prst="rect">
            <a:avLst/>
          </a:prstGeom>
          <a:noFill/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3778" y="6519470"/>
            <a:ext cx="9401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light </a:t>
            </a:r>
            <a:r>
              <a:rPr lang="en-GB" sz="1600" dirty="0">
                <a:solidFill>
                  <a:srgbClr val="CC00CC"/>
                </a:solidFill>
                <a:effectLst/>
                <a:latin typeface="Arial" charset="0"/>
              </a:rPr>
              <a:t>yield in </a:t>
            </a:r>
            <a:r>
              <a:rPr lang="en-GB" sz="1600" dirty="0" err="1" smtClean="0">
                <a:solidFill>
                  <a:srgbClr val="CC00CC"/>
                </a:solidFill>
                <a:effectLst/>
                <a:latin typeface="Arial" charset="0"/>
              </a:rPr>
              <a:t>MaPMT</a:t>
            </a:r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 with transverse field        &amp; longitudinal field                            4x4 mu-metal shield</a:t>
            </a:r>
            <a:endParaRPr lang="en-US" sz="1600" dirty="0">
              <a:solidFill>
                <a:srgbClr val="CC00CC"/>
              </a:solidFill>
              <a:effectLst/>
              <a:latin typeface="Arial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23844" y="4664086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rgbClr val="CC00CC"/>
                </a:solidFill>
                <a:effectLst/>
                <a:latin typeface="Arial" charset="0"/>
              </a:rPr>
              <a:t>90%</a:t>
            </a:r>
            <a:endParaRPr lang="en-US" sz="1600" dirty="0">
              <a:solidFill>
                <a:srgbClr val="CC00CC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 flipH="1" flipV="1">
            <a:off x="502578" y="5643578"/>
            <a:ext cx="1286678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1839428" y="5643578"/>
            <a:ext cx="1286678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0800000">
            <a:off x="489724" y="4959692"/>
            <a:ext cx="2643206" cy="1588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1061" descr="C:\WINDOWS\Profiles\muheim\My Documents\LHCb\review\mapmt-080103\chamonal\tube9K20C3-zoo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116" y="4429132"/>
            <a:ext cx="347472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 bwMode="auto">
          <a:xfrm rot="5400000" flipH="1" flipV="1">
            <a:off x="4497385" y="5722164"/>
            <a:ext cx="1215240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952868" y="5088277"/>
            <a:ext cx="2643206" cy="1588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821234" y="5722164"/>
            <a:ext cx="1215240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5302255" y="5722164"/>
            <a:ext cx="1215240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4012402" y="5722164"/>
            <a:ext cx="1215240" cy="794"/>
          </a:xfrm>
          <a:prstGeom prst="line">
            <a:avLst/>
          </a:prstGeom>
          <a:noFill/>
          <a:ln w="19050" cap="flat" cmpd="sng" algn="ctr">
            <a:solidFill>
              <a:srgbClr val="CC00CC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45" descr="mumetal4x4_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454" y="4643446"/>
            <a:ext cx="2438400" cy="1828800"/>
          </a:xfrm>
          <a:prstGeom prst="rect">
            <a:avLst/>
          </a:prstGeom>
        </p:spPr>
      </p:pic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7739082" y="6143644"/>
            <a:ext cx="1747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precision: 0.2mm</a:t>
            </a:r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Detector Unit Character. IV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durability:	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1"/>
            <a:r>
              <a:rPr lang="en-GB" sz="1800" dirty="0" smtClean="0"/>
              <a:t>typical lifetimes of standard </a:t>
            </a:r>
            <a:r>
              <a:rPr lang="en-GB" sz="1800" dirty="0" err="1" smtClean="0"/>
              <a:t>bialkali</a:t>
            </a:r>
            <a:r>
              <a:rPr lang="en-GB" sz="1800" dirty="0" smtClean="0"/>
              <a:t> </a:t>
            </a:r>
            <a:r>
              <a:rPr lang="en-GB" sz="1800" dirty="0" err="1" smtClean="0"/>
              <a:t>photocathodes</a:t>
            </a:r>
            <a:r>
              <a:rPr lang="en-GB" sz="1800" dirty="0" smtClean="0"/>
              <a:t>:              </a:t>
            </a:r>
          </a:p>
          <a:p>
            <a:pPr lvl="1"/>
            <a:r>
              <a:rPr lang="en-GB" sz="1800" dirty="0" smtClean="0"/>
              <a:t>charge delivery, lifetime:	</a:t>
            </a:r>
            <a:r>
              <a:rPr lang="en-GB" sz="1800" dirty="0" smtClean="0">
                <a:solidFill>
                  <a:srgbClr val="FF9900"/>
                </a:solidFill>
              </a:rPr>
              <a:t>10C</a:t>
            </a:r>
            <a:r>
              <a:rPr lang="en-GB" sz="1800" dirty="0" smtClean="0">
                <a:solidFill>
                  <a:schemeClr val="tx1"/>
                </a:solidFill>
              </a:rPr>
              <a:t>,</a:t>
            </a:r>
            <a:r>
              <a:rPr lang="en-GB" sz="1800" dirty="0" smtClean="0">
                <a:solidFill>
                  <a:srgbClr val="FF9900"/>
                </a:solidFill>
              </a:rPr>
              <a:t> </a:t>
            </a:r>
            <a:r>
              <a:rPr lang="en-GB" sz="1800" dirty="0" smtClean="0">
                <a:solidFill>
                  <a:srgbClr val="CC00CC"/>
                </a:solidFill>
              </a:rPr>
              <a:t>&gt;&gt;10yrs</a:t>
            </a:r>
            <a:r>
              <a:rPr lang="en-GB" sz="1800" dirty="0" smtClean="0">
                <a:solidFill>
                  <a:srgbClr val="FF9900"/>
                </a:solidFill>
              </a:rPr>
              <a:t>	same		similar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typical lifetime of new super- &amp; ultra-</a:t>
            </a:r>
            <a:r>
              <a:rPr lang="en-GB" sz="1800" dirty="0" err="1" smtClean="0"/>
              <a:t>bialkali</a:t>
            </a:r>
            <a:r>
              <a:rPr lang="en-GB" sz="1800" dirty="0" smtClean="0"/>
              <a:t> </a:t>
            </a:r>
            <a:r>
              <a:rPr lang="en-GB" sz="1800" dirty="0" err="1" smtClean="0"/>
              <a:t>photocathodes</a:t>
            </a:r>
            <a:r>
              <a:rPr lang="en-GB" sz="1800" dirty="0" smtClean="0"/>
              <a:t>:</a:t>
            </a:r>
          </a:p>
          <a:p>
            <a:pPr lvl="1">
              <a:buNone/>
            </a:pPr>
            <a:r>
              <a:rPr lang="en-GB" sz="1800" dirty="0" smtClean="0"/>
              <a:t>							same as standard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ageing, gain loss:		</a:t>
            </a:r>
            <a:r>
              <a:rPr lang="en-GB" sz="1800" dirty="0" smtClean="0">
                <a:solidFill>
                  <a:srgbClr val="FF9900"/>
                </a:solidFill>
                <a:sym typeface="Symbol"/>
              </a:rPr>
              <a:t>2/O(5yrs)</a:t>
            </a:r>
            <a:r>
              <a:rPr lang="en-GB" sz="1800" dirty="0" smtClean="0">
                <a:solidFill>
                  <a:srgbClr val="FF9900"/>
                </a:solidFill>
              </a:rPr>
              <a:t>	same		similar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				can be cured by O(50V) HV adjustment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radiation damage:		</a:t>
            </a:r>
            <a:r>
              <a:rPr lang="en-GB" sz="1800" dirty="0" smtClean="0">
                <a:solidFill>
                  <a:srgbClr val="FF9900"/>
                </a:solidFill>
              </a:rPr>
              <a:t>negligible	negligible	</a:t>
            </a:r>
            <a:r>
              <a:rPr lang="en-GB" sz="1800" dirty="0" err="1" smtClean="0">
                <a:solidFill>
                  <a:srgbClr val="FF9900"/>
                </a:solidFill>
              </a:rPr>
              <a:t>negligible</a:t>
            </a:r>
            <a:endParaRPr lang="en-GB" sz="1800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System Integration 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001188" cy="5286412"/>
          </a:xfrm>
        </p:spPr>
        <p:txBody>
          <a:bodyPr/>
          <a:lstStyle/>
          <a:p>
            <a:r>
              <a:rPr lang="en-GB" sz="2000" dirty="0" smtClean="0"/>
              <a:t>scaling to system: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1"/>
            <a:r>
              <a:rPr lang="en-GB" sz="1800" dirty="0" smtClean="0"/>
              <a:t>bare unit</a:t>
            </a:r>
          </a:p>
          <a:p>
            <a:pPr lvl="2"/>
            <a:r>
              <a:rPr lang="en-GB" sz="1600" dirty="0" smtClean="0"/>
              <a:t>size			25.7±0.5mm	</a:t>
            </a:r>
            <a:r>
              <a:rPr lang="en-GB" sz="1600" dirty="0" err="1" smtClean="0"/>
              <a:t>25.7±0.5mm</a:t>
            </a:r>
            <a:r>
              <a:rPr lang="en-GB" sz="1600" dirty="0" smtClean="0"/>
              <a:t>	52.0±0.3mm</a:t>
            </a:r>
          </a:p>
          <a:p>
            <a:pPr lvl="2"/>
            <a:r>
              <a:rPr lang="en-GB" sz="1600" dirty="0" smtClean="0"/>
              <a:t>active area fraction	</a:t>
            </a:r>
            <a:r>
              <a:rPr lang="en-GB" sz="1600" dirty="0" smtClean="0">
                <a:solidFill>
                  <a:srgbClr val="009900"/>
                </a:solidFill>
              </a:rPr>
              <a:t>85%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9900"/>
                </a:solidFill>
              </a:rPr>
              <a:t>85%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CC00CC"/>
                </a:solidFill>
              </a:rPr>
              <a:t>78%</a:t>
            </a:r>
          </a:p>
          <a:p>
            <a:pPr lvl="1"/>
            <a:r>
              <a:rPr lang="en-GB" sz="1800" dirty="0" smtClean="0"/>
              <a:t>module configuration	</a:t>
            </a:r>
            <a:r>
              <a:rPr lang="en-GB" sz="1800" dirty="0" smtClean="0">
                <a:solidFill>
                  <a:srgbClr val="009900"/>
                </a:solidFill>
              </a:rPr>
              <a:t>4x4</a:t>
            </a:r>
            <a:r>
              <a:rPr lang="en-GB" sz="1800" dirty="0" smtClean="0"/>
              <a:t>		</a:t>
            </a:r>
            <a:r>
              <a:rPr lang="en-GB" sz="1800" dirty="0" err="1" smtClean="0">
                <a:solidFill>
                  <a:srgbClr val="FF9900"/>
                </a:solidFill>
              </a:rPr>
              <a:t>4x4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009900"/>
                </a:solidFill>
              </a:rPr>
              <a:t>2x2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2x4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4x4</a:t>
            </a:r>
          </a:p>
          <a:p>
            <a:pPr lvl="1"/>
            <a:r>
              <a:rPr lang="en-GB" sz="1800" dirty="0" smtClean="0"/>
              <a:t>integrated device</a:t>
            </a:r>
          </a:p>
          <a:p>
            <a:pPr lvl="2"/>
            <a:r>
              <a:rPr lang="en-GB" sz="1600" dirty="0" smtClean="0"/>
              <a:t>mu-metal shield thickness	</a:t>
            </a:r>
            <a:r>
              <a:rPr lang="en-GB" sz="1600" dirty="0" smtClean="0">
                <a:solidFill>
                  <a:srgbClr val="009900"/>
                </a:solidFill>
              </a:rPr>
              <a:t>0.9mm</a:t>
            </a:r>
            <a:r>
              <a:rPr lang="en-GB" sz="1600" dirty="0" smtClean="0"/>
              <a:t>		</a:t>
            </a:r>
            <a:r>
              <a:rPr lang="en-GB" sz="1600" dirty="0" err="1" smtClean="0">
                <a:solidFill>
                  <a:srgbClr val="FF9900"/>
                </a:solidFill>
              </a:rPr>
              <a:t>0.9mm</a:t>
            </a:r>
            <a:r>
              <a:rPr lang="en-GB" sz="1600" dirty="0" smtClean="0"/>
              <a:t>		</a:t>
            </a:r>
            <a:r>
              <a:rPr lang="en-GB" sz="1600" dirty="0" err="1" smtClean="0">
                <a:solidFill>
                  <a:srgbClr val="FF9900"/>
                </a:solidFill>
              </a:rPr>
              <a:t>0.9mm</a:t>
            </a:r>
            <a:endParaRPr lang="en-GB" sz="1600" dirty="0" smtClean="0">
              <a:solidFill>
                <a:srgbClr val="FF9900"/>
              </a:solidFill>
            </a:endParaRPr>
          </a:p>
          <a:p>
            <a:pPr lvl="2"/>
            <a:r>
              <a:rPr lang="en-GB" sz="1600" dirty="0" smtClean="0"/>
              <a:t>margin			</a:t>
            </a:r>
            <a:r>
              <a:rPr lang="en-GB" sz="1600" dirty="0" smtClean="0">
                <a:solidFill>
                  <a:srgbClr val="009900"/>
                </a:solidFill>
              </a:rPr>
              <a:t>0.8mm</a:t>
            </a:r>
            <a:r>
              <a:rPr lang="en-GB" sz="1600" dirty="0" smtClean="0"/>
              <a:t>		</a:t>
            </a:r>
            <a:r>
              <a:rPr lang="en-GB" sz="1600" dirty="0" err="1" smtClean="0">
                <a:solidFill>
                  <a:srgbClr val="FF9900"/>
                </a:solidFill>
              </a:rPr>
              <a:t>0.8mm</a:t>
            </a:r>
            <a:r>
              <a:rPr lang="en-GB" sz="1600" dirty="0" smtClean="0"/>
              <a:t>		</a:t>
            </a:r>
            <a:r>
              <a:rPr lang="en-GB" sz="1600" dirty="0" err="1" smtClean="0">
                <a:solidFill>
                  <a:srgbClr val="FF9900"/>
                </a:solidFill>
              </a:rPr>
              <a:t>0.8mm</a:t>
            </a:r>
            <a:endParaRPr lang="en-GB" sz="1600" dirty="0" smtClean="0">
              <a:solidFill>
                <a:srgbClr val="FF9900"/>
              </a:solidFill>
            </a:endParaRPr>
          </a:p>
          <a:p>
            <a:pPr lvl="2"/>
            <a:r>
              <a:rPr lang="en-GB" sz="1600" dirty="0" smtClean="0"/>
              <a:t>device pitch		</a:t>
            </a:r>
            <a:r>
              <a:rPr lang="en-GB" sz="1600" dirty="0" smtClean="0">
                <a:solidFill>
                  <a:srgbClr val="009900"/>
                </a:solidFill>
              </a:rPr>
              <a:t>28.2mm</a:t>
            </a:r>
            <a:r>
              <a:rPr lang="en-GB" sz="1600" dirty="0" smtClean="0"/>
              <a:t>		</a:t>
            </a:r>
            <a:r>
              <a:rPr lang="en-GB" sz="1600" dirty="0" err="1" smtClean="0">
                <a:solidFill>
                  <a:srgbClr val="FF9900"/>
                </a:solidFill>
              </a:rPr>
              <a:t>28.2mm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CC00CC"/>
                </a:solidFill>
              </a:rPr>
              <a:t>54.0mm</a:t>
            </a:r>
          </a:p>
          <a:p>
            <a:pPr lvl="1"/>
            <a:r>
              <a:rPr lang="en-GB" sz="1800" dirty="0" smtClean="0"/>
              <a:t>module size		</a:t>
            </a:r>
            <a:r>
              <a:rPr lang="en-GB" sz="1800" dirty="0" smtClean="0">
                <a:solidFill>
                  <a:srgbClr val="009900"/>
                </a:solidFill>
              </a:rPr>
              <a:t>113.8mm</a:t>
            </a:r>
            <a:r>
              <a:rPr lang="en-GB" sz="1800" dirty="0" smtClean="0"/>
              <a:t>	</a:t>
            </a:r>
            <a:r>
              <a:rPr lang="en-GB" sz="1800" dirty="0" err="1" smtClean="0">
                <a:solidFill>
                  <a:srgbClr val="FF9900"/>
                </a:solidFill>
              </a:rPr>
              <a:t>113.8mm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CC00CC"/>
                </a:solidFill>
              </a:rPr>
              <a:t>108.9mm</a:t>
            </a:r>
          </a:p>
          <a:p>
            <a:pPr lvl="2"/>
            <a:r>
              <a:rPr lang="en-GB" sz="1600" dirty="0" smtClean="0"/>
              <a:t>active area fraction	</a:t>
            </a:r>
            <a:r>
              <a:rPr lang="en-GB" sz="1600" dirty="0" smtClean="0">
                <a:solidFill>
                  <a:srgbClr val="009900"/>
                </a:solidFill>
              </a:rPr>
              <a:t>72%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9900"/>
                </a:solidFill>
              </a:rPr>
              <a:t>72%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CC00CC"/>
                </a:solidFill>
              </a:rPr>
              <a:t>72%</a:t>
            </a:r>
          </a:p>
          <a:p>
            <a:pPr lvl="1"/>
            <a:r>
              <a:rPr lang="en-GB" sz="1800" dirty="0" smtClean="0"/>
              <a:t>units needed for </a:t>
            </a:r>
            <a:r>
              <a:rPr lang="en-GB" sz="1800" dirty="0" smtClean="0">
                <a:solidFill>
                  <a:srgbClr val="009900"/>
                </a:solidFill>
              </a:rPr>
              <a:t>3.3m</a:t>
            </a:r>
            <a:r>
              <a:rPr lang="en-GB" sz="1800" baseline="30000" dirty="0" smtClean="0">
                <a:solidFill>
                  <a:srgbClr val="009900"/>
                </a:solidFill>
              </a:rPr>
              <a:t>2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CC00CC"/>
                </a:solidFill>
              </a:rPr>
              <a:t>4064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009900"/>
                </a:solidFill>
              </a:rPr>
              <a:t>3504</a:t>
            </a:r>
            <a:r>
              <a:rPr lang="en-GB" sz="1800" dirty="0" smtClean="0"/>
              <a:t>,</a:t>
            </a:r>
            <a:r>
              <a:rPr lang="en-GB" sz="1800" dirty="0" smtClean="0">
                <a:solidFill>
                  <a:srgbClr val="009900"/>
                </a:solidFill>
              </a:rPr>
              <a:t>2.8m</a:t>
            </a:r>
            <a:r>
              <a:rPr lang="en-GB" sz="1800" baseline="30000" dirty="0" smtClean="0">
                <a:solidFill>
                  <a:srgbClr val="009900"/>
                </a:solidFill>
              </a:rPr>
              <a:t>2</a:t>
            </a:r>
            <a:r>
              <a:rPr lang="en-GB" sz="1800" dirty="0" smtClean="0"/>
              <a:t>)	</a:t>
            </a:r>
            <a:r>
              <a:rPr lang="en-GB" sz="1800" dirty="0" smtClean="0">
                <a:solidFill>
                  <a:srgbClr val="CC00CC"/>
                </a:solidFill>
              </a:rPr>
              <a:t>4064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1112</a:t>
            </a:r>
          </a:p>
          <a:p>
            <a:pPr lvl="1"/>
            <a:r>
              <a:rPr lang="en-GB" sz="1800" dirty="0" smtClean="0"/>
              <a:t>number of modules		</a:t>
            </a:r>
            <a:r>
              <a:rPr lang="en-GB" sz="1800" dirty="0" smtClean="0">
                <a:solidFill>
                  <a:srgbClr val="CC00CC"/>
                </a:solidFill>
              </a:rPr>
              <a:t>254</a:t>
            </a:r>
            <a:r>
              <a:rPr lang="en-GB" sz="1800" dirty="0" smtClean="0"/>
              <a:t> (</a:t>
            </a:r>
            <a:r>
              <a:rPr lang="en-GB" sz="1800" dirty="0" smtClean="0">
                <a:solidFill>
                  <a:srgbClr val="009900"/>
                </a:solidFill>
              </a:rPr>
              <a:t>232</a:t>
            </a:r>
            <a:r>
              <a:rPr lang="en-GB" sz="1800" dirty="0" smtClean="0"/>
              <a:t>)	</a:t>
            </a:r>
            <a:r>
              <a:rPr lang="en-GB" sz="1800" dirty="0" smtClean="0">
                <a:solidFill>
                  <a:srgbClr val="CC00CC"/>
                </a:solidFill>
              </a:rPr>
              <a:t>254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278</a:t>
            </a:r>
          </a:p>
          <a:p>
            <a:pPr lvl="1"/>
            <a:r>
              <a:rPr lang="en-GB" sz="1800" dirty="0" smtClean="0"/>
              <a:t>number of electronic </a:t>
            </a:r>
            <a:r>
              <a:rPr lang="en-GB" sz="1800" dirty="0" err="1" smtClean="0"/>
              <a:t>ch</a:t>
            </a:r>
            <a:r>
              <a:rPr lang="en-GB" sz="1800" dirty="0" smtClean="0"/>
              <a:t>.	</a:t>
            </a:r>
            <a:r>
              <a:rPr lang="en-GB" sz="1800" dirty="0" smtClean="0">
                <a:solidFill>
                  <a:srgbClr val="CC00CC"/>
                </a:solidFill>
              </a:rPr>
              <a:t>261k</a:t>
            </a:r>
            <a:r>
              <a:rPr lang="en-GB" sz="1800" dirty="0" smtClean="0"/>
              <a:t> (</a:t>
            </a:r>
            <a:r>
              <a:rPr lang="en-GB" sz="1800" dirty="0" smtClean="0">
                <a:solidFill>
                  <a:srgbClr val="009900"/>
                </a:solidFill>
              </a:rPr>
              <a:t>237k</a:t>
            </a:r>
            <a:r>
              <a:rPr lang="en-GB" sz="1800" dirty="0" smtClean="0"/>
              <a:t>)	</a:t>
            </a:r>
            <a:r>
              <a:rPr lang="en-GB" sz="1800" dirty="0" smtClean="0">
                <a:solidFill>
                  <a:srgbClr val="CC00CC"/>
                </a:solidFill>
              </a:rPr>
              <a:t>261k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285k</a:t>
            </a:r>
            <a:r>
              <a:rPr lang="en-GB" sz="1800" dirty="0" smtClean="0"/>
              <a:t>		</a:t>
            </a:r>
            <a:endParaRPr lang="en-GB" sz="20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System Integration 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interfaces:	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1"/>
            <a:r>
              <a:rPr lang="en-GB" sz="1800" dirty="0" smtClean="0"/>
              <a:t>HV divider			</a:t>
            </a:r>
            <a:r>
              <a:rPr lang="en-GB" sz="1800" dirty="0" smtClean="0">
                <a:solidFill>
                  <a:srgbClr val="009900"/>
                </a:solidFill>
              </a:rPr>
              <a:t>4x4 board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4x4 board</a:t>
            </a:r>
            <a:r>
              <a:rPr lang="en-GB" sz="1800" dirty="0" smtClean="0"/>
              <a:t>	integrated</a:t>
            </a:r>
          </a:p>
          <a:p>
            <a:pPr lvl="1"/>
            <a:r>
              <a:rPr lang="en-GB" sz="1800" dirty="0" smtClean="0"/>
              <a:t>signal channel connection	</a:t>
            </a:r>
            <a:r>
              <a:rPr lang="en-GB" sz="1800" dirty="0" smtClean="0">
                <a:solidFill>
                  <a:srgbClr val="009900"/>
                </a:solidFill>
              </a:rPr>
              <a:t>feed-through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direct plug-in</a:t>
            </a:r>
            <a:r>
              <a:rPr lang="en-GB" sz="1800" dirty="0" smtClean="0"/>
              <a:t>	</a:t>
            </a:r>
            <a:r>
              <a:rPr lang="en-GB" sz="1800" dirty="0" err="1" smtClean="0"/>
              <a:t>Samtec</a:t>
            </a:r>
            <a:r>
              <a:rPr lang="en-GB" sz="1800" dirty="0" smtClean="0"/>
              <a:t> cable</a:t>
            </a:r>
          </a:p>
          <a:p>
            <a:pPr lvl="1">
              <a:buNone/>
            </a:pPr>
            <a:r>
              <a:rPr lang="en-GB" sz="1800" dirty="0" smtClean="0"/>
              <a:t>									(included)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L0 board:			</a:t>
            </a:r>
            <a:r>
              <a:rPr lang="en-GB" sz="1800" dirty="0" smtClean="0">
                <a:solidFill>
                  <a:srgbClr val="009900"/>
                </a:solidFill>
              </a:rPr>
              <a:t>8 Beetle1.3</a:t>
            </a:r>
            <a:r>
              <a:rPr lang="en-GB" sz="1800" dirty="0" smtClean="0"/>
              <a:t>,	</a:t>
            </a:r>
            <a:r>
              <a:rPr lang="en-GB" sz="1800" dirty="0" smtClean="0">
                <a:solidFill>
                  <a:srgbClr val="FF9900"/>
                </a:solidFill>
              </a:rPr>
              <a:t>need “Beetle2.x”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need “Beetle2.x”</a:t>
            </a:r>
          </a:p>
          <a:p>
            <a:pPr lvl="1">
              <a:buNone/>
            </a:pPr>
            <a:r>
              <a:rPr lang="en-GB" sz="1800" dirty="0" smtClean="0"/>
              <a:t>					</a:t>
            </a:r>
            <a:r>
              <a:rPr lang="en-GB" sz="1800" dirty="0" smtClean="0">
                <a:solidFill>
                  <a:srgbClr val="009900"/>
                </a:solidFill>
              </a:rPr>
              <a:t>HV</a:t>
            </a:r>
            <a:r>
              <a:rPr lang="en-GB" sz="1800" dirty="0" smtClean="0"/>
              <a:t>,</a:t>
            </a:r>
            <a:r>
              <a:rPr lang="en-GB" sz="1800" dirty="0" smtClean="0">
                <a:solidFill>
                  <a:srgbClr val="009900"/>
                </a:solidFill>
              </a:rPr>
              <a:t>LV</a:t>
            </a:r>
            <a:r>
              <a:rPr lang="en-GB" sz="1800" dirty="0" smtClean="0"/>
              <a:t>, </a:t>
            </a:r>
            <a:r>
              <a:rPr lang="en-GB" sz="1800" dirty="0" err="1" smtClean="0">
                <a:solidFill>
                  <a:srgbClr val="009900"/>
                </a:solidFill>
              </a:rPr>
              <a:t>TTCrx</a:t>
            </a:r>
            <a:r>
              <a:rPr lang="en-GB" sz="1800" dirty="0" smtClean="0"/>
              <a:t>, 	</a:t>
            </a:r>
            <a:r>
              <a:rPr lang="en-GB" sz="1800" dirty="0" smtClean="0">
                <a:solidFill>
                  <a:srgbClr val="FF9900"/>
                </a:solidFill>
              </a:rPr>
              <a:t>need adapted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ditto</a:t>
            </a:r>
            <a:r>
              <a:rPr lang="en-GB" sz="1800" dirty="0" smtClean="0"/>
              <a:t>,</a:t>
            </a:r>
          </a:p>
          <a:p>
            <a:pPr lvl="1">
              <a:buNone/>
            </a:pPr>
            <a:r>
              <a:rPr lang="en-GB" sz="1800" dirty="0" smtClean="0"/>
              <a:t>					</a:t>
            </a:r>
            <a:r>
              <a:rPr lang="en-GB" sz="1800" dirty="0" smtClean="0">
                <a:solidFill>
                  <a:srgbClr val="009900"/>
                </a:solidFill>
              </a:rPr>
              <a:t>PINT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009900"/>
                </a:solidFill>
              </a:rPr>
              <a:t>GOL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009900"/>
                </a:solidFill>
              </a:rPr>
              <a:t>ECS	</a:t>
            </a:r>
            <a:r>
              <a:rPr lang="en-GB" sz="1800" dirty="0" smtClean="0">
                <a:solidFill>
                  <a:srgbClr val="FF9900"/>
                </a:solidFill>
              </a:rPr>
              <a:t>PINT</a:t>
            </a:r>
            <a:r>
              <a:rPr lang="en-GB" sz="1800" dirty="0" smtClean="0"/>
              <a:t>,</a:t>
            </a:r>
            <a:r>
              <a:rPr lang="en-GB" sz="1800" dirty="0" smtClean="0">
                <a:solidFill>
                  <a:srgbClr val="FF9900"/>
                </a:solidFill>
              </a:rPr>
              <a:t> GOL</a:t>
            </a:r>
            <a:r>
              <a:rPr lang="en-GB" sz="1800" dirty="0" smtClean="0"/>
              <a:t>, …</a:t>
            </a:r>
            <a:r>
              <a:rPr lang="en-GB" sz="1800" dirty="0" smtClean="0">
                <a:solidFill>
                  <a:srgbClr val="FF9900"/>
                </a:solidFill>
              </a:rPr>
              <a:t>	but no HV</a:t>
            </a:r>
          </a:p>
          <a:p>
            <a:pPr lvl="1"/>
            <a:endParaRPr lang="en-GB" sz="1800" dirty="0" smtClean="0"/>
          </a:p>
        </p:txBody>
      </p:sp>
      <p:pic>
        <p:nvPicPr>
          <p:cNvPr id="10" name="Picture 4" descr="C:\home\eisenhar\talks\200309_rich\testbeam\testbeammapmt2.jpg"/>
          <p:cNvPicPr>
            <a:picLocks noChangeAspect="1" noChangeArrowheads="1"/>
          </p:cNvPicPr>
          <p:nvPr/>
        </p:nvPicPr>
        <p:blipFill>
          <a:blip r:embed="rId4"/>
          <a:srcRect l="33661" t="34252" r="35433" b="21850"/>
          <a:stretch>
            <a:fillRect/>
          </a:stretch>
        </p:blipFill>
        <p:spPr bwMode="auto">
          <a:xfrm>
            <a:off x="4167182" y="2091111"/>
            <a:ext cx="1255796" cy="133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452670" y="2428868"/>
            <a:ext cx="1699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2003 Cambridge</a:t>
            </a:r>
          </a:p>
          <a:p>
            <a:pPr algn="l"/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bleeder board</a:t>
            </a:r>
          </a:p>
        </p:txBody>
      </p:sp>
      <p:pic>
        <p:nvPicPr>
          <p:cNvPr id="12" name="Picture 11" descr="H9500_assembl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8" y="2428868"/>
            <a:ext cx="3328988" cy="266223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52802" y="3923418"/>
            <a:ext cx="2348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H9500 package</a:t>
            </a:r>
          </a:p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divider chain included</a:t>
            </a:r>
          </a:p>
          <a:p>
            <a:pPr algn="l"/>
            <a:r>
              <a:rPr lang="en-GB" sz="1600" dirty="0" err="1" smtClean="0">
                <a:solidFill>
                  <a:srgbClr val="CC00CC"/>
                </a:solidFill>
                <a:effectLst/>
                <a:latin typeface="Arial" charset="0"/>
              </a:rPr>
              <a:t>Samtec</a:t>
            </a:r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 cables included</a:t>
            </a:r>
          </a:p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option D: HV&amp;GND pins</a:t>
            </a:r>
            <a:endParaRPr lang="en-GB" sz="1600" dirty="0" smtClean="0">
              <a:solidFill>
                <a:srgbClr val="CC00CC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001" y="3071810"/>
            <a:ext cx="1798983" cy="1543184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23844" y="4429132"/>
            <a:ext cx="2167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2003 L0</a:t>
            </a:r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 board outline</a:t>
            </a:r>
          </a:p>
          <a:p>
            <a:pPr algn="l"/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4x4 module: 1024 </a:t>
            </a:r>
            <a:r>
              <a:rPr lang="en-GB" sz="1600" dirty="0" err="1" smtClean="0">
                <a:solidFill>
                  <a:srgbClr val="CC00CC"/>
                </a:solidFill>
                <a:latin typeface="Arial" charset="0"/>
              </a:rPr>
              <a:t>ch</a:t>
            </a:r>
            <a:r>
              <a:rPr lang="en-GB" sz="1600" dirty="0" smtClean="0">
                <a:solidFill>
                  <a:srgbClr val="CC00CC"/>
                </a:solidFill>
                <a:latin typeface="Arial" charset="0"/>
              </a:rPr>
              <a:t>.</a:t>
            </a:r>
          </a:p>
          <a:p>
            <a:pPr algn="l"/>
            <a:r>
              <a:rPr lang="en-GB" sz="1600" dirty="0" smtClean="0">
                <a:solidFill>
                  <a:srgbClr val="CC00CC"/>
                </a:solidFill>
                <a:effectLst/>
                <a:latin typeface="Arial" charset="0"/>
              </a:rPr>
              <a:t>direct plug-in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System Integration III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358378" cy="5286412"/>
          </a:xfrm>
        </p:spPr>
        <p:txBody>
          <a:bodyPr/>
          <a:lstStyle/>
          <a:p>
            <a:r>
              <a:rPr lang="en-GB" sz="2000" dirty="0" smtClean="0"/>
              <a:t>readout chip, 40MHz output: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	R7600(M64)/R8400(M256)</a:t>
            </a:r>
            <a:endParaRPr lang="en-GB" sz="1800" dirty="0" smtClean="0"/>
          </a:p>
          <a:p>
            <a:pPr lvl="1"/>
            <a:r>
              <a:rPr lang="en-GB" sz="1800" dirty="0" smtClean="0"/>
              <a:t>raw analogue signal	charge pulse		charge pulse</a:t>
            </a:r>
          </a:p>
          <a:p>
            <a:pPr lvl="1"/>
            <a:r>
              <a:rPr lang="en-GB" sz="1800" dirty="0" smtClean="0"/>
              <a:t>readout chip		</a:t>
            </a:r>
            <a:r>
              <a:rPr lang="en-GB" sz="1800" dirty="0" smtClean="0">
                <a:solidFill>
                  <a:srgbClr val="009900"/>
                </a:solidFill>
              </a:rPr>
              <a:t>Beetle1.2MA0</a:t>
            </a:r>
            <a:r>
              <a:rPr lang="en-GB" sz="1800" dirty="0" smtClean="0"/>
              <a:t> (</a:t>
            </a:r>
            <a:r>
              <a:rPr lang="en-GB" sz="1800" dirty="0" err="1" smtClean="0"/>
              <a:t>testbeam</a:t>
            </a:r>
            <a:r>
              <a:rPr lang="en-GB" sz="1800" dirty="0" smtClean="0"/>
              <a:t>)</a:t>
            </a:r>
          </a:p>
          <a:p>
            <a:pPr lvl="1">
              <a:buNone/>
            </a:pPr>
            <a:r>
              <a:rPr lang="en-GB" sz="1800" dirty="0" smtClean="0"/>
              <a:t>					</a:t>
            </a:r>
            <a:r>
              <a:rPr lang="en-GB" sz="1800" dirty="0" smtClean="0">
                <a:solidFill>
                  <a:srgbClr val="009900"/>
                </a:solidFill>
              </a:rPr>
              <a:t>Beetle1.3MA0</a:t>
            </a:r>
            <a:r>
              <a:rPr lang="en-GB" sz="1800" dirty="0" smtClean="0"/>
              <a:t> (proposed)	“</a:t>
            </a:r>
            <a:r>
              <a:rPr lang="en-GB" sz="1800" dirty="0" smtClean="0">
                <a:solidFill>
                  <a:srgbClr val="FF9900"/>
                </a:solidFill>
              </a:rPr>
              <a:t>Beetle2.xMAx</a:t>
            </a:r>
            <a:r>
              <a:rPr lang="en-GB" sz="1800" dirty="0" smtClean="0"/>
              <a:t>”</a:t>
            </a:r>
          </a:p>
          <a:p>
            <a:pPr lvl="1">
              <a:buNone/>
            </a:pPr>
            <a:r>
              <a:rPr lang="en-GB" sz="1800" dirty="0" smtClean="0"/>
              <a:t>	readout type</a:t>
            </a:r>
            <a:r>
              <a:rPr lang="en-GB" sz="1800" dirty="0" smtClean="0">
                <a:solidFill>
                  <a:srgbClr val="009900"/>
                </a:solidFill>
              </a:rPr>
              <a:t>		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analogue</a:t>
            </a:r>
            <a:r>
              <a:rPr lang="en-GB" sz="1800" dirty="0" smtClean="0"/>
              <a:t> or </a:t>
            </a:r>
            <a:r>
              <a:rPr lang="en-GB" sz="1800" dirty="0" smtClean="0">
                <a:solidFill>
                  <a:srgbClr val="009900"/>
                </a:solidFill>
              </a:rPr>
              <a:t>binary	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analogue???</a:t>
            </a:r>
            <a:r>
              <a:rPr lang="en-GB" sz="1800" dirty="0" smtClean="0"/>
              <a:t> or) </a:t>
            </a:r>
            <a:r>
              <a:rPr lang="en-GB" sz="1800" dirty="0" smtClean="0">
                <a:solidFill>
                  <a:srgbClr val="009900"/>
                </a:solidFill>
              </a:rPr>
              <a:t>binary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provides			preamp (</a:t>
            </a:r>
            <a:r>
              <a:rPr lang="en-GB" sz="1800" dirty="0" smtClean="0">
                <a:solidFill>
                  <a:srgbClr val="009900"/>
                </a:solidFill>
              </a:rPr>
              <a:t>300k e</a:t>
            </a:r>
            <a:r>
              <a:rPr lang="en-GB" sz="1800" baseline="30000" dirty="0" smtClean="0">
                <a:solidFill>
                  <a:srgbClr val="009900"/>
                </a:solidFill>
              </a:rPr>
              <a:t>-</a:t>
            </a:r>
            <a:r>
              <a:rPr lang="en-GB" sz="1800" dirty="0" smtClean="0"/>
              <a:t>)		preamp(</a:t>
            </a:r>
            <a:r>
              <a:rPr lang="en-GB" sz="1800" dirty="0" smtClean="0">
                <a:solidFill>
                  <a:srgbClr val="009900"/>
                </a:solidFill>
              </a:rPr>
              <a:t>300k/1.5M e</a:t>
            </a:r>
            <a:r>
              <a:rPr lang="en-GB" sz="1800" baseline="30000" dirty="0" smtClean="0">
                <a:solidFill>
                  <a:srgbClr val="009900"/>
                </a:solidFill>
              </a:rPr>
              <a:t>-</a:t>
            </a:r>
            <a:r>
              <a:rPr lang="en-GB" sz="1800" dirty="0" smtClean="0"/>
              <a:t>)</a:t>
            </a:r>
          </a:p>
          <a:p>
            <a:pPr lvl="1">
              <a:buNone/>
            </a:pPr>
            <a:r>
              <a:rPr lang="en-GB" sz="1800" dirty="0" smtClean="0"/>
              <a:t>					shaper			</a:t>
            </a:r>
            <a:r>
              <a:rPr lang="en-GB" sz="1800" dirty="0" err="1" smtClean="0"/>
              <a:t>shaper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comparator:		</a:t>
            </a:r>
            <a:r>
              <a:rPr lang="en-GB" sz="1800" dirty="0" smtClean="0">
                <a:solidFill>
                  <a:srgbClr val="009900"/>
                </a:solidFill>
              </a:rPr>
              <a:t>3-bit</a:t>
            </a:r>
            <a:r>
              <a:rPr lang="en-GB" sz="1600" dirty="0" smtClean="0"/>
              <a:t> (Beetle1.2:marginal)</a:t>
            </a:r>
            <a:r>
              <a:rPr lang="en-GB" sz="1800" dirty="0" smtClean="0"/>
              <a:t>	</a:t>
            </a:r>
          </a:p>
          <a:p>
            <a:pPr lvl="1">
              <a:buNone/>
            </a:pPr>
            <a:r>
              <a:rPr lang="en-GB" sz="1800" dirty="0" smtClean="0"/>
              <a:t>					</a:t>
            </a:r>
            <a:r>
              <a:rPr lang="en-GB" sz="1800" dirty="0" smtClean="0">
                <a:solidFill>
                  <a:srgbClr val="009900"/>
                </a:solidFill>
              </a:rPr>
              <a:t>5-bit</a:t>
            </a:r>
            <a:r>
              <a:rPr lang="en-GB" sz="1800" dirty="0" smtClean="0"/>
              <a:t> </a:t>
            </a:r>
            <a:r>
              <a:rPr lang="en-GB" sz="1600" dirty="0" smtClean="0"/>
              <a:t>(Beetle1.3:comfortable)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009900"/>
                </a:solidFill>
              </a:rPr>
              <a:t>5-bit</a:t>
            </a:r>
          </a:p>
          <a:p>
            <a:pPr lvl="1">
              <a:buNone/>
            </a:pPr>
            <a:r>
              <a:rPr lang="en-GB" sz="1800" dirty="0" smtClean="0"/>
              <a:t>	pipeline			</a:t>
            </a:r>
            <a:r>
              <a:rPr lang="en-GB" sz="1800" dirty="0" smtClean="0">
                <a:solidFill>
                  <a:srgbClr val="009900"/>
                </a:solidFill>
              </a:rPr>
              <a:t>160 cells</a:t>
            </a:r>
            <a:r>
              <a:rPr lang="en-GB" sz="1800" dirty="0" smtClean="0"/>
              <a:t> (4</a:t>
            </a:r>
            <a:r>
              <a:rPr lang="en-GB" sz="1800" dirty="0" smtClean="0">
                <a:latin typeface="Symbol" pitchFamily="18" charset="2"/>
              </a:rPr>
              <a:t>m</a:t>
            </a:r>
            <a:r>
              <a:rPr lang="en-GB" sz="1800" dirty="0" smtClean="0"/>
              <a:t>s)		</a:t>
            </a:r>
            <a:r>
              <a:rPr lang="en-GB" sz="1800" dirty="0" smtClean="0">
                <a:solidFill>
                  <a:srgbClr val="009900"/>
                </a:solidFill>
              </a:rPr>
              <a:t>0 cells</a:t>
            </a:r>
          </a:p>
          <a:p>
            <a:pPr lvl="1">
              <a:buNone/>
            </a:pPr>
            <a:r>
              <a:rPr lang="en-GB" sz="1800" dirty="0" smtClean="0"/>
              <a:t>	multiplexing (</a:t>
            </a:r>
            <a:r>
              <a:rPr lang="en-GB" sz="1800" dirty="0" err="1" smtClean="0"/>
              <a:t>channels:links</a:t>
            </a:r>
            <a:r>
              <a:rPr lang="en-GB" sz="1800" dirty="0" smtClean="0"/>
              <a:t>)	</a:t>
            </a:r>
            <a:r>
              <a:rPr lang="en-GB" sz="1800" dirty="0" smtClean="0">
                <a:solidFill>
                  <a:srgbClr val="009900"/>
                </a:solidFill>
              </a:rPr>
              <a:t>128:4</a:t>
            </a:r>
            <a:r>
              <a:rPr lang="en-GB" sz="1800" dirty="0" smtClean="0"/>
              <a:t>@40MHz		</a:t>
            </a:r>
            <a:r>
              <a:rPr lang="en-GB" sz="1800" dirty="0" smtClean="0">
                <a:solidFill>
                  <a:srgbClr val="FF9900"/>
                </a:solidFill>
              </a:rPr>
              <a:t>128:128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rgbClr val="FF0000"/>
                </a:solidFill>
              </a:rPr>
              <a:t>256:256</a:t>
            </a:r>
            <a:r>
              <a:rPr lang="en-GB" sz="1800" dirty="0" smtClean="0"/>
              <a:t>)@40MHz</a:t>
            </a:r>
            <a:endParaRPr lang="en-GB" sz="1800" dirty="0" smtClean="0">
              <a:solidFill>
                <a:srgbClr val="FF9900"/>
              </a:solidFill>
            </a:endParaRPr>
          </a:p>
          <a:p>
            <a:r>
              <a:rPr lang="en-GB" sz="2000" dirty="0" smtClean="0"/>
              <a:t>signal transmission to L1:	1Gbit GOL		6Gbit (FPGA+)GOL</a:t>
            </a:r>
          </a:p>
          <a:p>
            <a:pPr lvl="1"/>
            <a:r>
              <a:rPr lang="en-GB" sz="1800" dirty="0" smtClean="0"/>
              <a:t>buffering			</a:t>
            </a:r>
            <a:r>
              <a:rPr lang="en-GB" sz="1800" dirty="0" smtClean="0">
                <a:solidFill>
                  <a:srgbClr val="009900"/>
                </a:solidFill>
              </a:rPr>
              <a:t>0</a:t>
            </a:r>
            <a:r>
              <a:rPr lang="en-GB" sz="1800" dirty="0" smtClean="0"/>
              <a:t> cells			O(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en-GB" sz="1800" dirty="0" smtClean="0"/>
              <a:t>-</a:t>
            </a:r>
            <a:r>
              <a:rPr lang="en-GB" sz="1800" dirty="0" smtClean="0">
                <a:solidFill>
                  <a:srgbClr val="009900"/>
                </a:solidFill>
              </a:rPr>
              <a:t>100</a:t>
            </a:r>
            <a:r>
              <a:rPr lang="en-GB" sz="1800" dirty="0" smtClean="0"/>
              <a:t>) cells</a:t>
            </a:r>
            <a:r>
              <a:rPr lang="en-GB" sz="1800" dirty="0" smtClean="0">
                <a:solidFill>
                  <a:srgbClr val="009900"/>
                </a:solidFill>
              </a:rPr>
              <a:t> </a:t>
            </a:r>
            <a:r>
              <a:rPr lang="en-GB" sz="1800" dirty="0" smtClean="0"/>
              <a:t>(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sz="1800" dirty="0" smtClean="0"/>
              <a:t>…2.5</a:t>
            </a:r>
            <a:r>
              <a:rPr lang="en-GB" sz="1800" dirty="0" smtClean="0">
                <a:latin typeface="Symbol" pitchFamily="18" charset="2"/>
              </a:rPr>
              <a:t>m</a:t>
            </a:r>
            <a:r>
              <a:rPr lang="en-GB" sz="1800" dirty="0" smtClean="0"/>
              <a:t>s)</a:t>
            </a:r>
          </a:p>
          <a:p>
            <a:pPr lvl="1"/>
            <a:r>
              <a:rPr lang="en-GB" sz="1800" dirty="0" smtClean="0"/>
              <a:t>multiplexing (</a:t>
            </a:r>
            <a:r>
              <a:rPr lang="en-GB" sz="1800" dirty="0" err="1" smtClean="0"/>
              <a:t>electr.:optical</a:t>
            </a:r>
            <a:r>
              <a:rPr lang="en-GB" sz="1800" dirty="0" smtClean="0"/>
              <a:t>)	</a:t>
            </a:r>
            <a:r>
              <a:rPr lang="en-GB" sz="1800" dirty="0" smtClean="0">
                <a:solidFill>
                  <a:srgbClr val="009900"/>
                </a:solidFill>
              </a:rPr>
              <a:t>32:1</a:t>
            </a:r>
            <a:r>
              <a:rPr lang="en-GB" sz="1800" dirty="0" smtClean="0"/>
              <a:t>			</a:t>
            </a:r>
            <a:r>
              <a:rPr lang="en-GB" sz="1800" dirty="0" smtClean="0">
                <a:solidFill>
                  <a:srgbClr val="FF9900"/>
                </a:solidFill>
              </a:rPr>
              <a:t>1024:1</a:t>
            </a:r>
          </a:p>
          <a:p>
            <a:pPr lvl="1"/>
            <a:r>
              <a:rPr lang="en-GB" sz="1800" dirty="0" err="1" smtClean="0"/>
              <a:t>ch</a:t>
            </a:r>
            <a:r>
              <a:rPr lang="en-GB" sz="1800" dirty="0" smtClean="0"/>
              <a:t>./unit/</a:t>
            </a:r>
            <a:r>
              <a:rPr lang="en-GB" sz="1800" dirty="0" err="1" smtClean="0"/>
              <a:t>modul</a:t>
            </a:r>
            <a:r>
              <a:rPr lang="en-GB" sz="1800" dirty="0" smtClean="0"/>
              <a:t> per opt. link	</a:t>
            </a:r>
            <a:r>
              <a:rPr lang="en-GB" sz="1800" dirty="0" smtClean="0">
                <a:solidFill>
                  <a:srgbClr val="009900"/>
                </a:solidFill>
              </a:rPr>
              <a:t>1024 </a:t>
            </a:r>
            <a:r>
              <a:rPr lang="en-GB" sz="1800" dirty="0" smtClean="0"/>
              <a:t>/ </a:t>
            </a:r>
            <a:r>
              <a:rPr lang="en-GB" sz="1800" dirty="0" smtClean="0">
                <a:solidFill>
                  <a:srgbClr val="009900"/>
                </a:solidFill>
              </a:rPr>
              <a:t>16 </a:t>
            </a:r>
            <a:r>
              <a:rPr lang="en-GB" sz="1800" dirty="0" smtClean="0"/>
              <a:t>/ </a:t>
            </a:r>
            <a:r>
              <a:rPr lang="en-GB" sz="1800" dirty="0" smtClean="0">
                <a:solidFill>
                  <a:srgbClr val="009900"/>
                </a:solidFill>
              </a:rPr>
              <a:t>1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1024 </a:t>
            </a:r>
            <a:r>
              <a:rPr lang="en-GB" sz="1800" dirty="0" smtClean="0"/>
              <a:t>/ </a:t>
            </a:r>
            <a:r>
              <a:rPr lang="en-GB" sz="1800" dirty="0" smtClean="0">
                <a:solidFill>
                  <a:srgbClr val="FF9900"/>
                </a:solidFill>
              </a:rPr>
              <a:t>4 </a:t>
            </a:r>
            <a:r>
              <a:rPr lang="en-GB" sz="1800" dirty="0" smtClean="0"/>
              <a:t>/ </a:t>
            </a:r>
            <a:r>
              <a:rPr lang="en-GB" sz="1800" dirty="0" smtClean="0">
                <a:solidFill>
                  <a:srgbClr val="FF9900"/>
                </a:solidFill>
              </a:rPr>
              <a:t>1</a:t>
            </a:r>
          </a:p>
          <a:p>
            <a:pPr lvl="1"/>
            <a:r>
              <a:rPr lang="en-GB" sz="1800" dirty="0" smtClean="0"/>
              <a:t>max. triggered </a:t>
            </a:r>
            <a:r>
              <a:rPr lang="en-GB" sz="1800" dirty="0" err="1" smtClean="0"/>
              <a:t>evt</a:t>
            </a:r>
            <a:r>
              <a:rPr lang="en-GB" sz="1800" dirty="0" smtClean="0"/>
              <a:t>. fraction	O(</a:t>
            </a:r>
            <a:r>
              <a:rPr lang="en-GB" sz="1800" dirty="0" smtClean="0">
                <a:solidFill>
                  <a:srgbClr val="CC00CC"/>
                </a:solidFill>
              </a:rPr>
              <a:t>1%</a:t>
            </a:r>
            <a:r>
              <a:rPr lang="en-GB" sz="1800" dirty="0" smtClean="0"/>
              <a:t>)=(</a:t>
            </a:r>
            <a:r>
              <a:rPr lang="en-GB" sz="1800" dirty="0" smtClean="0">
                <a:solidFill>
                  <a:srgbClr val="CC00CC"/>
                </a:solidFill>
              </a:rPr>
              <a:t>~2/160 cells</a:t>
            </a:r>
            <a:r>
              <a:rPr lang="en-GB" sz="1800" dirty="0" smtClean="0"/>
              <a:t>)	O(</a:t>
            </a:r>
            <a:r>
              <a:rPr lang="en-GB" sz="1800" dirty="0" smtClean="0">
                <a:solidFill>
                  <a:srgbClr val="CC00CC"/>
                </a:solidFill>
              </a:rPr>
              <a:t>10%</a:t>
            </a:r>
            <a:r>
              <a:rPr lang="en-GB" sz="1800" dirty="0" smtClean="0"/>
              <a:t>)=(</a:t>
            </a:r>
            <a:r>
              <a:rPr lang="en-GB" sz="1800" dirty="0" smtClean="0">
                <a:solidFill>
                  <a:srgbClr val="CC00CC"/>
                </a:solidFill>
              </a:rPr>
              <a:t>10/100 cells</a:t>
            </a:r>
            <a:r>
              <a:rPr lang="en-GB" sz="1800" dirty="0" smtClean="0"/>
              <a:t>)</a:t>
            </a:r>
          </a:p>
          <a:p>
            <a:pPr lvl="1"/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 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err="1" smtClean="0"/>
              <a:t>scalings</a:t>
            </a:r>
            <a:r>
              <a:rPr lang="en-GB" sz="2000" dirty="0" smtClean="0"/>
              <a:t>:			2003			2008</a:t>
            </a:r>
          </a:p>
          <a:p>
            <a:pPr lvl="1"/>
            <a:r>
              <a:rPr lang="en-GB" sz="1800" dirty="0" smtClean="0"/>
              <a:t>Yen/GBP/CHF/Euro	Y</a:t>
            </a:r>
            <a:r>
              <a:rPr lang="en-GB" sz="1800" dirty="0" smtClean="0">
                <a:solidFill>
                  <a:srgbClr val="009900"/>
                </a:solidFill>
              </a:rPr>
              <a:t>190</a:t>
            </a:r>
            <a:r>
              <a:rPr lang="en-GB" sz="1800" dirty="0" smtClean="0"/>
              <a:t>/£</a:t>
            </a:r>
            <a:r>
              <a:rPr lang="en-GB" sz="1800" dirty="0" smtClean="0">
                <a:solidFill>
                  <a:srgbClr val="009900"/>
                </a:solidFill>
              </a:rPr>
              <a:t>1.00</a:t>
            </a:r>
            <a:r>
              <a:rPr lang="en-GB" sz="1800" dirty="0" smtClean="0"/>
              <a:t>/C</a:t>
            </a:r>
            <a:r>
              <a:rPr lang="en-GB" sz="1800" dirty="0" smtClean="0">
                <a:solidFill>
                  <a:srgbClr val="009900"/>
                </a:solidFill>
              </a:rPr>
              <a:t>2.20</a:t>
            </a:r>
            <a:r>
              <a:rPr lang="en-GB" sz="1800" dirty="0" smtClean="0"/>
              <a:t>/E</a:t>
            </a:r>
            <a:r>
              <a:rPr lang="en-GB" sz="1800" dirty="0" smtClean="0">
                <a:solidFill>
                  <a:srgbClr val="009900"/>
                </a:solidFill>
              </a:rPr>
              <a:t>1.40</a:t>
            </a:r>
            <a:r>
              <a:rPr lang="en-GB" sz="1800" dirty="0" smtClean="0"/>
              <a:t>	Y</a:t>
            </a:r>
            <a:r>
              <a:rPr lang="en-GB" sz="1800" dirty="0" smtClean="0">
                <a:solidFill>
                  <a:srgbClr val="009900"/>
                </a:solidFill>
              </a:rPr>
              <a:t>200</a:t>
            </a:r>
            <a:r>
              <a:rPr lang="en-GB" sz="1800" dirty="0" smtClean="0"/>
              <a:t>/£</a:t>
            </a:r>
            <a:r>
              <a:rPr lang="en-GB" sz="1800" dirty="0" smtClean="0">
                <a:solidFill>
                  <a:srgbClr val="009900"/>
                </a:solidFill>
              </a:rPr>
              <a:t>1.00</a:t>
            </a:r>
            <a:r>
              <a:rPr lang="en-GB" sz="1800" dirty="0" smtClean="0"/>
              <a:t>/C</a:t>
            </a:r>
            <a:r>
              <a:rPr lang="en-GB" sz="1800" dirty="0" smtClean="0">
                <a:solidFill>
                  <a:srgbClr val="009900"/>
                </a:solidFill>
              </a:rPr>
              <a:t>1.90</a:t>
            </a:r>
            <a:r>
              <a:rPr lang="en-GB" sz="1800" dirty="0" smtClean="0"/>
              <a:t>/E</a:t>
            </a:r>
            <a:r>
              <a:rPr lang="en-GB" sz="1800" dirty="0" smtClean="0">
                <a:solidFill>
                  <a:srgbClr val="009900"/>
                </a:solidFill>
              </a:rPr>
              <a:t>1.25</a:t>
            </a:r>
          </a:p>
          <a:p>
            <a:pPr lvl="1"/>
            <a:r>
              <a:rPr lang="en-GB" sz="1800" dirty="0" smtClean="0"/>
              <a:t>scaling of Quartz cost	</a:t>
            </a:r>
            <a:r>
              <a:rPr lang="en-GB" sz="1800" dirty="0" smtClean="0">
                <a:solidFill>
                  <a:srgbClr val="009900"/>
                </a:solidFill>
              </a:rPr>
              <a:t>1.00</a:t>
            </a:r>
            <a:r>
              <a:rPr lang="en-GB" sz="1800" dirty="0" smtClean="0"/>
              <a:t>			</a:t>
            </a:r>
            <a:r>
              <a:rPr lang="en-GB" sz="1800" dirty="0" smtClean="0">
                <a:solidFill>
                  <a:srgbClr val="009900"/>
                </a:solidFill>
              </a:rPr>
              <a:t>1.16</a:t>
            </a:r>
          </a:p>
          <a:p>
            <a:pPr lvl="2"/>
            <a:r>
              <a:rPr lang="en-GB" sz="1600" dirty="0" smtClean="0"/>
              <a:t>(assumes: </a:t>
            </a:r>
            <a:r>
              <a:rPr lang="en-GB" sz="1600" dirty="0" smtClean="0">
                <a:solidFill>
                  <a:srgbClr val="009900"/>
                </a:solidFill>
              </a:rPr>
              <a:t>3% inflation/year</a:t>
            </a:r>
            <a:r>
              <a:rPr lang="en-GB" sz="1600" dirty="0" smtClean="0"/>
              <a:t>)</a:t>
            </a:r>
          </a:p>
          <a:p>
            <a:r>
              <a:rPr lang="en-GB" sz="2000" dirty="0" smtClean="0"/>
              <a:t>photon detectors: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1"/>
            <a:r>
              <a:rPr lang="en-GB" sz="1800" dirty="0" smtClean="0"/>
              <a:t>small volume, package cost, including base:		(quote, 10/2008)</a:t>
            </a:r>
          </a:p>
          <a:p>
            <a:pPr lvl="2"/>
            <a:r>
              <a:rPr lang="en-GB" sz="1600" dirty="0" smtClean="0"/>
              <a:t>standard unit				£1100 / </a:t>
            </a:r>
            <a:r>
              <a:rPr lang="en-GB" sz="1600" dirty="0" smtClean="0">
                <a:solidFill>
                  <a:srgbClr val="CC00CC"/>
                </a:solidFill>
              </a:rPr>
              <a:t>CHF2090</a:t>
            </a:r>
          </a:p>
          <a:p>
            <a:pPr lvl="2"/>
            <a:r>
              <a:rPr lang="en-GB" sz="1600" dirty="0" smtClean="0"/>
              <a:t>standard unit, UV glass	</a:t>
            </a:r>
            <a:r>
              <a:rPr lang="en-GB" sz="1600" dirty="0" smtClean="0">
                <a:solidFill>
                  <a:srgbClr val="009900"/>
                </a:solidFill>
              </a:rPr>
              <a:t>£1200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CC00CC"/>
                </a:solidFill>
              </a:rPr>
              <a:t>CHF2640</a:t>
            </a:r>
            <a:r>
              <a:rPr lang="en-GB" sz="1600" dirty="0" smtClean="0"/>
              <a:t>	£1200 / </a:t>
            </a:r>
            <a:r>
              <a:rPr lang="en-GB" sz="1600" dirty="0" smtClean="0">
                <a:solidFill>
                  <a:srgbClr val="CC00CC"/>
                </a:solidFill>
              </a:rPr>
              <a:t>CHF2375</a:t>
            </a:r>
            <a:r>
              <a:rPr lang="en-GB" sz="1600" dirty="0" smtClean="0"/>
              <a:t>	£5200 / </a:t>
            </a:r>
            <a:r>
              <a:rPr lang="en-GB" sz="1600" dirty="0" smtClean="0">
                <a:solidFill>
                  <a:srgbClr val="CC00CC"/>
                </a:solidFill>
              </a:rPr>
              <a:t>CHF  9880</a:t>
            </a:r>
            <a:endParaRPr lang="en-GB" sz="1600" dirty="0" smtClean="0"/>
          </a:p>
          <a:p>
            <a:pPr lvl="2"/>
            <a:r>
              <a:rPr lang="en-GB" sz="1600" dirty="0" smtClean="0"/>
              <a:t>+ SBA + UV glass	</a:t>
            </a:r>
            <a:r>
              <a:rPr lang="en-GB" sz="1600" dirty="0" err="1" smtClean="0"/>
              <a:t>n.a</a:t>
            </a:r>
            <a:r>
              <a:rPr lang="en-GB" sz="1600" dirty="0" smtClean="0"/>
              <a:t>.		£1600 / </a:t>
            </a:r>
            <a:r>
              <a:rPr lang="en-GB" sz="1600" dirty="0" smtClean="0">
                <a:solidFill>
                  <a:srgbClr val="CC00CC"/>
                </a:solidFill>
              </a:rPr>
              <a:t>CHF3040</a:t>
            </a:r>
            <a:r>
              <a:rPr lang="en-GB" sz="1600" dirty="0" smtClean="0"/>
              <a:t>	£</a:t>
            </a:r>
            <a:r>
              <a:rPr lang="en-GB" sz="1600" dirty="0" smtClean="0">
                <a:solidFill>
                  <a:srgbClr val="CC00CC"/>
                </a:solidFill>
              </a:rPr>
              <a:t>5600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CHF10640</a:t>
            </a:r>
          </a:p>
          <a:p>
            <a:pPr lvl="2"/>
            <a:r>
              <a:rPr lang="en-GB" sz="1600" dirty="0" smtClean="0"/>
              <a:t>+ UBA + UV glass	</a:t>
            </a:r>
            <a:r>
              <a:rPr lang="en-GB" sz="1600" dirty="0" err="1" smtClean="0"/>
              <a:t>n.a</a:t>
            </a:r>
            <a:r>
              <a:rPr lang="en-GB" sz="1600" dirty="0" smtClean="0"/>
              <a:t>.		</a:t>
            </a:r>
            <a:r>
              <a:rPr lang="en-GB" sz="1600" dirty="0" smtClean="0">
                <a:solidFill>
                  <a:srgbClr val="009900"/>
                </a:solidFill>
              </a:rPr>
              <a:t>£1800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CC00CC"/>
                </a:solidFill>
              </a:rPr>
              <a:t>CHF3420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009900"/>
                </a:solidFill>
              </a:rPr>
              <a:t>£5800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CC00CC"/>
                </a:solidFill>
              </a:rPr>
              <a:t>CHF11020</a:t>
            </a:r>
          </a:p>
          <a:p>
            <a:pPr lvl="1"/>
            <a:r>
              <a:rPr lang="en-GB" sz="1800" dirty="0" smtClean="0"/>
              <a:t>bare unity cost</a:t>
            </a:r>
          </a:p>
          <a:p>
            <a:pPr lvl="1"/>
            <a:r>
              <a:rPr lang="en-GB" sz="1800" dirty="0" smtClean="0"/>
              <a:t>large volume, </a:t>
            </a:r>
            <a:r>
              <a:rPr lang="en-GB" sz="1800" dirty="0" smtClean="0">
                <a:solidFill>
                  <a:srgbClr val="009900"/>
                </a:solidFill>
              </a:rPr>
              <a:t>best PC</a:t>
            </a:r>
            <a:r>
              <a:rPr lang="en-GB" sz="1800" dirty="0" smtClean="0"/>
              <a:t>: 	no base		no base		</a:t>
            </a:r>
            <a:r>
              <a:rPr lang="en-GB" sz="1800" dirty="0" err="1" smtClean="0"/>
              <a:t>base</a:t>
            </a:r>
            <a:r>
              <a:rPr lang="en-GB" sz="1800" dirty="0" smtClean="0"/>
              <a:t> included</a:t>
            </a:r>
          </a:p>
          <a:p>
            <a:pPr lvl="2"/>
            <a:r>
              <a:rPr lang="en-GB" sz="1600" dirty="0" smtClean="0"/>
              <a:t>standard unit, UV glass	</a:t>
            </a:r>
            <a:r>
              <a:rPr lang="en-GB" sz="1600" dirty="0" smtClean="0">
                <a:solidFill>
                  <a:srgbClr val="CC00CC"/>
                </a:solidFill>
              </a:rPr>
              <a:t>£  423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009900"/>
                </a:solidFill>
              </a:rPr>
              <a:t>CHF  931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£  700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FF0000"/>
                </a:solidFill>
              </a:rPr>
              <a:t>CHF1330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£2200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FF0000"/>
                </a:solidFill>
              </a:rPr>
              <a:t>CHF4180</a:t>
            </a:r>
          </a:p>
          <a:p>
            <a:pPr lvl="2"/>
            <a:r>
              <a:rPr lang="en-GB" sz="1600" dirty="0" smtClean="0"/>
              <a:t>cost of lens		</a:t>
            </a:r>
            <a:r>
              <a:rPr lang="en-GB" sz="1600" dirty="0" smtClean="0">
                <a:solidFill>
                  <a:srgbClr val="CC00CC"/>
                </a:solidFill>
              </a:rPr>
              <a:t>£    32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009900"/>
                </a:solidFill>
              </a:rPr>
              <a:t>CHF    70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£    43 </a:t>
            </a:r>
            <a:r>
              <a:rPr lang="en-GB" sz="1600" dirty="0" smtClean="0"/>
              <a:t>/ </a:t>
            </a:r>
            <a:r>
              <a:rPr lang="en-GB" sz="1600" dirty="0" smtClean="0">
                <a:solidFill>
                  <a:srgbClr val="CC00CC"/>
                </a:solidFill>
              </a:rPr>
              <a:t>CHF    81 </a:t>
            </a:r>
            <a:r>
              <a:rPr lang="en-GB" sz="1600" dirty="0" smtClean="0"/>
              <a:t>	</a:t>
            </a:r>
            <a:r>
              <a:rPr lang="en-GB" sz="1600" dirty="0" err="1" smtClean="0"/>
              <a:t>n.a</a:t>
            </a:r>
            <a:r>
              <a:rPr lang="en-GB" sz="1600" dirty="0" smtClean="0"/>
              <a:t>.</a:t>
            </a:r>
          </a:p>
          <a:p>
            <a:pPr lvl="1"/>
            <a:r>
              <a:rPr lang="en-GB" sz="1800" dirty="0" smtClean="0"/>
              <a:t>number of units needed	</a:t>
            </a:r>
            <a:r>
              <a:rPr lang="en-GB" sz="1600" dirty="0" smtClean="0">
                <a:solidFill>
                  <a:srgbClr val="009900"/>
                </a:solidFill>
              </a:rPr>
              <a:t>4064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009900"/>
                </a:solidFill>
              </a:rPr>
              <a:t>4064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009900"/>
                </a:solidFill>
              </a:rPr>
              <a:t>1112</a:t>
            </a:r>
            <a:endParaRPr lang="en-GB" sz="1800" dirty="0" smtClean="0">
              <a:solidFill>
                <a:srgbClr val="009900"/>
              </a:solidFill>
            </a:endParaRPr>
          </a:p>
          <a:p>
            <a:pPr lvl="1"/>
            <a:r>
              <a:rPr lang="en-GB" sz="1800" dirty="0" smtClean="0"/>
              <a:t>total photon detector cost	</a:t>
            </a:r>
            <a:r>
              <a:rPr lang="en-GB" sz="1600" dirty="0" smtClean="0">
                <a:solidFill>
                  <a:srgbClr val="CC00CC"/>
                </a:solidFill>
              </a:rPr>
              <a:t>£1.85M 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CC00CC"/>
                </a:solidFill>
              </a:rPr>
              <a:t>CHF4.06M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£3.01 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CC00CC"/>
                </a:solidFill>
              </a:rPr>
              <a:t>CHF5.74M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£2.45M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CC00CC"/>
                </a:solidFill>
              </a:rPr>
              <a:t>CHF4.65M</a:t>
            </a:r>
            <a:endParaRPr lang="en-GB" sz="1800" dirty="0" smtClean="0"/>
          </a:p>
          <a:p>
            <a:pPr lvl="2"/>
            <a:r>
              <a:rPr lang="en-GB" sz="1600" dirty="0" smtClean="0"/>
              <a:t>2003 proposal		</a:t>
            </a:r>
            <a:r>
              <a:rPr lang="en-GB" sz="1600" dirty="0" smtClean="0">
                <a:solidFill>
                  <a:srgbClr val="009900"/>
                </a:solidFill>
              </a:rPr>
              <a:t>£1.59M </a:t>
            </a:r>
            <a:r>
              <a:rPr lang="en-GB" sz="1600" dirty="0" smtClean="0"/>
              <a:t>/</a:t>
            </a:r>
            <a:r>
              <a:rPr lang="en-GB" sz="1600" dirty="0" smtClean="0">
                <a:solidFill>
                  <a:srgbClr val="009900"/>
                </a:solidFill>
              </a:rPr>
              <a:t>CHF3.50M</a:t>
            </a:r>
            <a:r>
              <a:rPr lang="en-GB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 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err="1" smtClean="0"/>
              <a:t>scalings</a:t>
            </a:r>
            <a:r>
              <a:rPr lang="en-GB" sz="2000" dirty="0" smtClean="0"/>
              <a:t>:			2003			2008</a:t>
            </a:r>
          </a:p>
          <a:p>
            <a:pPr lvl="1"/>
            <a:r>
              <a:rPr lang="en-GB" sz="1800" dirty="0" smtClean="0"/>
              <a:t>scaling of electronics cost	</a:t>
            </a:r>
            <a:r>
              <a:rPr lang="en-GB" sz="1800" dirty="0" smtClean="0">
                <a:solidFill>
                  <a:srgbClr val="009900"/>
                </a:solidFill>
              </a:rPr>
              <a:t>1.00</a:t>
            </a:r>
            <a:r>
              <a:rPr lang="en-GB" sz="1800" dirty="0" smtClean="0"/>
              <a:t>			</a:t>
            </a:r>
            <a:r>
              <a:rPr lang="en-GB" sz="1800" dirty="0" smtClean="0">
                <a:solidFill>
                  <a:srgbClr val="FF9900"/>
                </a:solidFill>
              </a:rPr>
              <a:t>1.00</a:t>
            </a:r>
          </a:p>
          <a:p>
            <a:pPr lvl="2"/>
            <a:r>
              <a:rPr lang="en-GB" sz="1600" dirty="0" smtClean="0"/>
              <a:t>(assumes: </a:t>
            </a:r>
            <a:r>
              <a:rPr lang="en-GB" sz="1600" dirty="0" smtClean="0">
                <a:solidFill>
                  <a:srgbClr val="009900"/>
                </a:solidFill>
              </a:rPr>
              <a:t>in average technical gain beats inflation</a:t>
            </a:r>
            <a:r>
              <a:rPr lang="en-GB" sz="1600" dirty="0" smtClean="0"/>
              <a:t>)</a:t>
            </a:r>
          </a:p>
          <a:p>
            <a:r>
              <a:rPr lang="en-GB" sz="2000" dirty="0" smtClean="0"/>
              <a:t>L0 boards (all CHF):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2"/>
            <a:r>
              <a:rPr lang="en-GB" sz="1600" dirty="0" smtClean="0"/>
              <a:t>detector-L0 interface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009900"/>
                </a:solidFill>
              </a:rPr>
              <a:t>2000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508k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2000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508k</a:t>
            </a:r>
            <a:r>
              <a:rPr lang="en-GB" sz="1600" dirty="0" smtClean="0"/>
              <a:t>	included</a:t>
            </a:r>
          </a:p>
          <a:p>
            <a:pPr lvl="2"/>
            <a:r>
              <a:rPr lang="en-GB" sz="1600" dirty="0" smtClean="0"/>
              <a:t>F/E board/pitch adapters	</a:t>
            </a:r>
            <a:r>
              <a:rPr lang="en-GB" sz="1600" dirty="0" smtClean="0">
                <a:solidFill>
                  <a:srgbClr val="CC00CC"/>
                </a:solidFill>
              </a:rPr>
              <a:t>2032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009900"/>
                </a:solidFill>
              </a:rPr>
              <a:t>70</a:t>
            </a:r>
            <a:r>
              <a:rPr lang="en-GB" sz="1600" dirty="0" smtClean="0"/>
              <a:t>    =</a:t>
            </a:r>
            <a:r>
              <a:rPr lang="en-GB" sz="1600" dirty="0" smtClean="0">
                <a:solidFill>
                  <a:srgbClr val="CC00CC"/>
                </a:solidFill>
              </a:rPr>
              <a:t>142k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2032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70</a:t>
            </a:r>
            <a:r>
              <a:rPr lang="en-GB" sz="1600" dirty="0" smtClean="0"/>
              <a:t>=</a:t>
            </a:r>
            <a:r>
              <a:rPr lang="en-GB" sz="1600" dirty="0" smtClean="0">
                <a:solidFill>
                  <a:srgbClr val="CC00CC"/>
                </a:solidFill>
              </a:rPr>
              <a:t>285k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2224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70</a:t>
            </a:r>
            <a:r>
              <a:rPr lang="en-GB" sz="1600" dirty="0" smtClean="0"/>
              <a:t>=</a:t>
            </a:r>
            <a:r>
              <a:rPr lang="en-GB" sz="1600" dirty="0" smtClean="0">
                <a:solidFill>
                  <a:srgbClr val="CC00CC"/>
                </a:solidFill>
              </a:rPr>
              <a:t>312k</a:t>
            </a:r>
          </a:p>
          <a:p>
            <a:pPr lvl="2"/>
            <a:r>
              <a:rPr lang="en-GB" sz="1600" dirty="0" smtClean="0"/>
              <a:t>F/E chip (“Beetle”)	</a:t>
            </a:r>
            <a:r>
              <a:rPr lang="en-GB" sz="1600" dirty="0" smtClean="0">
                <a:solidFill>
                  <a:srgbClr val="CC00CC"/>
                </a:solidFill>
              </a:rPr>
              <a:t>2032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009900"/>
                </a:solidFill>
              </a:rPr>
              <a:t>130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264k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2032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130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264k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2224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130 </a:t>
            </a:r>
            <a:r>
              <a:rPr lang="en-GB" sz="1600" dirty="0" smtClean="0"/>
              <a:t> =</a:t>
            </a:r>
            <a:r>
              <a:rPr lang="en-GB" sz="1600" dirty="0" smtClean="0">
                <a:solidFill>
                  <a:srgbClr val="CC00CC"/>
                </a:solidFill>
              </a:rPr>
              <a:t>290k</a:t>
            </a:r>
          </a:p>
          <a:p>
            <a:pPr lvl="2"/>
            <a:r>
              <a:rPr lang="en-GB" sz="1600" dirty="0" smtClean="0"/>
              <a:t>FPGA			</a:t>
            </a:r>
            <a:r>
              <a:rPr lang="en-GB" sz="1600" dirty="0" err="1" smtClean="0"/>
              <a:t>n.a</a:t>
            </a:r>
            <a:r>
              <a:rPr lang="en-GB" sz="1600" dirty="0" smtClean="0"/>
              <a:t>.		</a:t>
            </a:r>
            <a:r>
              <a:rPr lang="en-GB" sz="1600" dirty="0" smtClean="0">
                <a:solidFill>
                  <a:srgbClr val="CC00CC"/>
                </a:solidFill>
              </a:rPr>
              <a:t>2032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130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264k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2224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0000"/>
                </a:solidFill>
              </a:rPr>
              <a:t>130</a:t>
            </a:r>
            <a:r>
              <a:rPr lang="en-GB" sz="1600" dirty="0" smtClean="0"/>
              <a:t>  =</a:t>
            </a:r>
            <a:r>
              <a:rPr lang="en-GB" sz="1600" dirty="0" smtClean="0">
                <a:solidFill>
                  <a:srgbClr val="CC00CC"/>
                </a:solidFill>
              </a:rPr>
              <a:t>290k</a:t>
            </a:r>
          </a:p>
          <a:p>
            <a:pPr lvl="2"/>
            <a:r>
              <a:rPr lang="en-GB" sz="1600" dirty="0" smtClean="0"/>
              <a:t>TCC/DCS	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009900"/>
                </a:solidFill>
              </a:rPr>
              <a:t>100</a:t>
            </a:r>
            <a:r>
              <a:rPr lang="en-GB" sz="1600" dirty="0" smtClean="0"/>
              <a:t>    =  </a:t>
            </a:r>
            <a:r>
              <a:rPr lang="en-GB" sz="1600" dirty="0" smtClean="0">
                <a:solidFill>
                  <a:srgbClr val="CC00CC"/>
                </a:solidFill>
              </a:rPr>
              <a:t>26k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100</a:t>
            </a:r>
            <a:r>
              <a:rPr lang="en-GB" sz="1600" dirty="0" smtClean="0"/>
              <a:t>    =  </a:t>
            </a:r>
            <a:r>
              <a:rPr lang="en-GB" sz="1600" dirty="0" smtClean="0">
                <a:solidFill>
                  <a:srgbClr val="CC00CC"/>
                </a:solidFill>
              </a:rPr>
              <a:t>26k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278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100 </a:t>
            </a:r>
            <a:r>
              <a:rPr lang="en-GB" sz="1600" dirty="0" smtClean="0"/>
              <a:t>   =  </a:t>
            </a:r>
            <a:r>
              <a:rPr lang="en-GB" sz="1600" dirty="0" smtClean="0">
                <a:solidFill>
                  <a:srgbClr val="CC00CC"/>
                </a:solidFill>
              </a:rPr>
              <a:t>28k</a:t>
            </a:r>
          </a:p>
          <a:p>
            <a:pPr lvl="2"/>
            <a:r>
              <a:rPr lang="en-GB" sz="1600" dirty="0" smtClean="0"/>
              <a:t>Trigger/Clock	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009900"/>
                </a:solidFill>
              </a:rPr>
              <a:t>180 </a:t>
            </a:r>
            <a:r>
              <a:rPr lang="en-GB" sz="1600" dirty="0" smtClean="0"/>
              <a:t>   =  </a:t>
            </a:r>
            <a:r>
              <a:rPr lang="en-GB" sz="1600" dirty="0" smtClean="0">
                <a:solidFill>
                  <a:srgbClr val="CC00CC"/>
                </a:solidFill>
              </a:rPr>
              <a:t>46k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180 </a:t>
            </a:r>
            <a:r>
              <a:rPr lang="en-GB" sz="1600" dirty="0" smtClean="0"/>
              <a:t>   =  </a:t>
            </a:r>
            <a:r>
              <a:rPr lang="en-GB" sz="1600" dirty="0" smtClean="0">
                <a:solidFill>
                  <a:srgbClr val="CC00CC"/>
                </a:solidFill>
              </a:rPr>
              <a:t>46k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278</a:t>
            </a:r>
            <a:r>
              <a:rPr lang="en-GB" sz="1600" dirty="0" smtClean="0"/>
              <a:t>x</a:t>
            </a:r>
            <a:r>
              <a:rPr lang="en-GB" sz="1600" dirty="0" smtClean="0">
                <a:solidFill>
                  <a:srgbClr val="FF9900"/>
                </a:solidFill>
              </a:rPr>
              <a:t>180</a:t>
            </a:r>
            <a:r>
              <a:rPr lang="en-GB" sz="1600" dirty="0" smtClean="0"/>
              <a:t>    =  </a:t>
            </a:r>
            <a:r>
              <a:rPr lang="en-GB" sz="1600" dirty="0" smtClean="0">
                <a:solidFill>
                  <a:srgbClr val="CC00CC"/>
                </a:solidFill>
              </a:rPr>
              <a:t>50k</a:t>
            </a:r>
          </a:p>
          <a:p>
            <a:pPr lvl="1"/>
            <a:r>
              <a:rPr lang="en-GB" sz="1800" dirty="0" smtClean="0"/>
              <a:t>optical links to L1/per board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009900"/>
                </a:solidFill>
              </a:rPr>
              <a:t>1</a:t>
            </a:r>
            <a:r>
              <a:rPr lang="en-GB" sz="1600" dirty="0" smtClean="0"/>
              <a:t> (1Gbit)		</a:t>
            </a:r>
            <a:r>
              <a:rPr lang="en-GB" sz="1600" dirty="0" smtClean="0">
                <a:solidFill>
                  <a:srgbClr val="009900"/>
                </a:solidFill>
              </a:rPr>
              <a:t>1</a:t>
            </a:r>
            <a:r>
              <a:rPr lang="en-GB" sz="1600" dirty="0" smtClean="0"/>
              <a:t> (6Gbit)		</a:t>
            </a:r>
            <a:r>
              <a:rPr lang="en-GB" sz="1600" dirty="0" smtClean="0">
                <a:solidFill>
                  <a:srgbClr val="009900"/>
                </a:solidFill>
              </a:rPr>
              <a:t>1</a:t>
            </a:r>
            <a:r>
              <a:rPr lang="en-GB" sz="1600" dirty="0" smtClean="0"/>
              <a:t> (6Gbit)</a:t>
            </a:r>
            <a:endParaRPr lang="en-GB" sz="1400" dirty="0" smtClean="0"/>
          </a:p>
          <a:p>
            <a:pPr lvl="2"/>
            <a:r>
              <a:rPr lang="en-GB" sz="1600" dirty="0" smtClean="0"/>
              <a:t>number of boards/links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CC00CC"/>
                </a:solidFill>
              </a:rPr>
              <a:t>254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CC00CC"/>
                </a:solidFill>
              </a:rPr>
              <a:t>278</a:t>
            </a:r>
          </a:p>
          <a:p>
            <a:pPr lvl="2"/>
            <a:r>
              <a:rPr lang="en-GB" sz="1600" dirty="0" smtClean="0"/>
              <a:t>cost per link/total		</a:t>
            </a:r>
            <a:r>
              <a:rPr lang="en-GB" sz="1600" dirty="0" smtClean="0">
                <a:solidFill>
                  <a:srgbClr val="009900"/>
                </a:solidFill>
              </a:rPr>
              <a:t>220</a:t>
            </a:r>
            <a:r>
              <a:rPr lang="en-GB" sz="1600" dirty="0" smtClean="0"/>
              <a:t>            =  </a:t>
            </a:r>
            <a:r>
              <a:rPr lang="en-GB" sz="1600" dirty="0" smtClean="0">
                <a:solidFill>
                  <a:srgbClr val="CC00CC"/>
                </a:solidFill>
              </a:rPr>
              <a:t>56k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220</a:t>
            </a:r>
            <a:r>
              <a:rPr lang="en-GB" sz="1600" dirty="0" smtClean="0">
                <a:solidFill>
                  <a:srgbClr val="009900"/>
                </a:solidFill>
              </a:rPr>
              <a:t>            </a:t>
            </a:r>
            <a:r>
              <a:rPr lang="en-GB" sz="1600" dirty="0" smtClean="0"/>
              <a:t>=  </a:t>
            </a:r>
            <a:r>
              <a:rPr lang="en-GB" sz="1600" dirty="0" smtClean="0">
                <a:solidFill>
                  <a:srgbClr val="CC00CC"/>
                </a:solidFill>
              </a:rPr>
              <a:t>56k	</a:t>
            </a:r>
            <a:r>
              <a:rPr lang="en-GB" sz="1600" dirty="0" smtClean="0">
                <a:solidFill>
                  <a:srgbClr val="FF9900"/>
                </a:solidFill>
              </a:rPr>
              <a:t>220</a:t>
            </a:r>
            <a:r>
              <a:rPr lang="en-GB" sz="1600" dirty="0" smtClean="0">
                <a:solidFill>
                  <a:srgbClr val="009900"/>
                </a:solidFill>
              </a:rPr>
              <a:t>            </a:t>
            </a:r>
            <a:r>
              <a:rPr lang="en-GB" sz="1600" dirty="0" smtClean="0"/>
              <a:t>=  </a:t>
            </a:r>
            <a:r>
              <a:rPr lang="en-GB" sz="1600" dirty="0" smtClean="0">
                <a:solidFill>
                  <a:srgbClr val="CC00CC"/>
                </a:solidFill>
              </a:rPr>
              <a:t>62k</a:t>
            </a:r>
            <a:endParaRPr lang="en-GB" sz="1400" dirty="0" smtClean="0"/>
          </a:p>
          <a:p>
            <a:r>
              <a:rPr lang="en-GB" sz="2000" dirty="0" smtClean="0"/>
              <a:t>number of L1 boards		</a:t>
            </a:r>
            <a:r>
              <a:rPr lang="en-GB" sz="2000" dirty="0" smtClean="0">
                <a:solidFill>
                  <a:srgbClr val="009900"/>
                </a:solidFill>
              </a:rPr>
              <a:t>30</a:t>
            </a:r>
            <a:r>
              <a:rPr lang="en-GB" sz="2000" dirty="0" smtClean="0"/>
              <a:t>		</a:t>
            </a:r>
            <a:r>
              <a:rPr lang="en-GB" sz="2000" dirty="0" smtClean="0">
                <a:solidFill>
                  <a:srgbClr val="FF9900"/>
                </a:solidFill>
              </a:rPr>
              <a:t>30</a:t>
            </a:r>
            <a:r>
              <a:rPr lang="en-GB" sz="2000" dirty="0" smtClean="0"/>
              <a:t>		</a:t>
            </a:r>
            <a:r>
              <a:rPr lang="en-GB" sz="2000" dirty="0" smtClean="0">
                <a:solidFill>
                  <a:srgbClr val="FF9900"/>
                </a:solidFill>
              </a:rPr>
              <a:t>30</a:t>
            </a:r>
          </a:p>
          <a:p>
            <a:pPr lvl="2"/>
            <a:r>
              <a:rPr lang="en-GB" sz="1600" dirty="0" smtClean="0"/>
              <a:t>cost per board/total	</a:t>
            </a:r>
            <a:r>
              <a:rPr lang="en-GB" sz="1600" dirty="0" smtClean="0">
                <a:solidFill>
                  <a:srgbClr val="009900"/>
                </a:solidFill>
              </a:rPr>
              <a:t>5k              </a:t>
            </a:r>
            <a:r>
              <a:rPr lang="en-GB" sz="1600" dirty="0" smtClean="0"/>
              <a:t>=</a:t>
            </a:r>
            <a:r>
              <a:rPr lang="en-GB" sz="1600" dirty="0" smtClean="0">
                <a:solidFill>
                  <a:srgbClr val="009900"/>
                </a:solidFill>
              </a:rPr>
              <a:t>150k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5k              </a:t>
            </a:r>
            <a:r>
              <a:rPr lang="en-GB" sz="1600" dirty="0" smtClean="0"/>
              <a:t>=</a:t>
            </a:r>
            <a:r>
              <a:rPr lang="en-GB" sz="1600" dirty="0" smtClean="0">
                <a:solidFill>
                  <a:srgbClr val="CC00CC"/>
                </a:solidFill>
              </a:rPr>
              <a:t>150k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5k</a:t>
            </a:r>
            <a:r>
              <a:rPr lang="en-GB" sz="1600" dirty="0" smtClean="0"/>
              <a:t>              =</a:t>
            </a:r>
            <a:r>
              <a:rPr lang="en-GB" sz="1600" dirty="0" smtClean="0">
                <a:solidFill>
                  <a:srgbClr val="CC00CC"/>
                </a:solidFill>
              </a:rPr>
              <a:t>150k</a:t>
            </a:r>
          </a:p>
          <a:p>
            <a:r>
              <a:rPr lang="en-GB" sz="2000" dirty="0" smtClean="0"/>
              <a:t>totals: L0+L1 system		             </a:t>
            </a:r>
            <a:r>
              <a:rPr lang="en-GB" sz="2000" dirty="0" smtClean="0">
                <a:solidFill>
                  <a:srgbClr val="CC00CC"/>
                </a:solidFill>
              </a:rPr>
              <a:t>1192k</a:t>
            </a:r>
            <a:r>
              <a:rPr lang="en-GB" sz="2000" dirty="0" smtClean="0"/>
              <a:t>	             </a:t>
            </a:r>
            <a:r>
              <a:rPr lang="en-GB" sz="2000" dirty="0" smtClean="0">
                <a:solidFill>
                  <a:srgbClr val="CC00CC"/>
                </a:solidFill>
              </a:rPr>
              <a:t>1599k</a:t>
            </a:r>
            <a:r>
              <a:rPr lang="en-GB" sz="2000" dirty="0" smtClean="0"/>
              <a:t>	             </a:t>
            </a:r>
            <a:r>
              <a:rPr lang="en-GB" sz="2000" dirty="0" smtClean="0">
                <a:solidFill>
                  <a:srgbClr val="CC00CC"/>
                </a:solidFill>
              </a:rPr>
              <a:t>1182k</a:t>
            </a:r>
          </a:p>
          <a:p>
            <a:pPr lvl="2"/>
            <a:r>
              <a:rPr lang="en-GB" sz="1600" dirty="0" smtClean="0"/>
              <a:t>per module/unit/channel	</a:t>
            </a:r>
            <a:r>
              <a:rPr lang="en-GB" sz="1600" dirty="0" smtClean="0">
                <a:solidFill>
                  <a:srgbClr val="CC00CC"/>
                </a:solidFill>
              </a:rPr>
              <a:t>4700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293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4.6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6295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393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6.2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CC00CC"/>
                </a:solidFill>
              </a:rPr>
              <a:t>4251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1063</a:t>
            </a:r>
            <a:r>
              <a:rPr lang="en-GB" sz="1600" dirty="0" smtClean="0"/>
              <a:t> / </a:t>
            </a:r>
            <a:r>
              <a:rPr lang="en-GB" sz="1600" dirty="0" smtClean="0">
                <a:solidFill>
                  <a:srgbClr val="CC00CC"/>
                </a:solidFill>
              </a:rPr>
              <a:t>4.15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Risks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system risks:	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1800" dirty="0" smtClean="0"/>
          </a:p>
          <a:p>
            <a:pPr lvl="1"/>
            <a:r>
              <a:rPr lang="en-GB" sz="1800" dirty="0" smtClean="0"/>
              <a:t>photon detectors</a:t>
            </a:r>
          </a:p>
          <a:p>
            <a:pPr lvl="2"/>
            <a:r>
              <a:rPr lang="en-GB" sz="1600" dirty="0" smtClean="0"/>
              <a:t>high QE photocathode	</a:t>
            </a:r>
            <a:r>
              <a:rPr lang="en-GB" sz="1600" dirty="0" err="1" smtClean="0"/>
              <a:t>n.a</a:t>
            </a:r>
            <a:r>
              <a:rPr lang="en-GB" sz="1600" dirty="0" smtClean="0"/>
              <a:t>.		</a:t>
            </a:r>
            <a:r>
              <a:rPr lang="en-GB" sz="1600" dirty="0" smtClean="0">
                <a:solidFill>
                  <a:srgbClr val="FF0000"/>
                </a:solidFill>
              </a:rPr>
              <a:t>variance</a:t>
            </a:r>
            <a:r>
              <a:rPr lang="en-GB" sz="1600" dirty="0" smtClean="0"/>
              <a:t> &amp; </a:t>
            </a:r>
            <a:r>
              <a:rPr lang="en-GB" sz="1600" dirty="0" smtClean="0">
                <a:solidFill>
                  <a:srgbClr val="FF0000"/>
                </a:solidFill>
              </a:rPr>
              <a:t>stability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variance</a:t>
            </a:r>
            <a:r>
              <a:rPr lang="en-GB" sz="1600" dirty="0" smtClean="0"/>
              <a:t> &amp; </a:t>
            </a:r>
            <a:r>
              <a:rPr lang="en-GB" sz="1600" dirty="0" smtClean="0">
                <a:solidFill>
                  <a:srgbClr val="FF0000"/>
                </a:solidFill>
              </a:rPr>
              <a:t>stability</a:t>
            </a:r>
          </a:p>
          <a:p>
            <a:pPr lvl="2"/>
            <a:r>
              <a:rPr lang="en-GB" sz="1600" dirty="0" smtClean="0"/>
              <a:t>cost of gain selection	</a:t>
            </a:r>
            <a:r>
              <a:rPr lang="en-GB" sz="1600" dirty="0" smtClean="0">
                <a:solidFill>
                  <a:srgbClr val="FF0000"/>
                </a:solidFill>
              </a:rPr>
              <a:t>???</a:t>
            </a:r>
            <a:r>
              <a:rPr lang="en-GB" sz="1600" dirty="0" smtClean="0"/>
              <a:t>		</a:t>
            </a:r>
            <a:r>
              <a:rPr lang="en-GB" sz="1600" dirty="0" smtClean="0">
                <a:solidFill>
                  <a:srgbClr val="FF0000"/>
                </a:solidFill>
              </a:rPr>
              <a:t>to be determined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to be determined</a:t>
            </a:r>
          </a:p>
          <a:p>
            <a:pPr lvl="2"/>
            <a:r>
              <a:rPr lang="en-GB" sz="1600" dirty="0" smtClean="0"/>
              <a:t>performance in mag. field	</a:t>
            </a:r>
            <a:r>
              <a:rPr lang="en-GB" sz="1600" dirty="0" smtClean="0">
                <a:solidFill>
                  <a:srgbClr val="009900"/>
                </a:solidFill>
              </a:rPr>
              <a:t>ok, with shield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9900"/>
                </a:solidFill>
              </a:rPr>
              <a:t>ok, with shield</a:t>
            </a:r>
            <a:r>
              <a:rPr lang="en-GB" sz="1600" dirty="0" smtClean="0"/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to be confirmed</a:t>
            </a:r>
          </a:p>
          <a:p>
            <a:pPr lvl="2"/>
            <a:r>
              <a:rPr lang="en-GB" sz="1600" dirty="0" smtClean="0"/>
              <a:t>exchange rate		</a:t>
            </a:r>
            <a:r>
              <a:rPr lang="en-GB" sz="1600" dirty="0" smtClean="0">
                <a:solidFill>
                  <a:srgbClr val="009900"/>
                </a:solidFill>
              </a:rPr>
              <a:t>Yen/£ was rather stable in 2003…2008</a:t>
            </a:r>
            <a:r>
              <a:rPr lang="en-GB" sz="1100" dirty="0" smtClean="0"/>
              <a:t> (</a:t>
            </a:r>
            <a:r>
              <a:rPr lang="en-GB" sz="1100" dirty="0" smtClean="0">
                <a:solidFill>
                  <a:srgbClr val="FF0000"/>
                </a:solidFill>
              </a:rPr>
              <a:t>not true for the last 2 weeks</a:t>
            </a:r>
            <a:r>
              <a:rPr lang="en-GB" sz="1100" dirty="0" smtClean="0"/>
              <a:t>)</a:t>
            </a:r>
            <a:endParaRPr lang="en-GB" sz="1600" dirty="0" smtClean="0"/>
          </a:p>
          <a:p>
            <a:pPr lvl="1"/>
            <a:r>
              <a:rPr lang="en-GB" sz="1800" dirty="0" smtClean="0"/>
              <a:t>L0 electronics</a:t>
            </a:r>
          </a:p>
          <a:p>
            <a:pPr lvl="2"/>
            <a:r>
              <a:rPr lang="en-GB" sz="1600" dirty="0" err="1" smtClean="0"/>
              <a:t>analog</a:t>
            </a:r>
            <a:r>
              <a:rPr lang="en-GB" sz="1600" dirty="0" smtClean="0"/>
              <a:t> vs. digital readout	</a:t>
            </a:r>
          </a:p>
          <a:p>
            <a:pPr lvl="3"/>
            <a:r>
              <a:rPr lang="en-GB" sz="1400" dirty="0" smtClean="0"/>
              <a:t>common mode noise	</a:t>
            </a:r>
            <a:r>
              <a:rPr lang="en-GB" sz="1400" dirty="0" smtClean="0">
                <a:solidFill>
                  <a:srgbClr val="009900"/>
                </a:solidFill>
              </a:rPr>
              <a:t>issue with test system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needs design care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needs design care</a:t>
            </a:r>
          </a:p>
          <a:p>
            <a:pPr lvl="3"/>
            <a:r>
              <a:rPr lang="en-GB" sz="1400" dirty="0" smtClean="0"/>
              <a:t>signal loss (comparator )	</a:t>
            </a:r>
            <a:r>
              <a:rPr lang="en-GB" sz="1400" dirty="0" smtClean="0">
                <a:solidFill>
                  <a:srgbClr val="009900"/>
                </a:solidFill>
              </a:rPr>
              <a:t>5-bit was comfortable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5-bit should be OK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5-bit should be OK</a:t>
            </a:r>
          </a:p>
          <a:p>
            <a:pPr lvl="2"/>
            <a:r>
              <a:rPr lang="en-GB" sz="1600" dirty="0" smtClean="0"/>
              <a:t>design of L0 board</a:t>
            </a:r>
          </a:p>
          <a:p>
            <a:pPr lvl="3"/>
            <a:r>
              <a:rPr lang="en-GB" sz="1400" dirty="0" smtClean="0"/>
              <a:t>cross-talk		</a:t>
            </a:r>
            <a:r>
              <a:rPr lang="en-GB" sz="1400" dirty="0" smtClean="0">
                <a:solidFill>
                  <a:srgbClr val="009900"/>
                </a:solidFill>
              </a:rPr>
              <a:t>issue with test system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needs design care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needs design care</a:t>
            </a:r>
          </a:p>
          <a:p>
            <a:pPr lvl="3"/>
            <a:r>
              <a:rPr lang="en-GB" sz="1400" dirty="0" smtClean="0"/>
              <a:t>F/E chip		</a:t>
            </a:r>
            <a:r>
              <a:rPr lang="en-GB" sz="1400" dirty="0" smtClean="0">
                <a:solidFill>
                  <a:srgbClr val="009900"/>
                </a:solidFill>
              </a:rPr>
              <a:t>was been developed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needs new R&amp;D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needs new R&amp;D</a:t>
            </a:r>
          </a:p>
          <a:p>
            <a:pPr lvl="3"/>
            <a:r>
              <a:rPr lang="en-GB" sz="1400" dirty="0" smtClean="0"/>
              <a:t>cooling		</a:t>
            </a:r>
            <a:r>
              <a:rPr lang="en-GB" sz="1400" dirty="0" smtClean="0">
                <a:solidFill>
                  <a:srgbClr val="009900"/>
                </a:solidFill>
              </a:rPr>
              <a:t>was on critical path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can be cared for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can be cared for</a:t>
            </a:r>
          </a:p>
          <a:p>
            <a:pPr lvl="3"/>
            <a:r>
              <a:rPr lang="en-GB" sz="1400" dirty="0" smtClean="0"/>
              <a:t>FPGA		</a:t>
            </a:r>
            <a:r>
              <a:rPr lang="en-GB" sz="1400" dirty="0" err="1" smtClean="0"/>
              <a:t>n.a</a:t>
            </a:r>
            <a:r>
              <a:rPr lang="en-GB" sz="1400" dirty="0" smtClean="0"/>
              <a:t>.		</a:t>
            </a:r>
            <a:r>
              <a:rPr lang="en-GB" sz="1400" dirty="0" smtClean="0">
                <a:solidFill>
                  <a:srgbClr val="FF0000"/>
                </a:solidFill>
              </a:rPr>
              <a:t>to be developed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to be developed</a:t>
            </a:r>
          </a:p>
          <a:p>
            <a:pPr lvl="3"/>
            <a:r>
              <a:rPr lang="en-GB" sz="1400" dirty="0" smtClean="0"/>
              <a:t>GOL		</a:t>
            </a:r>
            <a:r>
              <a:rPr lang="en-GB" sz="1400" dirty="0" smtClean="0">
                <a:solidFill>
                  <a:srgbClr val="009900"/>
                </a:solidFill>
              </a:rPr>
              <a:t>was available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will be available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FF9900"/>
                </a:solidFill>
              </a:rPr>
              <a:t>will be available</a:t>
            </a:r>
          </a:p>
          <a:p>
            <a:pPr lvl="1"/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 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9530" y="1071546"/>
            <a:ext cx="8929750" cy="5286412"/>
          </a:xfrm>
        </p:spPr>
        <p:txBody>
          <a:bodyPr/>
          <a:lstStyle/>
          <a:p>
            <a:r>
              <a:rPr lang="en-GB" sz="2000" dirty="0" err="1" smtClean="0"/>
              <a:t>MaPMT</a:t>
            </a:r>
            <a:r>
              <a:rPr lang="en-GB" sz="2000" dirty="0" smtClean="0"/>
              <a:t> were fully evaluated in 2003: dropped in cost/risk decision</a:t>
            </a:r>
          </a:p>
          <a:p>
            <a:pPr lvl="1"/>
            <a:r>
              <a:rPr lang="en-GB" sz="1600" dirty="0" smtClean="0"/>
              <a:t>matched the current RICH specification, no fundamental problem</a:t>
            </a:r>
          </a:p>
          <a:p>
            <a:pPr lvl="1"/>
            <a:r>
              <a:rPr lang="en-GB" sz="1600" dirty="0" smtClean="0"/>
              <a:t>were on par with pixel HPDs concerning the PID performance</a:t>
            </a:r>
          </a:p>
          <a:p>
            <a:pPr lvl="1"/>
            <a:r>
              <a:rPr lang="en-GB" sz="1600" dirty="0" smtClean="0"/>
              <a:t>development of F/E board was on the critical path</a:t>
            </a:r>
          </a:p>
          <a:p>
            <a:r>
              <a:rPr lang="en-GB" sz="2000" dirty="0" smtClean="0"/>
              <a:t>2008 </a:t>
            </a:r>
            <a:r>
              <a:rPr lang="en-GB" sz="2000" dirty="0" err="1" smtClean="0"/>
              <a:t>MaPMT</a:t>
            </a:r>
            <a:r>
              <a:rPr lang="en-GB" sz="2000" dirty="0" smtClean="0"/>
              <a:t>:	viable option, even with binary readout</a:t>
            </a:r>
          </a:p>
          <a:p>
            <a:pPr lvl="1"/>
            <a:r>
              <a:rPr lang="en-GB" sz="1600" dirty="0" smtClean="0"/>
              <a:t>photon detectors:		same as 2003, but </a:t>
            </a:r>
            <a:r>
              <a:rPr lang="en-GB" sz="1600" dirty="0" smtClean="0">
                <a:solidFill>
                  <a:srgbClr val="00B0F0"/>
                </a:solidFill>
              </a:rPr>
              <a:t>significant gain in QE </a:t>
            </a:r>
            <a:r>
              <a:rPr lang="en-GB" sz="1600" dirty="0" smtClean="0"/>
              <a:t>(UBA)</a:t>
            </a:r>
          </a:p>
          <a:p>
            <a:pPr lvl="1"/>
            <a:r>
              <a:rPr lang="en-GB" sz="1600" dirty="0" smtClean="0"/>
              <a:t>needs R&amp;D for F/E electronics:	detector-L0 interface, low noise/cross-talk board</a:t>
            </a:r>
          </a:p>
          <a:p>
            <a:pPr lvl="1">
              <a:buNone/>
            </a:pPr>
            <a:r>
              <a:rPr lang="en-GB" sz="1600" dirty="0" smtClean="0"/>
              <a:t>					readout chip, FPGA, 6Gbit optical link</a:t>
            </a:r>
          </a:p>
          <a:p>
            <a:r>
              <a:rPr lang="en-GB" sz="2000" dirty="0" smtClean="0"/>
              <a:t>2008 </a:t>
            </a:r>
            <a:r>
              <a:rPr lang="en-GB" sz="2000" dirty="0" err="1" smtClean="0"/>
              <a:t>Flatpanel</a:t>
            </a:r>
            <a:r>
              <a:rPr lang="en-GB" sz="2000" dirty="0" smtClean="0"/>
              <a:t> PMT:	viable option, with binary readout</a:t>
            </a:r>
          </a:p>
          <a:p>
            <a:pPr>
              <a:buNone/>
            </a:pPr>
            <a:r>
              <a:rPr lang="en-GB" sz="2000" dirty="0" smtClean="0"/>
              <a:t>				preferable to </a:t>
            </a:r>
            <a:r>
              <a:rPr lang="en-GB" sz="2000" dirty="0" err="1" smtClean="0"/>
              <a:t>MaPMT</a:t>
            </a:r>
            <a:r>
              <a:rPr lang="en-GB" sz="2000" dirty="0" smtClean="0"/>
              <a:t> and less costly</a:t>
            </a:r>
          </a:p>
          <a:p>
            <a:pPr lvl="1"/>
            <a:r>
              <a:rPr lang="en-GB" sz="1600" dirty="0" smtClean="0"/>
              <a:t>photon detectors:		</a:t>
            </a:r>
            <a:r>
              <a:rPr lang="en-GB" sz="1600" dirty="0" smtClean="0">
                <a:solidFill>
                  <a:srgbClr val="00B0F0"/>
                </a:solidFill>
              </a:rPr>
              <a:t>higher integration </a:t>
            </a:r>
            <a:r>
              <a:rPr lang="en-GB" sz="1600" dirty="0" smtClean="0"/>
              <a:t>than </a:t>
            </a:r>
            <a:r>
              <a:rPr lang="en-GB" sz="1600" dirty="0" err="1" smtClean="0"/>
              <a:t>MaPMT</a:t>
            </a:r>
            <a:endParaRPr lang="en-GB" sz="1600" dirty="0" smtClean="0"/>
          </a:p>
          <a:p>
            <a:pPr lvl="1">
              <a:buNone/>
            </a:pPr>
            <a:r>
              <a:rPr lang="en-GB" sz="1600" dirty="0" smtClean="0"/>
              <a:t>					(256 </a:t>
            </a:r>
            <a:r>
              <a:rPr lang="en-GB" sz="1600" dirty="0" err="1" smtClean="0"/>
              <a:t>ch</a:t>
            </a:r>
            <a:r>
              <a:rPr lang="en-GB" sz="1600" dirty="0" smtClean="0"/>
              <a:t>., divider, interface)</a:t>
            </a:r>
          </a:p>
          <a:p>
            <a:pPr lvl="1">
              <a:buNone/>
            </a:pPr>
            <a:r>
              <a:rPr lang="en-GB" sz="1600" dirty="0" smtClean="0"/>
              <a:t>					</a:t>
            </a:r>
            <a:r>
              <a:rPr lang="en-GB" sz="1600" dirty="0" smtClean="0">
                <a:solidFill>
                  <a:srgbClr val="00B0F0"/>
                </a:solidFill>
              </a:rPr>
              <a:t>significant gain in QE possible </a:t>
            </a:r>
            <a:r>
              <a:rPr lang="en-GB" sz="1600" dirty="0" smtClean="0"/>
              <a:t>(UBA)</a:t>
            </a:r>
          </a:p>
          <a:p>
            <a:pPr lvl="1"/>
            <a:r>
              <a:rPr lang="en-GB" sz="1600" dirty="0" smtClean="0"/>
              <a:t>needs R&amp;D for F/E electronics: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no detector-L0 interface</a:t>
            </a:r>
            <a:r>
              <a:rPr lang="en-GB" sz="1600" dirty="0" smtClean="0"/>
              <a:t>, low noise/cross-talk board</a:t>
            </a:r>
          </a:p>
          <a:p>
            <a:pPr lvl="1">
              <a:buNone/>
            </a:pPr>
            <a:r>
              <a:rPr lang="en-GB" sz="1600" dirty="0" smtClean="0"/>
              <a:t>					readout chip, FPGA, 6Gbit optical link</a:t>
            </a:r>
          </a:p>
          <a:p>
            <a:r>
              <a:rPr lang="en-GB" sz="2000" dirty="0" smtClean="0"/>
              <a:t>R&amp;D timescale to 2013:	doable, but should start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072626" cy="5286412"/>
          </a:xfrm>
        </p:spPr>
        <p:txBody>
          <a:bodyPr/>
          <a:lstStyle/>
          <a:p>
            <a:r>
              <a:rPr lang="en-GB" sz="2000" dirty="0" err="1" smtClean="0"/>
              <a:t>MaPMT</a:t>
            </a:r>
            <a:r>
              <a:rPr lang="en-GB" sz="2000" dirty="0" smtClean="0"/>
              <a:t>: R7600 (H7546B) 	</a:t>
            </a:r>
            <a:r>
              <a:rPr lang="en-GB" sz="1800" dirty="0" smtClean="0"/>
              <a:t>		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/>
              <a:t>25.7x25.7mm, square (w/o housing)				evaluation:</a:t>
            </a:r>
          </a:p>
          <a:p>
            <a:pPr lvl="1"/>
            <a:r>
              <a:rPr lang="en-GB" sz="1800" dirty="0" smtClean="0"/>
              <a:t>18.1x18.1mm active area, 0.3mm gaps			(</a:t>
            </a:r>
            <a:r>
              <a:rPr lang="en-GB" sz="1800" dirty="0" smtClean="0">
                <a:solidFill>
                  <a:srgbClr val="009900"/>
                </a:solidFill>
              </a:rPr>
              <a:t>0.2mm gaps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available as: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., 4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., 16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GB" sz="1800" dirty="0" smtClean="0">
                <a:solidFill>
                  <a:srgbClr val="009900"/>
                </a:solidFill>
              </a:rPr>
              <a:t>64 </a:t>
            </a:r>
            <a:r>
              <a:rPr lang="en-GB" sz="1800" dirty="0" err="1" smtClean="0">
                <a:solidFill>
                  <a:srgbClr val="009900"/>
                </a:solidFill>
              </a:rPr>
              <a:t>ch</a:t>
            </a:r>
            <a:r>
              <a:rPr lang="en-GB" sz="1800" dirty="0" smtClean="0">
                <a:solidFill>
                  <a:srgbClr val="009900"/>
                </a:solidFill>
              </a:rPr>
              <a:t>.</a:t>
            </a:r>
            <a:r>
              <a:rPr lang="en-GB" sz="1800" dirty="0" smtClean="0"/>
              <a:t>:</a:t>
            </a:r>
          </a:p>
          <a:p>
            <a:pPr lvl="1"/>
            <a:r>
              <a:rPr lang="en-GB" sz="1800" dirty="0" smtClean="0"/>
              <a:t>pixel size: 2.0x2.0mm					(</a:t>
            </a:r>
            <a:r>
              <a:rPr lang="en-GB" sz="1800" dirty="0" smtClean="0">
                <a:solidFill>
                  <a:srgbClr val="009900"/>
                </a:solidFill>
              </a:rPr>
              <a:t>2.1x2.1mm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active area fraction: 49.6% (</a:t>
            </a:r>
            <a:r>
              <a:rPr lang="en-GB" sz="1800" dirty="0" smtClean="0">
                <a:solidFill>
                  <a:srgbClr val="CC00CC"/>
                </a:solidFill>
              </a:rPr>
              <a:t>38.7%</a:t>
            </a:r>
            <a:r>
              <a:rPr lang="en-GB" sz="1800" dirty="0" smtClean="0">
                <a:solidFill>
                  <a:srgbClr val="009900"/>
                </a:solidFill>
              </a:rPr>
              <a:t>)</a:t>
            </a:r>
            <a:r>
              <a:rPr lang="en-GB" sz="1800" dirty="0" smtClean="0"/>
              <a:t>				(</a:t>
            </a:r>
            <a:r>
              <a:rPr lang="en-GB" sz="1800" dirty="0" smtClean="0">
                <a:solidFill>
                  <a:srgbClr val="009900"/>
                </a:solidFill>
              </a:rPr>
              <a:t>38%</a:t>
            </a:r>
            <a:r>
              <a:rPr lang="en-GB" sz="1800" dirty="0" smtClean="0"/>
              <a:t>,</a:t>
            </a:r>
            <a:r>
              <a:rPr lang="en-GB" sz="1800" dirty="0" smtClean="0">
                <a:solidFill>
                  <a:srgbClr val="CC00CC"/>
                </a:solidFill>
              </a:rPr>
              <a:t>42%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recovered active area fraction with Quartz lens: </a:t>
            </a:r>
            <a:r>
              <a:rPr lang="en-GB" sz="1800" dirty="0" smtClean="0">
                <a:solidFill>
                  <a:srgbClr val="CC00CC"/>
                </a:solidFill>
              </a:rPr>
              <a:t>78.1%</a:t>
            </a:r>
            <a:r>
              <a:rPr lang="en-GB" sz="1800" dirty="0" smtClean="0"/>
              <a:t>		(</a:t>
            </a:r>
            <a:r>
              <a:rPr lang="en-GB" sz="1800" dirty="0" smtClean="0">
                <a:solidFill>
                  <a:srgbClr val="009900"/>
                </a:solidFill>
              </a:rPr>
              <a:t>85%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effective pixel size: </a:t>
            </a:r>
            <a:r>
              <a:rPr lang="en-GB" sz="1800" dirty="0" smtClean="0">
                <a:solidFill>
                  <a:srgbClr val="CC00CC"/>
                </a:solidFill>
              </a:rPr>
              <a:t>2.8x2.8mm</a:t>
            </a:r>
            <a:r>
              <a:rPr lang="en-GB" sz="1800" dirty="0" smtClean="0"/>
              <a:t>				(</a:t>
            </a:r>
            <a:r>
              <a:rPr lang="en-GB" sz="1800" dirty="0" smtClean="0">
                <a:solidFill>
                  <a:srgbClr val="009900"/>
                </a:solidFill>
              </a:rPr>
              <a:t>3.0x3.0mm</a:t>
            </a:r>
            <a:r>
              <a:rPr lang="en-GB" sz="1800" dirty="0" smtClean="0"/>
              <a:t>)</a:t>
            </a:r>
          </a:p>
          <a:p>
            <a:endParaRPr lang="en-GB" sz="2000" dirty="0" smtClean="0"/>
          </a:p>
          <a:p>
            <a:r>
              <a:rPr lang="en-GB" sz="2000" dirty="0" smtClean="0"/>
              <a:t>available </a:t>
            </a:r>
            <a:r>
              <a:rPr lang="en-GB" sz="2000" dirty="0" err="1" smtClean="0"/>
              <a:t>Flatpanel</a:t>
            </a:r>
            <a:r>
              <a:rPr lang="en-GB" sz="2000" dirty="0" smtClean="0"/>
              <a:t> PMT: R8400 (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H8500,</a:t>
            </a:r>
            <a:r>
              <a:rPr lang="en-GB" sz="2000" dirty="0" smtClean="0"/>
              <a:t> H9500)</a:t>
            </a:r>
          </a:p>
          <a:p>
            <a:pPr lvl="1"/>
            <a:r>
              <a:rPr lang="en-GB" sz="1800" dirty="0" smtClean="0"/>
              <a:t>52.0x52.0mm, square</a:t>
            </a:r>
          </a:p>
          <a:p>
            <a:pPr lvl="1"/>
            <a:r>
              <a:rPr lang="en-GB" sz="1800" dirty="0" smtClean="0"/>
              <a:t>49.0x49.0mm active area, 0.2mm gaps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64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GB" sz="1800" dirty="0" smtClean="0">
                <a:solidFill>
                  <a:srgbClr val="009900"/>
                </a:solidFill>
              </a:rPr>
              <a:t>256 </a:t>
            </a:r>
            <a:r>
              <a:rPr lang="en-GB" sz="1800" dirty="0" err="1" smtClean="0">
                <a:solidFill>
                  <a:srgbClr val="009900"/>
                </a:solidFill>
              </a:rPr>
              <a:t>ch</a:t>
            </a:r>
            <a:r>
              <a:rPr lang="en-GB" sz="1800" dirty="0" smtClean="0">
                <a:solidFill>
                  <a:srgbClr val="009900"/>
                </a:solidFill>
              </a:rPr>
              <a:t>.</a:t>
            </a:r>
            <a:r>
              <a:rPr lang="en-GB" sz="1800" dirty="0" smtClean="0"/>
              <a:t>:</a:t>
            </a:r>
          </a:p>
          <a:p>
            <a:pPr lvl="1"/>
            <a:r>
              <a:rPr lang="en-GB" sz="1800" dirty="0" smtClean="0"/>
              <a:t>pixel size: 3.04x3.04mm (edge: 3.04x3.22mm, corner: 3.22x3.22mm)</a:t>
            </a:r>
          </a:p>
          <a:p>
            <a:pPr lvl="1"/>
            <a:r>
              <a:rPr lang="en-GB" sz="1800" dirty="0" smtClean="0"/>
              <a:t>active area fraction: 89% (</a:t>
            </a:r>
            <a:r>
              <a:rPr lang="en-GB" sz="1800" dirty="0" smtClean="0">
                <a:solidFill>
                  <a:srgbClr val="CC00CC"/>
                </a:solidFill>
              </a:rPr>
              <a:t>78.3%</a:t>
            </a:r>
            <a:r>
              <a:rPr lang="en-GB" sz="1800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Metal Channel Detector Types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7600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8" y="938195"/>
            <a:ext cx="1462088" cy="1581150"/>
          </a:xfrm>
          <a:prstGeom prst="rect">
            <a:avLst/>
          </a:prstGeom>
        </p:spPr>
      </p:pic>
      <p:pic>
        <p:nvPicPr>
          <p:cNvPr id="10" name="Picture 9" descr="H9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30" y="3929066"/>
            <a:ext cx="2017967" cy="1540193"/>
          </a:xfrm>
          <a:prstGeom prst="rect">
            <a:avLst/>
          </a:prstGeom>
        </p:spPr>
      </p:pic>
      <p:pic>
        <p:nvPicPr>
          <p:cNvPr id="12" name="Picture 11" descr="H8500_pin_onl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242" y="4429132"/>
            <a:ext cx="939832" cy="983837"/>
          </a:xfrm>
          <a:prstGeom prst="rect">
            <a:avLst/>
          </a:prstGeom>
        </p:spPr>
      </p:pic>
      <p:pic>
        <p:nvPicPr>
          <p:cNvPr id="14" name="Picture 5" descr="C:\My Documents\Talks\mapmt_cluster_lense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763722" y="2863026"/>
            <a:ext cx="975360" cy="780288"/>
          </a:xfrm>
          <a:prstGeom prst="rect">
            <a:avLst/>
          </a:prstGeom>
          <a:noFill/>
          <a:ln/>
        </p:spPr>
      </p:pic>
      <p:sp>
        <p:nvSpPr>
          <p:cNvPr id="15" name="TextBox 14"/>
          <p:cNvSpPr txBox="1"/>
          <p:nvPr/>
        </p:nvSpPr>
        <p:spPr>
          <a:xfrm>
            <a:off x="6596074" y="4403719"/>
            <a:ext cx="851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HV:</a:t>
            </a:r>
          </a:p>
          <a:p>
            <a:pPr algn="l"/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pin or</a:t>
            </a:r>
          </a:p>
          <a:p>
            <a:pPr algn="l"/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cable</a:t>
            </a:r>
          </a:p>
          <a:p>
            <a:pPr algn="l"/>
            <a:r>
              <a:rPr lang="en-GB" sz="1400" dirty="0" smtClean="0">
                <a:solidFill>
                  <a:srgbClr val="CC00CC"/>
                </a:solidFill>
                <a:latin typeface="+mn-lt"/>
              </a:rPr>
              <a:t>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Spare Slides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8858312" cy="5286412"/>
          </a:xfrm>
        </p:spPr>
        <p:txBody>
          <a:bodyPr/>
          <a:lstStyle/>
          <a:p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Items to Cover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1200" dirty="0" smtClean="0"/>
              <a:t>Sensitivity to Cherenkov light:						</a:t>
            </a:r>
            <a:r>
              <a:rPr lang="en-GB" sz="1200" dirty="0" err="1" smtClean="0"/>
              <a:t>MaPMT</a:t>
            </a:r>
            <a:r>
              <a:rPr lang="en-GB" sz="1200" dirty="0" smtClean="0"/>
              <a:t>	</a:t>
            </a:r>
            <a:r>
              <a:rPr lang="en-GB" sz="1200" dirty="0" err="1" smtClean="0"/>
              <a:t>Flatpanel</a:t>
            </a:r>
            <a:endParaRPr lang="en-GB" sz="1200" dirty="0" smtClean="0"/>
          </a:p>
          <a:p>
            <a:pPr lvl="1"/>
            <a:r>
              <a:rPr lang="en-GB" sz="1000" dirty="0" smtClean="0"/>
              <a:t>efficiency of  Cherenkov light detection: QE or </a:t>
            </a:r>
            <a:r>
              <a:rPr lang="en-GB" sz="1000" dirty="0" err="1" smtClean="0"/>
              <a:t>QEdE</a:t>
            </a:r>
            <a:r>
              <a:rPr lang="en-GB" sz="1000" dirty="0" smtClean="0"/>
              <a:t>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>
              <a:solidFill>
                <a:srgbClr val="FF0000"/>
              </a:solidFill>
            </a:endParaRPr>
          </a:p>
          <a:p>
            <a:pPr lvl="1"/>
            <a:r>
              <a:rPr lang="en-GB" sz="1000" dirty="0" smtClean="0"/>
              <a:t>wavelength range of sensitivity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>
              <a:solidFill>
                <a:srgbClr val="009900"/>
              </a:solidFill>
            </a:endParaRPr>
          </a:p>
          <a:p>
            <a:r>
              <a:rPr lang="en-GB" sz="1200" dirty="0" smtClean="0"/>
              <a:t>Signal characterisation:</a:t>
            </a:r>
          </a:p>
          <a:p>
            <a:pPr lvl="1"/>
            <a:r>
              <a:rPr lang="en-GB" sz="1000" dirty="0" smtClean="0"/>
              <a:t>raw signal size, rise (fall) time, signal width (pileup?)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output signal type (analogue: charge, voltage, digital, binary) 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r>
              <a:rPr lang="en-GB" sz="1200" dirty="0" smtClean="0"/>
              <a:t>Detector unit characterisation:</a:t>
            </a:r>
            <a:endParaRPr lang="en-GB" sz="1100" dirty="0" smtClean="0"/>
          </a:p>
          <a:p>
            <a:pPr lvl="1"/>
            <a:r>
              <a:rPr lang="en-GB" sz="1000" dirty="0" smtClean="0"/>
              <a:t>any noise issues: sources, size, frequency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signal to noise ratio, efficiency of separation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channel granularity	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</a:p>
          <a:p>
            <a:pPr lvl="1"/>
            <a:r>
              <a:rPr lang="en-GB" sz="1000" dirty="0" smtClean="0"/>
              <a:t>channel-to-channel variation of the signal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channel-to-channel cross-talk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active area fraction	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>
              <a:solidFill>
                <a:srgbClr val="009900"/>
              </a:solidFill>
            </a:endParaRPr>
          </a:p>
          <a:p>
            <a:pPr lvl="1"/>
            <a:r>
              <a:rPr lang="en-GB" sz="1000" dirty="0" smtClean="0"/>
              <a:t>magnetic field performance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lifetime, ageing and radiation damage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if not an off-the shelf-device (</a:t>
            </a:r>
            <a:r>
              <a:rPr lang="en-GB" sz="1000" dirty="0" err="1" smtClean="0"/>
              <a:t>e.g</a:t>
            </a:r>
            <a:r>
              <a:rPr lang="en-GB" sz="1000" dirty="0" smtClean="0"/>
              <a:t> HPD): what new steps would be involved in the manufacture process	not applicable	not applicable</a:t>
            </a:r>
          </a:p>
          <a:p>
            <a:r>
              <a:rPr lang="en-GB" sz="1200" dirty="0" smtClean="0"/>
              <a:t>System integration:</a:t>
            </a:r>
          </a:p>
          <a:p>
            <a:pPr lvl="1"/>
            <a:r>
              <a:rPr lang="en-GB" sz="1000" dirty="0" smtClean="0"/>
              <a:t>binary, digital or analogue readout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possibility of scalability to a large system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ease of integration with internal or internal electronics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any problem areas with previous experiences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r>
              <a:rPr lang="en-GB" sz="1200" dirty="0" smtClean="0"/>
              <a:t>Cost:</a:t>
            </a:r>
          </a:p>
          <a:p>
            <a:pPr lvl="1"/>
            <a:r>
              <a:rPr lang="en-GB" sz="1000" dirty="0" smtClean="0"/>
              <a:t>detector unit (R&amp;D)	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electronics	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services	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pPr lvl="1"/>
            <a:r>
              <a:rPr lang="en-GB" sz="1000" dirty="0" smtClean="0"/>
              <a:t>scaling to full system						</a:t>
            </a:r>
            <a:r>
              <a:rPr lang="en-GB" sz="1000" dirty="0" smtClean="0">
                <a:solidFill>
                  <a:srgbClr val="009900"/>
                </a:solidFill>
              </a:rPr>
              <a:t>covered</a:t>
            </a:r>
            <a:r>
              <a:rPr lang="en-GB" sz="1000" dirty="0" smtClean="0"/>
              <a:t>	</a:t>
            </a:r>
            <a:r>
              <a:rPr lang="en-GB" sz="1000" dirty="0" err="1" smtClean="0">
                <a:solidFill>
                  <a:srgbClr val="009900"/>
                </a:solidFill>
              </a:rPr>
              <a:t>covered</a:t>
            </a:r>
            <a:endParaRPr lang="en-GB" sz="1000" dirty="0" smtClean="0"/>
          </a:p>
          <a:p>
            <a:r>
              <a:rPr lang="en-GB" sz="1200" dirty="0" smtClean="0"/>
              <a:t>Verdict: is this photon detector usable for the RICH in principle?</a:t>
            </a:r>
            <a:endParaRPr lang="en-GB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WINDOWS\Profiles\muheim\My Documents\LHCb\hamamatsu\M64_anode_uniformity_Histogram_2002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1071546"/>
            <a:ext cx="8020050" cy="5667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MaPMT</a:t>
            </a:r>
            <a:r>
              <a:rPr lang="en-GB" dirty="0" smtClean="0"/>
              <a:t> Gain Uniformity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private communication from Hamamatsu, 12/2002:</a:t>
            </a:r>
          </a:p>
          <a:p>
            <a:pPr lvl="1"/>
            <a:r>
              <a:rPr lang="en-GB" sz="1800" dirty="0" smtClean="0"/>
              <a:t>gain variation over production sample of 501 R5900-M64 (predecessor of R7600)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206" y="2357430"/>
            <a:ext cx="1620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total variation:</a:t>
            </a: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factor 5</a:t>
            </a:r>
          </a:p>
          <a:p>
            <a:pPr algn="l"/>
            <a:endParaRPr lang="en-GB" dirty="0" smtClean="0">
              <a:solidFill>
                <a:srgbClr val="CC00CC"/>
              </a:solidFill>
              <a:latin typeface="+mn-lt"/>
            </a:endParaRP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90% within</a:t>
            </a: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factor 3.2</a:t>
            </a:r>
          </a:p>
          <a:p>
            <a:pPr algn="l"/>
            <a:endParaRPr lang="en-GB" dirty="0" smtClean="0">
              <a:solidFill>
                <a:srgbClr val="CC00CC"/>
              </a:solidFill>
              <a:latin typeface="+mn-lt"/>
            </a:endParaRP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60% within</a:t>
            </a:r>
          </a:p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factor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Quantum Efficiency 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C_bialkali_400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1643050"/>
            <a:ext cx="4518660" cy="3970020"/>
          </a:xfrm>
          <a:prstGeom prst="rect">
            <a:avLst/>
          </a:prstGeom>
        </p:spPr>
      </p:pic>
      <p:pic>
        <p:nvPicPr>
          <p:cNvPr id="9" name="Picture 8" descr="PC_bialkali_500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94" y="1643050"/>
            <a:ext cx="4495800" cy="3970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076" y="121442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 smtClean="0">
                <a:solidFill>
                  <a:srgbClr val="CC00CC"/>
                </a:solidFill>
                <a:latin typeface="+mn-lt"/>
              </a:rPr>
              <a:t>Bialkali</a:t>
            </a:r>
            <a:r>
              <a:rPr lang="en-GB" dirty="0" smtClean="0">
                <a:solidFill>
                  <a:srgbClr val="CC00CC"/>
                </a:solidFill>
                <a:latin typeface="+mn-lt"/>
              </a:rPr>
              <a:t> photo cathodes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6766" y="121442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 smtClean="0">
                <a:solidFill>
                  <a:srgbClr val="CC00CC"/>
                </a:solidFill>
                <a:latin typeface="+mn-lt"/>
              </a:rPr>
              <a:t>Multialkali</a:t>
            </a:r>
            <a:r>
              <a:rPr lang="en-GB" dirty="0" smtClean="0">
                <a:solidFill>
                  <a:srgbClr val="CC00CC"/>
                </a:solidFill>
                <a:latin typeface="+mn-lt"/>
              </a:rPr>
              <a:t> photo cathodes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7662" y="564357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CC00CC"/>
                </a:solidFill>
                <a:latin typeface="+mn-lt"/>
              </a:rPr>
              <a:t>Hamamatsu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Quantum Efficiency 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001188" cy="5286412"/>
          </a:xfrm>
        </p:spPr>
        <p:txBody>
          <a:bodyPr/>
          <a:lstStyle/>
          <a:p>
            <a:r>
              <a:rPr lang="en-GB" sz="1800" dirty="0" smtClean="0"/>
              <a:t>available standard </a:t>
            </a:r>
            <a:r>
              <a:rPr lang="en-GB" sz="1800" dirty="0" err="1" smtClean="0"/>
              <a:t>bialkali</a:t>
            </a:r>
            <a:r>
              <a:rPr lang="en-GB" sz="1800" dirty="0" smtClean="0"/>
              <a:t>/</a:t>
            </a:r>
            <a:r>
              <a:rPr lang="en-GB" sz="1800" dirty="0" err="1" smtClean="0"/>
              <a:t>mulitialkali</a:t>
            </a:r>
            <a:r>
              <a:rPr lang="en-GB" sz="1800" dirty="0" smtClean="0"/>
              <a:t> photo cathodes: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standard, </a:t>
            </a:r>
            <a:r>
              <a:rPr lang="en-GB" sz="1600" dirty="0" err="1" smtClean="0"/>
              <a:t>bialkali</a:t>
            </a:r>
            <a:r>
              <a:rPr lang="en-GB" sz="1600" dirty="0" smtClean="0"/>
              <a:t>: </a:t>
            </a:r>
            <a:r>
              <a:rPr lang="en-GB" sz="1600" dirty="0" smtClean="0">
                <a:solidFill>
                  <a:srgbClr val="009900"/>
                </a:solidFill>
              </a:rPr>
              <a:t>400</a:t>
            </a:r>
            <a:r>
              <a:rPr lang="en-GB" sz="1600" dirty="0" smtClean="0"/>
              <a:t>X (X=K,</a:t>
            </a:r>
            <a:r>
              <a:rPr lang="en-GB" sz="1600" dirty="0" smtClean="0">
                <a:solidFill>
                  <a:srgbClr val="009900"/>
                </a:solidFill>
              </a:rPr>
              <a:t>U</a:t>
            </a:r>
            <a:r>
              <a:rPr lang="en-GB" sz="1600" dirty="0" smtClean="0"/>
              <a:t>,S)</a:t>
            </a:r>
          </a:p>
          <a:p>
            <a:pPr lvl="2"/>
            <a:r>
              <a:rPr lang="en-GB" sz="1400" dirty="0" smtClean="0"/>
              <a:t>windows:		K </a:t>
            </a:r>
            <a:r>
              <a:rPr lang="en-GB" sz="1400" dirty="0" smtClean="0">
                <a:sym typeface="Symbol"/>
              </a:rPr>
              <a:t> borosilicate	</a:t>
            </a:r>
            <a:r>
              <a:rPr lang="en-GB" sz="1400" dirty="0" smtClean="0">
                <a:solidFill>
                  <a:srgbClr val="009900"/>
                </a:solidFill>
                <a:sym typeface="Symbol"/>
              </a:rPr>
              <a:t>U  UV-glass</a:t>
            </a:r>
            <a:r>
              <a:rPr lang="en-GB" sz="1400" dirty="0" smtClean="0">
                <a:solidFill>
                  <a:srgbClr val="FF9900"/>
                </a:solidFill>
                <a:sym typeface="Symbol"/>
              </a:rPr>
              <a:t>	</a:t>
            </a:r>
            <a:r>
              <a:rPr lang="en-GB" sz="1400" dirty="0" smtClean="0">
                <a:sym typeface="Symbol"/>
              </a:rPr>
              <a:t>S  fused silica</a:t>
            </a:r>
            <a:endParaRPr lang="en-GB" sz="1400" dirty="0" smtClean="0"/>
          </a:p>
          <a:p>
            <a:pPr lvl="2"/>
            <a:r>
              <a:rPr lang="en-GB" sz="1400" dirty="0" smtClean="0"/>
              <a:t>QE@200/250/300nm	 </a:t>
            </a:r>
            <a:r>
              <a:rPr lang="en-GB" sz="1400" dirty="0" smtClean="0">
                <a:sym typeface="Symbol"/>
              </a:rPr>
              <a:t> 0/  0/18%		</a:t>
            </a:r>
            <a:r>
              <a:rPr lang="en-GB" sz="1400" dirty="0" smtClean="0">
                <a:solidFill>
                  <a:srgbClr val="009900"/>
                </a:solidFill>
                <a:sym typeface="Symbol"/>
              </a:rPr>
              <a:t> 8/14/18%</a:t>
            </a:r>
            <a:r>
              <a:rPr lang="en-GB" sz="1400" dirty="0" smtClean="0">
                <a:solidFill>
                  <a:srgbClr val="FF9900"/>
                </a:solidFill>
                <a:sym typeface="Symbol"/>
              </a:rPr>
              <a:t>		</a:t>
            </a:r>
            <a:r>
              <a:rPr lang="en-GB" sz="1400" dirty="0" smtClean="0">
                <a:sym typeface="Symbol"/>
              </a:rPr>
              <a:t>18/18/18%	</a:t>
            </a:r>
            <a:endParaRPr lang="en-GB" sz="1400" dirty="0" smtClean="0"/>
          </a:p>
          <a:p>
            <a:pPr lvl="2"/>
            <a:r>
              <a:rPr lang="en-GB" sz="1400" dirty="0" smtClean="0"/>
              <a:t>peak QE @ </a:t>
            </a:r>
            <a:r>
              <a:rPr lang="en-GB" sz="1400" dirty="0" smtClean="0">
                <a:latin typeface="Symbol" pitchFamily="18" charset="2"/>
              </a:rPr>
              <a:t>l</a:t>
            </a:r>
            <a:r>
              <a:rPr lang="en-GB" sz="1400" dirty="0" smtClean="0"/>
              <a:t>[nm]		</a:t>
            </a:r>
            <a:r>
              <a:rPr lang="en-GB" sz="1400" dirty="0" smtClean="0">
                <a:sym typeface="Symbol"/>
              </a:rPr>
              <a:t>~26% @ 400nm	</a:t>
            </a:r>
            <a:r>
              <a:rPr lang="en-GB" sz="1400" dirty="0" smtClean="0">
                <a:solidFill>
                  <a:srgbClr val="009900"/>
                </a:solidFill>
                <a:sym typeface="Symbol"/>
              </a:rPr>
              <a:t>~26% @ 400nm</a:t>
            </a:r>
            <a:r>
              <a:rPr lang="en-GB" sz="1400" dirty="0" smtClean="0">
                <a:solidFill>
                  <a:srgbClr val="FF9900"/>
                </a:solidFill>
                <a:sym typeface="Symbol"/>
              </a:rPr>
              <a:t>	</a:t>
            </a:r>
            <a:r>
              <a:rPr lang="en-GB" sz="1400" dirty="0" smtClean="0">
                <a:sym typeface="Symbol"/>
              </a:rPr>
              <a:t>~26% @ 400nm</a:t>
            </a:r>
            <a:endParaRPr lang="en-GB" sz="1400" dirty="0" smtClean="0"/>
          </a:p>
          <a:p>
            <a:pPr lvl="2"/>
            <a:r>
              <a:rPr lang="en-GB" sz="1400" dirty="0" smtClean="0"/>
              <a:t>1%[0%] red cut-off		</a:t>
            </a:r>
            <a:r>
              <a:rPr lang="en-GB" sz="1400" dirty="0" smtClean="0">
                <a:sym typeface="Symbol"/>
              </a:rPr>
              <a:t>650[700]nm	</a:t>
            </a:r>
            <a:r>
              <a:rPr lang="en-GB" sz="1400" dirty="0" smtClean="0">
                <a:solidFill>
                  <a:srgbClr val="009900"/>
                </a:solidFill>
                <a:sym typeface="Symbol"/>
              </a:rPr>
              <a:t>650[700]nm</a:t>
            </a:r>
            <a:r>
              <a:rPr lang="en-GB" sz="1400" dirty="0" smtClean="0">
                <a:solidFill>
                  <a:srgbClr val="FF9900"/>
                </a:solidFill>
                <a:sym typeface="Symbol"/>
              </a:rPr>
              <a:t>	</a:t>
            </a:r>
            <a:r>
              <a:rPr lang="en-GB" sz="1400" dirty="0" smtClean="0">
                <a:sym typeface="Symbol"/>
              </a:rPr>
              <a:t>650[700]nm</a:t>
            </a:r>
            <a:endParaRPr lang="en-GB" sz="1400" dirty="0" smtClean="0"/>
          </a:p>
          <a:p>
            <a:pPr lvl="2"/>
            <a:r>
              <a:rPr lang="en-GB" sz="1400" dirty="0" smtClean="0"/>
              <a:t>QE </a:t>
            </a:r>
            <a:r>
              <a:rPr lang="en-GB" sz="1400" dirty="0" err="1" smtClean="0"/>
              <a:t>dE</a:t>
            </a:r>
            <a:r>
              <a:rPr lang="en-GB" sz="1400" dirty="0" smtClean="0"/>
              <a:t> (from graph)		</a:t>
            </a:r>
            <a:r>
              <a:rPr lang="en-GB" sz="1400" dirty="0" smtClean="0">
                <a:solidFill>
                  <a:srgbClr val="CC00CC"/>
                </a:solidFill>
              </a:rPr>
              <a:t>0.505 (-29%)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0.706	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0.932 (+32%)</a:t>
            </a:r>
          </a:p>
          <a:p>
            <a:pPr lvl="1">
              <a:buNone/>
            </a:pPr>
            <a:endParaRPr lang="en-GB" sz="1400" dirty="0" smtClean="0">
              <a:sym typeface="Symbol"/>
            </a:endParaRPr>
          </a:p>
          <a:p>
            <a:pPr lvl="1"/>
            <a:r>
              <a:rPr lang="en-GB" sz="1600" dirty="0" smtClean="0"/>
              <a:t>high UV and red, </a:t>
            </a:r>
            <a:r>
              <a:rPr lang="en-GB" sz="1600" dirty="0" err="1" smtClean="0"/>
              <a:t>multialkali</a:t>
            </a:r>
            <a:r>
              <a:rPr lang="en-GB" sz="1600" dirty="0" smtClean="0"/>
              <a:t>: 500X (X=K,U,S)</a:t>
            </a:r>
          </a:p>
          <a:p>
            <a:pPr lvl="2"/>
            <a:r>
              <a:rPr lang="en-GB" sz="1400" dirty="0" smtClean="0"/>
              <a:t>windows:		K </a:t>
            </a:r>
            <a:r>
              <a:rPr lang="en-GB" sz="1400" dirty="0" smtClean="0">
                <a:sym typeface="Symbol"/>
              </a:rPr>
              <a:t> borosilicate	U  UV-glass	S  fused silica</a:t>
            </a:r>
            <a:endParaRPr lang="en-GB" sz="1400" dirty="0" smtClean="0"/>
          </a:p>
          <a:p>
            <a:pPr lvl="2"/>
            <a:r>
              <a:rPr lang="en-GB" sz="1400" dirty="0" smtClean="0"/>
              <a:t>QE@200/250/300nm	 </a:t>
            </a:r>
            <a:r>
              <a:rPr lang="en-GB" sz="1400" dirty="0" smtClean="0">
                <a:sym typeface="Symbol"/>
              </a:rPr>
              <a:t> 0/  0/12%		10/24/25%		10/24/25%</a:t>
            </a:r>
            <a:endParaRPr lang="en-GB" sz="1400" dirty="0" smtClean="0"/>
          </a:p>
          <a:p>
            <a:pPr lvl="2"/>
            <a:r>
              <a:rPr lang="en-GB" sz="1400" dirty="0" smtClean="0"/>
              <a:t>peak QE @ </a:t>
            </a:r>
            <a:r>
              <a:rPr lang="en-GB" sz="1400" dirty="0" smtClean="0">
                <a:latin typeface="Symbol" pitchFamily="18" charset="2"/>
              </a:rPr>
              <a:t>l</a:t>
            </a:r>
            <a:r>
              <a:rPr lang="en-GB" sz="1400" dirty="0" smtClean="0"/>
              <a:t>[nm]		</a:t>
            </a:r>
            <a:r>
              <a:rPr lang="en-GB" sz="1400" dirty="0" smtClean="0">
                <a:sym typeface="Symbol"/>
              </a:rPr>
              <a:t>~18% @ 400nm	~25% @ 260nm	~25% @ 260nm</a:t>
            </a:r>
            <a:endParaRPr lang="en-GB" sz="1400" dirty="0" smtClean="0"/>
          </a:p>
          <a:p>
            <a:pPr lvl="2"/>
            <a:r>
              <a:rPr lang="en-GB" sz="1400" dirty="0" smtClean="0"/>
              <a:t>1%[0%] red cut-off		</a:t>
            </a:r>
            <a:r>
              <a:rPr lang="en-GB" sz="1400" dirty="0" smtClean="0">
                <a:sym typeface="Symbol"/>
              </a:rPr>
              <a:t>760[860]nm	760[860]nm	760[860]nm</a:t>
            </a:r>
            <a:endParaRPr lang="en-GB" sz="1400" dirty="0" smtClean="0"/>
          </a:p>
          <a:p>
            <a:pPr lvl="2"/>
            <a:r>
              <a:rPr lang="en-GB" sz="1400" dirty="0" smtClean="0"/>
              <a:t>QE </a:t>
            </a:r>
            <a:r>
              <a:rPr lang="en-GB" sz="1400" dirty="0" err="1" smtClean="0"/>
              <a:t>dE</a:t>
            </a:r>
            <a:r>
              <a:rPr lang="en-GB" sz="1400" dirty="0" smtClean="0"/>
              <a:t> (from graph)		</a:t>
            </a:r>
            <a:r>
              <a:rPr lang="en-GB" sz="1400" dirty="0" smtClean="0">
                <a:solidFill>
                  <a:srgbClr val="CC00CC"/>
                </a:solidFill>
              </a:rPr>
              <a:t>0.380 (-54%)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0.813 (+15%)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1.047 (+48%)</a:t>
            </a:r>
            <a:endParaRPr lang="en-GB" sz="1600" dirty="0" smtClean="0">
              <a:solidFill>
                <a:srgbClr val="CC00CC"/>
              </a:solidFill>
            </a:endParaRP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400U with UV window still seems to be a reasonable choice from this traditional range</a:t>
            </a:r>
          </a:p>
          <a:p>
            <a:pPr lvl="1">
              <a:buNone/>
            </a:pPr>
            <a:r>
              <a:rPr lang="en-GB" sz="1600" dirty="0" smtClean="0"/>
              <a:t>	(price/</a:t>
            </a:r>
            <a:r>
              <a:rPr lang="en-GB" sz="1600" dirty="0" err="1" smtClean="0"/>
              <a:t>QEdE</a:t>
            </a:r>
            <a:r>
              <a:rPr lang="en-GB" sz="1600" dirty="0" smtClean="0"/>
              <a:t>, ease of handling)</a:t>
            </a:r>
          </a:p>
          <a:p>
            <a:pPr lvl="1"/>
            <a:r>
              <a:rPr lang="en-GB" sz="1600" dirty="0" smtClean="0"/>
              <a:t>only other contender: 500U, but: </a:t>
            </a:r>
            <a:r>
              <a:rPr lang="en-GB" sz="1600" dirty="0" smtClean="0">
                <a:solidFill>
                  <a:srgbClr val="FF0000"/>
                </a:solidFill>
              </a:rPr>
              <a:t>additional cost</a:t>
            </a:r>
            <a:r>
              <a:rPr lang="en-GB" sz="1600" dirty="0" smtClean="0"/>
              <a:t>, additional noise from red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Quantum Efficiency III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4857784" cy="5286412"/>
          </a:xfrm>
        </p:spPr>
        <p:txBody>
          <a:bodyPr/>
          <a:lstStyle/>
          <a:p>
            <a:r>
              <a:rPr lang="en-GB" sz="2000" dirty="0" smtClean="0"/>
              <a:t>new development of Super- and Ultra-</a:t>
            </a:r>
            <a:r>
              <a:rPr lang="en-GB" sz="2000" dirty="0" err="1" smtClean="0"/>
              <a:t>Bialkali</a:t>
            </a:r>
            <a:r>
              <a:rPr lang="en-GB" sz="2000" dirty="0" smtClean="0"/>
              <a:t> </a:t>
            </a:r>
            <a:r>
              <a:rPr lang="en-GB" sz="2000" dirty="0" err="1" smtClean="0"/>
              <a:t>photocathodes</a:t>
            </a:r>
            <a:r>
              <a:rPr lang="en-GB" sz="2000" dirty="0" smtClean="0"/>
              <a:t>:</a:t>
            </a:r>
          </a:p>
          <a:p>
            <a:pPr lvl="1"/>
            <a:r>
              <a:rPr lang="en-GB" sz="1600" dirty="0" smtClean="0"/>
              <a:t>questions to Hamamatsu: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Q: as long-term stable as standard </a:t>
            </a:r>
            <a:r>
              <a:rPr lang="en-GB" sz="1600" dirty="0" err="1" smtClean="0"/>
              <a:t>bialkali</a:t>
            </a:r>
            <a:r>
              <a:rPr lang="en-GB" sz="1600" dirty="0" smtClean="0"/>
              <a:t>?</a:t>
            </a:r>
          </a:p>
          <a:p>
            <a:pPr lvl="1"/>
            <a:r>
              <a:rPr lang="en-GB" sz="1600" dirty="0" smtClean="0"/>
              <a:t>A: probably yes – </a:t>
            </a:r>
            <a:r>
              <a:rPr lang="en-GB" sz="1600" dirty="0" smtClean="0">
                <a:solidFill>
                  <a:srgbClr val="FF0000"/>
                </a:solidFill>
              </a:rPr>
              <a:t>check with factory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Q: tube to tube variations?</a:t>
            </a:r>
          </a:p>
          <a:p>
            <a:pPr lvl="1"/>
            <a:r>
              <a:rPr lang="en-GB" sz="1600" dirty="0" smtClean="0"/>
              <a:t>A: </a:t>
            </a:r>
            <a:r>
              <a:rPr lang="en-GB" sz="1600" dirty="0" smtClean="0">
                <a:solidFill>
                  <a:srgbClr val="FF0000"/>
                </a:solidFill>
              </a:rPr>
              <a:t>check with factory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Q: variations across surface?</a:t>
            </a:r>
          </a:p>
          <a:p>
            <a:pPr lvl="1"/>
            <a:r>
              <a:rPr lang="en-GB" sz="1600" dirty="0" smtClean="0"/>
              <a:t>A: should be small - </a:t>
            </a:r>
            <a:r>
              <a:rPr lang="en-GB" sz="1600" dirty="0" smtClean="0">
                <a:solidFill>
                  <a:srgbClr val="FF0000"/>
                </a:solidFill>
              </a:rPr>
              <a:t>check with factory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Q: gradual improvement of same process?</a:t>
            </a:r>
          </a:p>
          <a:p>
            <a:pPr lvl="1"/>
            <a:r>
              <a:rPr lang="en-GB" sz="1600" dirty="0" smtClean="0"/>
              <a:t>A: no, three different processes</a:t>
            </a:r>
          </a:p>
        </p:txBody>
      </p:sp>
      <p:pic>
        <p:nvPicPr>
          <p:cNvPr id="8" name="Picture 7" descr="UBA_SBA_spectr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99" y="1142984"/>
            <a:ext cx="4189095" cy="50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Quantum Efficiency IV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072626" cy="5286412"/>
          </a:xfrm>
        </p:spPr>
        <p:txBody>
          <a:bodyPr/>
          <a:lstStyle/>
          <a:p>
            <a:r>
              <a:rPr lang="en-GB" sz="2000" dirty="0" smtClean="0"/>
              <a:t>new development of Super- and Ultra-</a:t>
            </a:r>
            <a:r>
              <a:rPr lang="en-GB" sz="2000" dirty="0" err="1" smtClean="0"/>
              <a:t>bialkali</a:t>
            </a:r>
            <a:r>
              <a:rPr lang="en-GB" sz="2000" dirty="0" smtClean="0"/>
              <a:t> </a:t>
            </a:r>
            <a:r>
              <a:rPr lang="en-GB" sz="2000" dirty="0" err="1" smtClean="0"/>
              <a:t>photocathodes</a:t>
            </a:r>
            <a:r>
              <a:rPr lang="en-GB" sz="2000" dirty="0" smtClean="0"/>
              <a:t>: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all curves apparently measured with borosilicate window (K)</a:t>
            </a:r>
          </a:p>
          <a:p>
            <a:pPr lvl="2"/>
            <a:r>
              <a:rPr lang="en-GB" sz="1400" dirty="0" smtClean="0"/>
              <a:t>windows:		</a:t>
            </a:r>
            <a:r>
              <a:rPr lang="en-GB" sz="1400" dirty="0" err="1" smtClean="0"/>
              <a:t>Bilalkali</a:t>
            </a:r>
            <a:r>
              <a:rPr lang="en-GB" sz="1400" dirty="0" smtClean="0"/>
              <a:t> (</a:t>
            </a:r>
            <a:r>
              <a:rPr lang="en-GB" sz="1400" dirty="0" smtClean="0">
                <a:solidFill>
                  <a:srgbClr val="FF9900"/>
                </a:solidFill>
              </a:rPr>
              <a:t>400K</a:t>
            </a:r>
            <a:r>
              <a:rPr lang="en-GB" sz="1400" dirty="0" smtClean="0"/>
              <a:t>)</a:t>
            </a:r>
            <a:r>
              <a:rPr lang="en-GB" sz="1400" dirty="0" smtClean="0">
                <a:sym typeface="Symbol"/>
              </a:rPr>
              <a:t>	Super </a:t>
            </a:r>
            <a:r>
              <a:rPr lang="en-GB" sz="1400" dirty="0" err="1" smtClean="0">
                <a:sym typeface="Symbol"/>
              </a:rPr>
              <a:t>Bialkali</a:t>
            </a:r>
            <a:r>
              <a:rPr lang="en-GB" sz="1400" dirty="0" smtClean="0">
                <a:sym typeface="Symbol"/>
              </a:rPr>
              <a:t> (SBA)	Ultra </a:t>
            </a:r>
            <a:r>
              <a:rPr lang="en-GB" sz="1400" dirty="0" err="1" smtClean="0">
                <a:sym typeface="Symbol"/>
              </a:rPr>
              <a:t>Bialkali</a:t>
            </a:r>
            <a:r>
              <a:rPr lang="en-GB" sz="1400" dirty="0" smtClean="0">
                <a:sym typeface="Symbol"/>
              </a:rPr>
              <a:t> (UBA)</a:t>
            </a:r>
            <a:endParaRPr lang="en-GB" sz="1400" dirty="0" smtClean="0"/>
          </a:p>
          <a:p>
            <a:pPr lvl="2"/>
            <a:r>
              <a:rPr lang="en-GB" sz="1400" dirty="0" smtClean="0"/>
              <a:t>QE@200/250/300nm	 </a:t>
            </a:r>
            <a:r>
              <a:rPr lang="en-GB" sz="1400" dirty="0" smtClean="0">
                <a:sym typeface="Symbol"/>
              </a:rPr>
              <a:t> 0/  0/18%		  0/  0/32%		  0/  0/37%	</a:t>
            </a:r>
            <a:endParaRPr lang="en-GB" sz="1400" dirty="0" smtClean="0"/>
          </a:p>
          <a:p>
            <a:pPr lvl="2"/>
            <a:r>
              <a:rPr lang="en-GB" sz="1400" dirty="0" smtClean="0"/>
              <a:t>peak QE @ </a:t>
            </a:r>
            <a:r>
              <a:rPr lang="en-GB" sz="1400" dirty="0" smtClean="0">
                <a:latin typeface="Symbol" pitchFamily="18" charset="2"/>
              </a:rPr>
              <a:t>l</a:t>
            </a:r>
            <a:r>
              <a:rPr lang="en-GB" sz="1400" dirty="0" smtClean="0"/>
              <a:t>[nm]		</a:t>
            </a:r>
            <a:r>
              <a:rPr lang="en-GB" sz="1400" dirty="0" smtClean="0">
                <a:sym typeface="Symbol"/>
              </a:rPr>
              <a:t>~26% @ 400nm	~35% @ 350nm	~43% @ 350nm</a:t>
            </a:r>
            <a:endParaRPr lang="en-GB" sz="1400" dirty="0" smtClean="0"/>
          </a:p>
          <a:p>
            <a:pPr lvl="2"/>
            <a:r>
              <a:rPr lang="en-GB" sz="1400" dirty="0" smtClean="0"/>
              <a:t>1%[0%] red cut-off		</a:t>
            </a:r>
            <a:r>
              <a:rPr lang="en-GB" sz="1400" dirty="0" smtClean="0">
                <a:sym typeface="Symbol"/>
              </a:rPr>
              <a:t>650[700]nm	650[700]nm	650[700]nm</a:t>
            </a:r>
          </a:p>
          <a:p>
            <a:pPr lvl="2"/>
            <a:r>
              <a:rPr lang="en-GB" sz="1400" dirty="0" smtClean="0"/>
              <a:t>QE </a:t>
            </a:r>
            <a:r>
              <a:rPr lang="en-GB" sz="1400" dirty="0" err="1" smtClean="0"/>
              <a:t>dE</a:t>
            </a:r>
            <a:r>
              <a:rPr lang="en-GB" sz="1400" dirty="0" smtClean="0"/>
              <a:t> (from graph)		</a:t>
            </a:r>
            <a:r>
              <a:rPr lang="en-GB" sz="1400" dirty="0" smtClean="0">
                <a:solidFill>
                  <a:srgbClr val="CC00CC"/>
                </a:solidFill>
              </a:rPr>
              <a:t>0.505 (-29%)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0.726 (+3%)</a:t>
            </a:r>
            <a:r>
              <a:rPr lang="en-GB" sz="1400" dirty="0" smtClean="0"/>
              <a:t>	</a:t>
            </a:r>
            <a:r>
              <a:rPr lang="en-GB" sz="1400" dirty="0" smtClean="0">
                <a:solidFill>
                  <a:srgbClr val="CC00CC"/>
                </a:solidFill>
              </a:rPr>
              <a:t>0.879 (+25%)</a:t>
            </a:r>
          </a:p>
          <a:p>
            <a:pPr lvl="1"/>
            <a:endParaRPr lang="en-GB" sz="1600" dirty="0" smtClean="0">
              <a:sym typeface="Symbol"/>
            </a:endParaRPr>
          </a:p>
          <a:p>
            <a:pPr lvl="1"/>
            <a:r>
              <a:rPr lang="en-GB" sz="1600" dirty="0" smtClean="0">
                <a:sym typeface="Symbol"/>
              </a:rPr>
              <a:t>SBA and UBA so far marketed only for R7600 with borosilicate</a:t>
            </a:r>
          </a:p>
          <a:p>
            <a:pPr lvl="1">
              <a:buNone/>
            </a:pPr>
            <a:r>
              <a:rPr lang="en-GB" sz="1600" dirty="0" smtClean="0">
                <a:sym typeface="Symbol"/>
              </a:rPr>
              <a:t>	window, not with UV glass or for R8400</a:t>
            </a:r>
          </a:p>
          <a:p>
            <a:pPr lvl="1"/>
            <a:r>
              <a:rPr lang="en-GB" sz="1600" dirty="0" smtClean="0">
                <a:sym typeface="Symbol"/>
              </a:rPr>
              <a:t>no visible obstacle to manufacture these combinations</a:t>
            </a:r>
          </a:p>
          <a:p>
            <a:pPr lvl="1">
              <a:buNone/>
            </a:pPr>
            <a:endParaRPr lang="en-GB" sz="1600" dirty="0" smtClean="0">
              <a:sym typeface="Symbol"/>
            </a:endParaRPr>
          </a:p>
          <a:p>
            <a:pPr lvl="1"/>
            <a:r>
              <a:rPr lang="en-GB" sz="1600" dirty="0" smtClean="0">
                <a:sym typeface="Symbol"/>
              </a:rPr>
              <a:t>room for further significant improvement with UV glass window:</a:t>
            </a:r>
          </a:p>
          <a:p>
            <a:pPr lvl="2"/>
            <a:r>
              <a:rPr lang="en-GB" sz="1400" dirty="0" err="1" smtClean="0">
                <a:sym typeface="Symbol"/>
              </a:rPr>
              <a:t>QEdE</a:t>
            </a:r>
            <a:r>
              <a:rPr lang="en-GB" sz="1400" dirty="0" smtClean="0">
                <a:sym typeface="Symbol"/>
              </a:rPr>
              <a:t>: </a:t>
            </a:r>
            <a:r>
              <a:rPr lang="en-GB" sz="1400" dirty="0" smtClean="0">
                <a:solidFill>
                  <a:srgbClr val="FF0000"/>
                </a:solidFill>
                <a:sym typeface="Symbol"/>
              </a:rPr>
              <a:t>if shapes of SBA and UBA behave as for standard </a:t>
            </a:r>
            <a:r>
              <a:rPr lang="en-GB" sz="1400" dirty="0" err="1" smtClean="0">
                <a:solidFill>
                  <a:srgbClr val="FF0000"/>
                </a:solidFill>
                <a:sym typeface="Symbol"/>
              </a:rPr>
              <a:t>bialkali</a:t>
            </a:r>
            <a:r>
              <a:rPr lang="en-GB" sz="14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2"/>
            <a:r>
              <a:rPr lang="en-GB" sz="1400" dirty="0" smtClean="0">
                <a:solidFill>
                  <a:srgbClr val="009900"/>
                </a:solidFill>
                <a:sym typeface="Symbol"/>
              </a:rPr>
              <a:t>BA</a:t>
            </a:r>
            <a:r>
              <a:rPr lang="en-GB" sz="1400" dirty="0" smtClean="0">
                <a:sym typeface="Symbol"/>
              </a:rPr>
              <a:t>(</a:t>
            </a:r>
            <a:r>
              <a:rPr lang="en-GB" sz="1400" dirty="0" smtClean="0">
                <a:solidFill>
                  <a:srgbClr val="009900"/>
                </a:solidFill>
                <a:sym typeface="Symbol"/>
              </a:rPr>
              <a:t>400U</a:t>
            </a:r>
            <a:r>
              <a:rPr lang="en-GB" sz="1400" dirty="0" smtClean="0">
                <a:sym typeface="Symbol"/>
              </a:rPr>
              <a:t>) =</a:t>
            </a:r>
            <a:r>
              <a:rPr lang="en-GB" sz="1400" dirty="0" smtClean="0">
                <a:solidFill>
                  <a:srgbClr val="CC00CC"/>
                </a:solidFill>
                <a:sym typeface="Symbol"/>
              </a:rPr>
              <a:t>0.706</a:t>
            </a:r>
            <a:r>
              <a:rPr lang="en-GB" sz="1400" dirty="0" smtClean="0">
                <a:sym typeface="Symbol"/>
              </a:rPr>
              <a:t>, SBA =</a:t>
            </a:r>
            <a:r>
              <a:rPr lang="en-GB" sz="1400" dirty="0" smtClean="0">
                <a:solidFill>
                  <a:srgbClr val="CC00CC"/>
                </a:solidFill>
                <a:sym typeface="Symbol"/>
              </a:rPr>
              <a:t>1.130 </a:t>
            </a:r>
            <a:r>
              <a:rPr lang="en-GB" sz="1400" dirty="0" smtClean="0">
                <a:sym typeface="Symbol"/>
              </a:rPr>
              <a:t>(</a:t>
            </a:r>
            <a:r>
              <a:rPr lang="en-GB" sz="1400" dirty="0" smtClean="0">
                <a:solidFill>
                  <a:srgbClr val="CC00CC"/>
                </a:solidFill>
                <a:sym typeface="Symbol"/>
              </a:rPr>
              <a:t>+60%</a:t>
            </a:r>
            <a:r>
              <a:rPr lang="en-GB" sz="1400" dirty="0" smtClean="0">
                <a:sym typeface="Symbol"/>
              </a:rPr>
              <a:t>),  UBA =</a:t>
            </a:r>
            <a:r>
              <a:rPr lang="en-GB" sz="1400" dirty="0" smtClean="0">
                <a:solidFill>
                  <a:srgbClr val="CC00CC"/>
                </a:solidFill>
                <a:sym typeface="Symbol"/>
              </a:rPr>
              <a:t>1.423</a:t>
            </a:r>
            <a:r>
              <a:rPr lang="en-GB" sz="1400" dirty="0" smtClean="0">
                <a:sym typeface="Symbol"/>
              </a:rPr>
              <a:t>  (</a:t>
            </a:r>
            <a:r>
              <a:rPr lang="en-GB" sz="1400" dirty="0" smtClean="0">
                <a:solidFill>
                  <a:srgbClr val="CC00CC"/>
                </a:solidFill>
                <a:sym typeface="Symbol"/>
              </a:rPr>
              <a:t>+102%</a:t>
            </a:r>
            <a:r>
              <a:rPr lang="en-GB" sz="1400" dirty="0" smtClean="0">
                <a:sym typeface="Symbol"/>
              </a:rPr>
              <a:t>)</a:t>
            </a:r>
          </a:p>
          <a:p>
            <a:pPr lvl="2"/>
            <a:r>
              <a:rPr lang="en-GB" sz="1400" dirty="0" smtClean="0">
                <a:sym typeface="Symbol"/>
              </a:rPr>
              <a:t>i.e. we could double the </a:t>
            </a:r>
            <a:r>
              <a:rPr lang="en-GB" sz="1400" dirty="0" err="1" smtClean="0">
                <a:sym typeface="Symbol"/>
              </a:rPr>
              <a:t>QEdE</a:t>
            </a:r>
            <a:r>
              <a:rPr lang="en-GB" sz="1400" dirty="0" smtClean="0">
                <a:sym typeface="Symbol"/>
              </a:rPr>
              <a:t> </a:t>
            </a:r>
            <a:r>
              <a:rPr lang="en-GB" sz="1400" dirty="0" err="1" smtClean="0">
                <a:sym typeface="Symbol"/>
              </a:rPr>
              <a:t>wrt</a:t>
            </a:r>
            <a:r>
              <a:rPr lang="en-GB" sz="1400" dirty="0" smtClean="0">
                <a:sym typeface="Symbol"/>
              </a:rPr>
              <a:t>. the 2003 </a:t>
            </a:r>
            <a:r>
              <a:rPr lang="en-GB" sz="1400" dirty="0" err="1" smtClean="0">
                <a:sym typeface="Symbol"/>
              </a:rPr>
              <a:t>MaPMT</a:t>
            </a:r>
            <a:r>
              <a:rPr lang="en-GB" sz="1400" dirty="0" smtClean="0">
                <a:sym typeface="Symbol"/>
              </a:rPr>
              <a:t> evaluation </a:t>
            </a:r>
          </a:p>
          <a:p>
            <a:pPr lvl="2"/>
            <a:r>
              <a:rPr lang="en-GB" sz="1400" dirty="0" smtClean="0">
                <a:sym typeface="Symbol"/>
              </a:rPr>
              <a:t>… </a:t>
            </a:r>
            <a:r>
              <a:rPr lang="en-GB" sz="1400" dirty="0" smtClean="0">
                <a:solidFill>
                  <a:srgbClr val="FF0000"/>
                </a:solidFill>
                <a:sym typeface="Symbol"/>
              </a:rPr>
              <a:t>to be confirmed </a:t>
            </a:r>
            <a:r>
              <a:rPr lang="en-GB" sz="1400" dirty="0" smtClean="0">
                <a:sym typeface="Symbol"/>
              </a:rPr>
              <a:t>…</a:t>
            </a:r>
          </a:p>
          <a:p>
            <a:pPr lvl="1"/>
            <a:endParaRPr lang="en-GB" sz="1600" dirty="0" smtClean="0"/>
          </a:p>
        </p:txBody>
      </p:sp>
      <p:pic>
        <p:nvPicPr>
          <p:cNvPr id="13" name="Picture 12" descr="radsens_qe_opt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02" y="3500438"/>
            <a:ext cx="2575560" cy="265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Signal Characterisation 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electron multiplication: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/>
              <a:t>dynode chain:		</a:t>
            </a:r>
            <a:r>
              <a:rPr lang="en-GB" sz="1800" dirty="0" smtClean="0">
                <a:solidFill>
                  <a:srgbClr val="009900"/>
                </a:solidFill>
              </a:rPr>
              <a:t>12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(8)</a:t>
            </a:r>
            <a:r>
              <a:rPr lang="en-GB" sz="1800" dirty="0" smtClean="0">
                <a:solidFill>
                  <a:srgbClr val="009900"/>
                </a:solidFill>
              </a:rPr>
              <a:t> dynodes</a:t>
            </a:r>
            <a:r>
              <a:rPr lang="en-GB" sz="1800" dirty="0" smtClean="0"/>
              <a:t>	12 dynodes	12 dynodes</a:t>
            </a:r>
          </a:p>
          <a:p>
            <a:pPr lvl="1"/>
            <a:r>
              <a:rPr lang="en-GB" sz="1800" dirty="0" smtClean="0"/>
              <a:t>maximum HV:		</a:t>
            </a:r>
            <a:r>
              <a:rPr lang="en-GB" sz="1800" dirty="0" smtClean="0">
                <a:solidFill>
                  <a:srgbClr val="009900"/>
                </a:solidFill>
              </a:rPr>
              <a:t>-1000V</a:t>
            </a:r>
            <a:r>
              <a:rPr lang="en-GB" sz="1800" dirty="0" smtClean="0"/>
              <a:t>		-1000V		-1100V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typical HV:		</a:t>
            </a:r>
            <a:r>
              <a:rPr lang="en-GB" sz="1800" dirty="0" smtClean="0">
                <a:solidFill>
                  <a:srgbClr val="009900"/>
                </a:solidFill>
              </a:rPr>
              <a:t>-800V</a:t>
            </a:r>
            <a:r>
              <a:rPr lang="en-GB" sz="1800" dirty="0" smtClean="0"/>
              <a:t>		-800V		-1000V</a:t>
            </a:r>
          </a:p>
          <a:p>
            <a:pPr lvl="1"/>
            <a:r>
              <a:rPr lang="en-GB" sz="1800" dirty="0" smtClean="0"/>
              <a:t>gain @ typical HV:		</a:t>
            </a:r>
            <a:r>
              <a:rPr lang="en-GB" sz="1800" dirty="0" smtClean="0">
                <a:solidFill>
                  <a:srgbClr val="009900"/>
                </a:solidFill>
              </a:rPr>
              <a:t>0.3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(0.05)</a:t>
            </a:r>
            <a:r>
              <a:rPr lang="en-GB" sz="1800" dirty="0" smtClean="0">
                <a:solidFill>
                  <a:srgbClr val="009900"/>
                </a:solidFill>
              </a:rPr>
              <a:t> x10</a:t>
            </a:r>
            <a:r>
              <a:rPr lang="en-GB" sz="1800" baseline="30000" dirty="0" smtClean="0">
                <a:solidFill>
                  <a:srgbClr val="009900"/>
                </a:solidFill>
              </a:rPr>
              <a:t>6</a:t>
            </a:r>
            <a:r>
              <a:rPr lang="en-GB" sz="1800" dirty="0" smtClean="0"/>
              <a:t>	0.3x10</a:t>
            </a:r>
            <a:r>
              <a:rPr lang="en-GB" sz="1800" baseline="30000" dirty="0" smtClean="0"/>
              <a:t>6</a:t>
            </a:r>
            <a:r>
              <a:rPr lang="en-GB" sz="1800" dirty="0" smtClean="0"/>
              <a:t>		1.5x10</a:t>
            </a:r>
            <a:r>
              <a:rPr lang="en-GB" sz="1800" baseline="30000" dirty="0" smtClean="0"/>
              <a:t>6</a:t>
            </a:r>
          </a:p>
          <a:p>
            <a:pPr lvl="1"/>
            <a:r>
              <a:rPr lang="en-GB" sz="1800" dirty="0" smtClean="0"/>
              <a:t>i.e. charge of single-</a:t>
            </a:r>
            <a:r>
              <a:rPr lang="en-GB" sz="1800" dirty="0" smtClean="0">
                <a:latin typeface="Symbol" pitchFamily="18" charset="2"/>
              </a:rPr>
              <a:t>g</a:t>
            </a:r>
            <a:r>
              <a:rPr lang="en-GB" sz="1800" dirty="0" smtClean="0"/>
              <a:t> pulse:	</a:t>
            </a:r>
            <a:r>
              <a:rPr lang="en-GB" sz="1800" dirty="0" smtClean="0">
                <a:solidFill>
                  <a:srgbClr val="CC00CC"/>
                </a:solidFill>
              </a:rPr>
              <a:t>48fC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48fC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240fC</a:t>
            </a:r>
          </a:p>
          <a:p>
            <a:pPr lvl="1"/>
            <a:r>
              <a:rPr lang="en-GB" sz="1800" dirty="0" smtClean="0"/>
              <a:t>gain doubles every:		</a:t>
            </a:r>
            <a:r>
              <a:rPr lang="en-GB" sz="1800" dirty="0" smtClean="0">
                <a:solidFill>
                  <a:srgbClr val="009900"/>
                </a:solidFill>
              </a:rPr>
              <a:t>50-60V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similar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default divider ratios:	</a:t>
            </a:r>
            <a:r>
              <a:rPr lang="en-GB" sz="1800" dirty="0" smtClean="0">
                <a:solidFill>
                  <a:srgbClr val="009900"/>
                </a:solidFill>
              </a:rPr>
              <a:t>3-2-2-1…1-2-5</a:t>
            </a:r>
            <a:r>
              <a:rPr lang="en-GB" sz="1800" dirty="0" smtClean="0"/>
              <a:t>	3-2-2-1…1-2-5	1-1-1…1-0.9-0.1</a:t>
            </a:r>
          </a:p>
          <a:p>
            <a:pPr lvl="1"/>
            <a:r>
              <a:rPr lang="en-GB" sz="1800" dirty="0" smtClean="0"/>
              <a:t>tuning of divider chain:	</a:t>
            </a:r>
            <a:r>
              <a:rPr lang="en-GB" sz="1800" dirty="0" smtClean="0">
                <a:solidFill>
                  <a:srgbClr val="009900"/>
                </a:solidFill>
              </a:rPr>
              <a:t>done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possible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not so easy</a:t>
            </a:r>
          </a:p>
          <a:p>
            <a:pPr lvl="2"/>
            <a:r>
              <a:rPr lang="en-GB" sz="1600" dirty="0" smtClean="0"/>
              <a:t>medium gain divider chain: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4-2-2-1…</a:t>
            </a:r>
          </a:p>
          <a:p>
            <a:pPr lvl="2"/>
            <a:r>
              <a:rPr lang="en-GB" sz="1600" dirty="0" smtClean="0"/>
              <a:t>low gain divider chain: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4-3-3-1…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Signal Characterisation II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charge pulses:	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2000" dirty="0" smtClean="0"/>
          </a:p>
          <a:p>
            <a:pPr lvl="1"/>
            <a:r>
              <a:rPr lang="en-GB" sz="1800" dirty="0" smtClean="0"/>
              <a:t>rise time:			</a:t>
            </a:r>
            <a:r>
              <a:rPr lang="en-GB" sz="1800" dirty="0" smtClean="0">
                <a:solidFill>
                  <a:srgbClr val="009900"/>
                </a:solidFill>
              </a:rPr>
              <a:t>1.1ns</a:t>
            </a:r>
            <a:r>
              <a:rPr lang="en-GB" sz="1800" dirty="0" smtClean="0"/>
              <a:t>		1.0ns		0.8ns</a:t>
            </a:r>
          </a:p>
          <a:p>
            <a:pPr lvl="1"/>
            <a:r>
              <a:rPr lang="en-GB" sz="1800" dirty="0" smtClean="0"/>
              <a:t>fall time:			</a:t>
            </a:r>
            <a:r>
              <a:rPr lang="en-GB" sz="1800" dirty="0" smtClean="0">
                <a:solidFill>
                  <a:srgbClr val="009900"/>
                </a:solidFill>
              </a:rPr>
              <a:t>2.7ns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~same</a:t>
            </a:r>
          </a:p>
          <a:p>
            <a:pPr lvl="1"/>
            <a:r>
              <a:rPr lang="en-GB" sz="1800" dirty="0" smtClean="0"/>
              <a:t>pulse width:		</a:t>
            </a:r>
            <a:r>
              <a:rPr lang="en-GB" sz="1800" dirty="0" smtClean="0">
                <a:solidFill>
                  <a:srgbClr val="009900"/>
                </a:solidFill>
              </a:rPr>
              <a:t>2.6ns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same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~same</a:t>
            </a:r>
          </a:p>
          <a:p>
            <a:pPr lvl="1"/>
            <a:r>
              <a:rPr lang="en-GB" sz="1800" dirty="0" smtClean="0"/>
              <a:t>transit time:				12.0ns		6ns</a:t>
            </a:r>
          </a:p>
          <a:p>
            <a:pPr lvl="1"/>
            <a:r>
              <a:rPr lang="en-GB" sz="1800" dirty="0" smtClean="0"/>
              <a:t>transit time spread:				0.38ns		0.4ns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remember, single-</a:t>
            </a:r>
            <a:r>
              <a:rPr lang="en-GB" sz="1800" dirty="0" smtClean="0">
                <a:latin typeface="Symbol" pitchFamily="18" charset="2"/>
              </a:rPr>
              <a:t>g</a:t>
            </a:r>
            <a:r>
              <a:rPr lang="en-GB" sz="1800" dirty="0" smtClean="0"/>
              <a:t> pulse:	</a:t>
            </a:r>
            <a:r>
              <a:rPr lang="en-GB" sz="1800" dirty="0" smtClean="0">
                <a:solidFill>
                  <a:srgbClr val="CC00CC"/>
                </a:solidFill>
              </a:rPr>
              <a:t>48fC</a:t>
            </a:r>
            <a:r>
              <a:rPr lang="en-GB" sz="1800" dirty="0" smtClean="0"/>
              <a:t>		</a:t>
            </a:r>
            <a:r>
              <a:rPr lang="en-GB" sz="1800" dirty="0" err="1" smtClean="0">
                <a:solidFill>
                  <a:srgbClr val="CC00CC"/>
                </a:solidFill>
              </a:rPr>
              <a:t>48fC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CC00CC"/>
                </a:solidFill>
              </a:rPr>
              <a:t>240fC</a:t>
            </a:r>
            <a:endParaRPr lang="en-GB" sz="1800" dirty="0" smtClean="0"/>
          </a:p>
          <a:p>
            <a:pPr lvl="1"/>
            <a:r>
              <a:rPr lang="en-GB" sz="1800" dirty="0" smtClean="0"/>
              <a:t>amplitude, in 50</a:t>
            </a:r>
            <a:r>
              <a:rPr lang="en-GB" sz="1800" dirty="0" smtClean="0">
                <a:latin typeface="Symbol" pitchFamily="18" charset="2"/>
              </a:rPr>
              <a:t>W </a:t>
            </a:r>
            <a:r>
              <a:rPr lang="en-GB" sz="1800" dirty="0" smtClean="0"/>
              <a:t>@ </a:t>
            </a:r>
            <a:r>
              <a:rPr lang="en-GB" sz="1800" dirty="0" err="1" smtClean="0"/>
              <a:t>typ.HV</a:t>
            </a:r>
            <a:r>
              <a:rPr lang="en-GB" sz="1800" dirty="0" smtClean="0"/>
              <a:t>:	</a:t>
            </a:r>
            <a:r>
              <a:rPr lang="en-GB" sz="1800" dirty="0" smtClean="0">
                <a:solidFill>
                  <a:srgbClr val="CC00CC"/>
                </a:solidFill>
              </a:rPr>
              <a:t>~1mV</a:t>
            </a:r>
            <a:r>
              <a:rPr lang="en-GB" sz="1000" dirty="0" smtClean="0">
                <a:solidFill>
                  <a:srgbClr val="009900"/>
                </a:solidFill>
              </a:rPr>
              <a:t>(10mV@HV=-1000V)</a:t>
            </a:r>
            <a:r>
              <a:rPr lang="en-GB" sz="1800" dirty="0" smtClean="0">
                <a:solidFill>
                  <a:srgbClr val="CC00CC"/>
                </a:solidFill>
              </a:rPr>
              <a:t>	</a:t>
            </a:r>
            <a:r>
              <a:rPr lang="en-GB" sz="1800" dirty="0" smtClean="0">
                <a:solidFill>
                  <a:srgbClr val="FF9900"/>
                </a:solidFill>
              </a:rPr>
              <a:t>~1mV</a:t>
            </a:r>
            <a:r>
              <a:rPr lang="en-GB" sz="1800" dirty="0" smtClean="0"/>
              <a:t>		</a:t>
            </a:r>
            <a:r>
              <a:rPr lang="en-GB" sz="1800" dirty="0" smtClean="0">
                <a:solidFill>
                  <a:srgbClr val="FF9900"/>
                </a:solidFill>
              </a:rPr>
              <a:t>~5mV</a:t>
            </a:r>
          </a:p>
        </p:txBody>
      </p:sp>
      <p:pic>
        <p:nvPicPr>
          <p:cNvPr id="8" name="Picture 5" descr="\\cern.ch\dfs\Users\e\eisenhar\MYDOCS\tmp\mapmtpulse1000V_thr02.0mV_time_00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26" y="431484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2406" y="4500570"/>
            <a:ext cx="2797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C00CC"/>
                </a:solidFill>
                <a:latin typeface="+mn-lt"/>
              </a:rPr>
              <a:t>MaPMT</a:t>
            </a:r>
            <a:endParaRPr lang="en-GB" dirty="0" smtClean="0">
              <a:solidFill>
                <a:srgbClr val="CC00CC"/>
              </a:solidFill>
              <a:latin typeface="+mn-lt"/>
            </a:endParaRPr>
          </a:p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single photon pulses</a:t>
            </a:r>
          </a:p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HV = -1000V, input: 50</a:t>
            </a:r>
            <a:r>
              <a:rPr lang="en-GB" dirty="0" smtClean="0">
                <a:solidFill>
                  <a:srgbClr val="CC00CC"/>
                </a:solidFill>
                <a:latin typeface="Symbol" pitchFamily="18" charset="2"/>
              </a:rPr>
              <a:t>W</a:t>
            </a:r>
            <a:endParaRPr lang="en-GB" dirty="0" smtClean="0">
              <a:solidFill>
                <a:srgbClr val="CC00CC"/>
              </a:solidFill>
              <a:latin typeface="+mn-lt"/>
            </a:endParaRPr>
          </a:p>
          <a:p>
            <a:endParaRPr lang="en-GB" dirty="0" smtClean="0">
              <a:solidFill>
                <a:srgbClr val="CC00CC"/>
              </a:solidFill>
              <a:latin typeface="+mn-lt"/>
            </a:endParaRPr>
          </a:p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display: 5mV/div, 1ns/div</a:t>
            </a:r>
          </a:p>
        </p:txBody>
      </p:sp>
      <p:pic>
        <p:nvPicPr>
          <p:cNvPr id="10" name="Picture 9" descr="H7600U_TransitionTimeSpre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388" y="4214818"/>
            <a:ext cx="2312670" cy="2259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3264" y="6488668"/>
            <a:ext cx="23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C00CC"/>
                </a:solidFill>
                <a:latin typeface="+mn-lt"/>
              </a:rPr>
              <a:t>transition time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Detector Unit Character. I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RICH upgrade meeting, 15.10.2008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Stephan Eisenhardt</a:t>
            </a:r>
          </a:p>
        </p:txBody>
      </p:sp>
      <p:pic>
        <p:nvPicPr>
          <p:cNvPr id="5126" name="Picture 3" descr="lh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319088"/>
            <a:ext cx="9223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rich_TDR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317500"/>
            <a:ext cx="554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0968" y="1000108"/>
            <a:ext cx="9239280" cy="5286412"/>
          </a:xfrm>
        </p:spPr>
        <p:txBody>
          <a:bodyPr/>
          <a:lstStyle/>
          <a:p>
            <a:r>
              <a:rPr lang="en-GB" sz="2000" dirty="0" smtClean="0"/>
              <a:t>electron multiplication:	</a:t>
            </a:r>
            <a:r>
              <a:rPr lang="en-GB" sz="1800" dirty="0" smtClean="0">
                <a:solidFill>
                  <a:schemeClr val="tx1"/>
                </a:solidFill>
              </a:rPr>
              <a:t>2003 </a:t>
            </a:r>
            <a:r>
              <a:rPr lang="en-GB" sz="1800" dirty="0" err="1" smtClean="0">
                <a:solidFill>
                  <a:schemeClr val="tx1"/>
                </a:solidFill>
              </a:rPr>
              <a:t>MaPMT</a:t>
            </a:r>
            <a:r>
              <a:rPr lang="en-GB" sz="1800" dirty="0" smtClean="0">
                <a:solidFill>
                  <a:schemeClr val="tx1"/>
                </a:solidFill>
              </a:rPr>
              <a:t>	R7600(M64)	R8400(M256)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1800" dirty="0" smtClean="0"/>
              <a:t>typ./max. gain uniformity:	1:2.5 / 1:4	1:2.5 / 1:4	1:4 / 1:6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uniformity selection:</a:t>
            </a:r>
          </a:p>
          <a:p>
            <a:pPr lvl="2"/>
            <a:r>
              <a:rPr lang="en-GB" sz="1600" dirty="0" smtClean="0"/>
              <a:t>channel-to-channel:	</a:t>
            </a:r>
            <a:r>
              <a:rPr lang="en-GB" sz="1600" dirty="0" smtClean="0">
                <a:solidFill>
                  <a:srgbClr val="009900"/>
                </a:solidFill>
              </a:rPr>
              <a:t>possible 1:2</a:t>
            </a:r>
            <a:r>
              <a:rPr lang="en-GB" sz="1600" dirty="0" smtClean="0"/>
              <a:t>	possible		</a:t>
            </a:r>
            <a:r>
              <a:rPr lang="en-GB" sz="1600" dirty="0" err="1" smtClean="0"/>
              <a:t>possible</a:t>
            </a:r>
            <a:endParaRPr lang="en-GB" sz="1600" dirty="0" smtClean="0"/>
          </a:p>
          <a:p>
            <a:pPr lvl="2"/>
            <a:r>
              <a:rPr lang="en-GB" sz="1600" dirty="0" smtClean="0"/>
              <a:t>tube-to-tube:		</a:t>
            </a:r>
            <a:r>
              <a:rPr lang="en-GB" sz="1600" dirty="0" smtClean="0">
                <a:solidFill>
                  <a:srgbClr val="009900"/>
                </a:solidFill>
              </a:rPr>
              <a:t>possible 1:2</a:t>
            </a:r>
            <a:r>
              <a:rPr lang="en-GB" sz="1600" dirty="0" smtClean="0"/>
              <a:t>	possible		</a:t>
            </a:r>
            <a:r>
              <a:rPr lang="en-GB" sz="1600" dirty="0" err="1" smtClean="0"/>
              <a:t>possible</a:t>
            </a:r>
            <a:endParaRPr lang="en-GB" sz="1600" dirty="0" smtClean="0"/>
          </a:p>
          <a:p>
            <a:pPr lvl="2"/>
            <a:r>
              <a:rPr lang="en-GB" sz="1600" dirty="0" smtClean="0"/>
              <a:t>total:			</a:t>
            </a:r>
            <a:r>
              <a:rPr lang="en-GB" sz="1600" dirty="0" smtClean="0">
                <a:solidFill>
                  <a:srgbClr val="009900"/>
                </a:solidFill>
              </a:rPr>
              <a:t>possible 1:3</a:t>
            </a:r>
          </a:p>
        </p:txBody>
      </p:sp>
      <p:pic>
        <p:nvPicPr>
          <p:cNvPr id="8" name="Picture 13" descr="C:\WINDOWS\Profiles\muheim\My Documents\LHCb\review\mapmt-080103\eisenhar\camac_ed\pixelscan_m10_pub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54" y="2000240"/>
            <a:ext cx="1866900" cy="1687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1878" y="164305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009900"/>
                </a:solidFill>
                <a:latin typeface="+mn-lt"/>
              </a:rPr>
              <a:t>prototype 1:3</a:t>
            </a:r>
          </a:p>
        </p:txBody>
      </p:sp>
      <p:pic>
        <p:nvPicPr>
          <p:cNvPr id="10" name="Picture 13" descr="C:\WINDOWS\Profiles\muheim\My Documents\LHCb\review\mapmt-080103\eisenhar\camac_ed\pixelscan_m10_pub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022" y="3786190"/>
            <a:ext cx="1568482" cy="1511903"/>
          </a:xfrm>
          <a:prstGeom prst="rect">
            <a:avLst/>
          </a:prstGeom>
          <a:noFill/>
        </p:spPr>
      </p:pic>
      <p:pic>
        <p:nvPicPr>
          <p:cNvPr id="12" name="Picture 11" descr="h9500uniformity_1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578" y="3429000"/>
            <a:ext cx="1954530" cy="1990249"/>
          </a:xfrm>
          <a:prstGeom prst="rect">
            <a:avLst/>
          </a:prstGeom>
        </p:spPr>
      </p:pic>
      <p:pic>
        <p:nvPicPr>
          <p:cNvPr id="13" name="Picture 12" descr="h9500uniformity_2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578" y="1714488"/>
            <a:ext cx="1928813" cy="1885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7644" y="38454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rgbClr val="009900"/>
                </a:solidFill>
                <a:latin typeface="+mn-lt"/>
              </a:rPr>
              <a:t>example</a:t>
            </a:r>
            <a:r>
              <a:rPr lang="en-GB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009900"/>
                </a:solidFill>
                <a:latin typeface="+mn-lt"/>
              </a:rPr>
              <a:t>1:3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60358</TotalTime>
  <Words>631</Words>
  <Application>Microsoft PowerPoint</Application>
  <PresentationFormat>A4 Paper (210x297 mm)</PresentationFormat>
  <Paragraphs>405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Photon Detectors for a RICH Upgrade with a 40MHz Readout: MaPMT and Flatpanel PMT</vt:lpstr>
      <vt:lpstr>Metal Channel Detector Types</vt:lpstr>
      <vt:lpstr>Quantum Efficiency I</vt:lpstr>
      <vt:lpstr>Quantum Efficiency II</vt:lpstr>
      <vt:lpstr>Quantum Efficiency III</vt:lpstr>
      <vt:lpstr>Quantum Efficiency IV</vt:lpstr>
      <vt:lpstr>Signal Characterisation I</vt:lpstr>
      <vt:lpstr>Signal Characterisation II</vt:lpstr>
      <vt:lpstr>Detector Unit Character. I</vt:lpstr>
      <vt:lpstr>Detector Unit Character. II</vt:lpstr>
      <vt:lpstr>Detector Unit Character. III</vt:lpstr>
      <vt:lpstr>Detector Unit Character. IV</vt:lpstr>
      <vt:lpstr>System Integration I</vt:lpstr>
      <vt:lpstr>System Integration II</vt:lpstr>
      <vt:lpstr>System Integration III</vt:lpstr>
      <vt:lpstr>Cost I</vt:lpstr>
      <vt:lpstr>Cost II</vt:lpstr>
      <vt:lpstr>Risks</vt:lpstr>
      <vt:lpstr>Conclusions</vt:lpstr>
      <vt:lpstr>Spare Slides</vt:lpstr>
      <vt:lpstr>Items to Cover</vt:lpstr>
      <vt:lpstr>MaPMT Gain Uniformity</vt:lpstr>
    </vt:vector>
  </TitlesOfParts>
  <Company>University of Edinburgh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LHCb-RICH</dc:title>
  <dc:creator>Stephan Eisenhardt</dc:creator>
  <cp:lastModifiedBy>Stephan Eisenhardt</cp:lastModifiedBy>
  <cp:revision>2452</cp:revision>
  <cp:lastPrinted>2003-02-12T10:11:40Z</cp:lastPrinted>
  <dcterms:created xsi:type="dcterms:W3CDTF">1999-10-27T05:09:31Z</dcterms:created>
  <dcterms:modified xsi:type="dcterms:W3CDTF">2008-10-15T08:46:54Z</dcterms:modified>
</cp:coreProperties>
</file>