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69" r:id="rId2"/>
    <p:sldId id="693" r:id="rId3"/>
    <p:sldId id="689" r:id="rId4"/>
    <p:sldId id="690" r:id="rId5"/>
    <p:sldId id="685" r:id="rId6"/>
    <p:sldId id="686" r:id="rId7"/>
    <p:sldId id="691" r:id="rId8"/>
    <p:sldId id="688" r:id="rId9"/>
    <p:sldId id="677" r:id="rId10"/>
    <p:sldId id="682" r:id="rId11"/>
    <p:sldId id="683" r:id="rId12"/>
    <p:sldId id="676" r:id="rId13"/>
    <p:sldId id="679" r:id="rId14"/>
    <p:sldId id="680" r:id="rId15"/>
  </p:sldIdLst>
  <p:sldSz cx="9906000" cy="6858000" type="A4"/>
  <p:notesSz cx="6780213" cy="99107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00"/>
    <a:srgbClr val="FF0000"/>
    <a:srgbClr val="009900"/>
    <a:srgbClr val="00FFFF"/>
    <a:srgbClr val="00FF00"/>
    <a:srgbClr val="FFFF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87" autoAdjust="0"/>
    <p:restoredTop sz="99207" autoAdjust="0"/>
  </p:normalViewPr>
  <p:slideViewPr>
    <p:cSldViewPr>
      <p:cViewPr>
        <p:scale>
          <a:sx n="100" d="100"/>
          <a:sy n="100" d="100"/>
        </p:scale>
        <p:origin x="-96" y="-108"/>
      </p:cViewPr>
      <p:guideLst>
        <p:guide orient="horz" pos="240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58" y="-96"/>
      </p:cViewPr>
      <p:guideLst>
        <p:guide orient="horz" pos="3121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3663"/>
            <a:ext cx="735013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ctr" anchorCtr="0" compatLnSpc="1">
            <a:prstTxWarp prst="textNoShape">
              <a:avLst/>
            </a:prstTxWarp>
            <a:spAutoFit/>
          </a:bodyPr>
          <a:lstStyle>
            <a:lvl1pPr algn="l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59463" y="93663"/>
            <a:ext cx="896937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ctr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6438"/>
            <a:ext cx="676275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b" anchorCtr="0" compatLnSpc="1">
            <a:prstTxWarp prst="textNoShape">
              <a:avLst/>
            </a:prstTxWarp>
            <a:spAutoFit/>
          </a:bodyPr>
          <a:lstStyle>
            <a:lvl1pPr algn="l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94450" y="9596438"/>
            <a:ext cx="361950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BBE92DD0-0C79-4E3B-ACA1-9B689862D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6733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6938"/>
            <a:ext cx="497046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546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1546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5D5776-8AAB-47C7-BA9B-C5EA2E14A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350838"/>
            <a:ext cx="8447088" cy="1279525"/>
          </a:xfrm>
          <a:noFill/>
          <a:ln w="57150"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2057400"/>
            <a:ext cx="4457700" cy="4038600"/>
          </a:xfrm>
        </p:spPr>
        <p:txBody>
          <a:bodyPr/>
          <a:lstStyle>
            <a:lvl1pPr marL="0" indent="0">
              <a:buClr>
                <a:srgbClr val="FF0066"/>
              </a:buClr>
              <a:defRPr sz="2000"/>
            </a:lvl1pPr>
            <a:lvl2pPr marL="457200" lvl="1" indent="0">
              <a:buClr>
                <a:srgbClr val="FF0066"/>
              </a:buClr>
              <a:defRPr sz="1800"/>
            </a:lvl2pPr>
          </a:lstStyle>
          <a:p>
            <a:r>
              <a:rPr lang="en-GB"/>
              <a:t> Click to edit Master subtitle style</a:t>
            </a:r>
          </a:p>
          <a:p>
            <a:pPr lvl="1"/>
            <a:r>
              <a:rPr lang="en-GB"/>
              <a:t> Second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304800"/>
            <a:ext cx="61007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20.02.2008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143000"/>
            <a:ext cx="40925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0925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04800"/>
            <a:ext cx="8337550" cy="609600"/>
          </a:xfrm>
          <a:prstGeom prst="rect">
            <a:avLst/>
          </a:prstGeom>
          <a:solidFill>
            <a:schemeClr val="hlink">
              <a:alpha val="50000"/>
            </a:schemeClr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Click to edit Master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143000"/>
            <a:ext cx="83375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9300" y="6248400"/>
            <a:ext cx="344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99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94138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99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167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6A64530-6A80-49AB-A490-6EFF179F6DF2}" type="slidenum">
              <a:rPr lang="en-US" sz="1400">
                <a:solidFill>
                  <a:srgbClr val="009900"/>
                </a:solidFill>
                <a:latin typeface="Times New Roman" pitchFamily="18" charset="0"/>
              </a:rPr>
              <a:pPr algn="r">
                <a:defRPr/>
              </a:pPr>
              <a:t>‹#›</a:t>
            </a:fld>
            <a:endParaRPr lang="en-US" sz="140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o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15963" y="282575"/>
            <a:ext cx="8377237" cy="1447800"/>
          </a:xfrm>
          <a:solidFill>
            <a:schemeClr val="hlink">
              <a:alpha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Bootstrap for the</a:t>
            </a:r>
            <a:b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Flat-Panel PMT R&amp;D Project</a:t>
            </a:r>
          </a:p>
        </p:txBody>
      </p:sp>
      <p:sp>
        <p:nvSpPr>
          <p:cNvPr id="1059847" name="Text Box 7"/>
          <p:cNvSpPr txBox="1">
            <a:spLocks noChangeArrowheads="1"/>
          </p:cNvSpPr>
          <p:nvPr/>
        </p:nvSpPr>
        <p:spPr bwMode="auto">
          <a:xfrm>
            <a:off x="850900" y="5972175"/>
            <a:ext cx="3374515" cy="64633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Flat-Panel meeting, 24.02.2009</a:t>
            </a:r>
            <a:endParaRPr lang="en-GB" sz="3600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9848" name="Text Box 8"/>
          <p:cNvSpPr txBox="1">
            <a:spLocks noChangeArrowheads="1"/>
          </p:cNvSpPr>
          <p:nvPr/>
        </p:nvSpPr>
        <p:spPr bwMode="auto">
          <a:xfrm>
            <a:off x="5965825" y="5835650"/>
            <a:ext cx="25400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Stephan Eisenhardt</a:t>
            </a:r>
          </a:p>
          <a:p>
            <a:pPr>
              <a:defRPr/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Edinburgh</a:t>
            </a:r>
          </a:p>
        </p:txBody>
      </p:sp>
      <p:pic>
        <p:nvPicPr>
          <p:cNvPr id="4101" name="Picture 9" descr="ppe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5200" y="5867400"/>
            <a:ext cx="1001713" cy="581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2" name="Picture 10" descr="lhc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319088"/>
            <a:ext cx="922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1" descr="rich_TDR_3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588" y="319088"/>
            <a:ext cx="554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523844" y="1785926"/>
            <a:ext cx="8929750" cy="4500594"/>
          </a:xfrm>
        </p:spPr>
        <p:txBody>
          <a:bodyPr/>
          <a:lstStyle/>
          <a:p>
            <a:r>
              <a:rPr lang="en-GB" dirty="0" smtClean="0"/>
              <a:t> Attempt to compile &amp; order questions &amp; tasks for FP-PMT R&amp;D project</a:t>
            </a:r>
          </a:p>
          <a:p>
            <a:pPr lvl="1"/>
            <a:r>
              <a:rPr lang="en-GB" dirty="0" smtClean="0"/>
              <a:t> test programme</a:t>
            </a:r>
          </a:p>
          <a:p>
            <a:pPr lvl="1"/>
            <a:r>
              <a:rPr lang="en-GB" dirty="0" smtClean="0"/>
              <a:t> tool set </a:t>
            </a:r>
          </a:p>
          <a:p>
            <a:pPr lvl="1"/>
            <a:r>
              <a:rPr lang="en-GB" dirty="0" smtClean="0"/>
              <a:t> key questions</a:t>
            </a:r>
          </a:p>
          <a:p>
            <a:pPr lvl="1"/>
            <a:r>
              <a:rPr lang="en-GB" dirty="0" smtClean="0"/>
              <a:t> towards a system integration</a:t>
            </a:r>
          </a:p>
          <a:p>
            <a:endParaRPr lang="en-GB" dirty="0" smtClean="0"/>
          </a:p>
          <a:p>
            <a:r>
              <a:rPr lang="en-GB" dirty="0" smtClean="0"/>
              <a:t> Edi test setup for Flat-Panel PMT</a:t>
            </a:r>
          </a:p>
          <a:p>
            <a:r>
              <a:rPr lang="en-GB" dirty="0" smtClean="0"/>
              <a:t> Edi test setup for QE measurements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8818" y="3000372"/>
            <a:ext cx="38010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latin typeface="+mn-lt"/>
              </a:rPr>
              <a:t>Note:</a:t>
            </a:r>
          </a:p>
          <a:p>
            <a:pPr algn="l"/>
            <a:r>
              <a:rPr lang="en-GB" dirty="0" smtClean="0">
                <a:latin typeface="+mn-lt"/>
              </a:rPr>
              <a:t>this is a working document,</a:t>
            </a:r>
          </a:p>
          <a:p>
            <a:pPr algn="l"/>
            <a:r>
              <a:rPr lang="en-GB" dirty="0" smtClean="0">
                <a:latin typeface="+mn-lt"/>
              </a:rPr>
              <a:t>unfinished and evolving with time…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+mn-lt"/>
              </a:rPr>
              <a:t>… comments from the meeting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+mn-lt"/>
              </a:rPr>
              <a:t>were included 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Edi Flat-Panel Setup (option)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1800" dirty="0" smtClean="0"/>
              <a:t>optional Edi setup for Flat-Panel PMT tests: using 4x BoardBeetle1.2MA0</a:t>
            </a:r>
          </a:p>
          <a:p>
            <a:pPr lvl="1"/>
            <a:r>
              <a:rPr lang="en-GB" sz="1400" dirty="0" smtClean="0">
                <a:sym typeface="ZapfDingbats"/>
              </a:rPr>
              <a:t>: </a:t>
            </a:r>
            <a:r>
              <a:rPr lang="en-GB" sz="1400" dirty="0" smtClean="0"/>
              <a:t>fully automated, 256 channels as a time, 40MHz </a:t>
            </a:r>
          </a:p>
          <a:p>
            <a:pPr lvl="1"/>
            <a:r>
              <a:rPr lang="en-GB" sz="1400" dirty="0" smtClean="0">
                <a:sym typeface="ZapfDingbats"/>
              </a:rPr>
              <a:t>: </a:t>
            </a:r>
            <a:r>
              <a:rPr lang="en-GB" sz="1400" dirty="0" smtClean="0"/>
              <a:t>crosstalk and dynamic range issue, extra C</a:t>
            </a:r>
          </a:p>
          <a:p>
            <a:r>
              <a:rPr lang="en-GB" sz="1800" dirty="0" smtClean="0"/>
              <a:t>ordered:</a:t>
            </a:r>
          </a:p>
          <a:p>
            <a:pPr lvl="1"/>
            <a:r>
              <a:rPr lang="en-GB" sz="1400" dirty="0" smtClean="0"/>
              <a:t>FP-PMT</a:t>
            </a:r>
          </a:p>
          <a:p>
            <a:r>
              <a:rPr lang="en-GB" sz="1800" dirty="0" smtClean="0"/>
              <a:t>to build:</a:t>
            </a:r>
          </a:p>
          <a:p>
            <a:pPr lvl="1"/>
            <a:r>
              <a:rPr lang="en-GB" sz="1400" dirty="0" smtClean="0"/>
              <a:t>4x adapter </a:t>
            </a:r>
            <a:r>
              <a:rPr lang="en-GB" sz="1400" dirty="0" err="1" smtClean="0"/>
              <a:t>Samtec</a:t>
            </a:r>
            <a:r>
              <a:rPr lang="en-GB" sz="1400" dirty="0" smtClean="0"/>
              <a:t>-PGA  (PCB?)</a:t>
            </a:r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1400" dirty="0" smtClean="0"/>
              <a:t>(LED trigger box)</a:t>
            </a:r>
          </a:p>
          <a:p>
            <a:pPr lvl="1"/>
            <a:endParaRPr lang="en-GB" sz="1400" dirty="0" smtClean="0"/>
          </a:p>
          <a:p>
            <a:pPr lvl="1"/>
            <a:r>
              <a:rPr lang="en-GB" sz="1400" dirty="0" smtClean="0"/>
              <a:t>DAQ programme:</a:t>
            </a:r>
          </a:p>
          <a:p>
            <a:pPr lvl="1">
              <a:buNone/>
            </a:pPr>
            <a:r>
              <a:rPr lang="en-GB" sz="1400" dirty="0" smtClean="0"/>
              <a:t>	adapt for tests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2070346" y="1836479"/>
            <a:ext cx="7669000" cy="4664355"/>
            <a:chOff x="2070346" y="1765041"/>
            <a:chExt cx="7669000" cy="4664355"/>
          </a:xfrm>
        </p:grpSpPr>
        <p:grpSp>
          <p:nvGrpSpPr>
            <p:cNvPr id="164" name="Group 780"/>
            <p:cNvGrpSpPr/>
            <p:nvPr/>
          </p:nvGrpSpPr>
          <p:grpSpPr>
            <a:xfrm>
              <a:off x="4167182" y="4265371"/>
              <a:ext cx="1857388" cy="928694"/>
              <a:chOff x="4167182" y="4265371"/>
              <a:chExt cx="1857388" cy="928694"/>
            </a:xfrm>
          </p:grpSpPr>
          <p:sp>
            <p:nvSpPr>
              <p:cNvPr id="318" name="Rectangle 317"/>
              <p:cNvSpPr/>
              <p:nvPr/>
            </p:nvSpPr>
            <p:spPr bwMode="auto">
              <a:xfrm>
                <a:off x="4167182" y="4265371"/>
                <a:ext cx="1857388" cy="92869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4167182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5735183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1" name="Rectangle 320"/>
              <p:cNvSpPr/>
              <p:nvPr/>
            </p:nvSpPr>
            <p:spPr bwMode="auto">
              <a:xfrm>
                <a:off x="4982708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2" name="Rectangle 321"/>
              <p:cNvSpPr/>
              <p:nvPr/>
            </p:nvSpPr>
            <p:spPr bwMode="auto">
              <a:xfrm>
                <a:off x="5135108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5881694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4210045" y="4413008"/>
                <a:ext cx="52390" cy="2381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>
                <a:off x="5787569" y="49340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>
                <a:off x="4381496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4533896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4686296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5595942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 flipH="1">
                <a:off x="5621660" y="4279660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1" name="Rectangle 330"/>
              <p:cNvSpPr/>
              <p:nvPr/>
            </p:nvSpPr>
            <p:spPr bwMode="auto">
              <a:xfrm flipH="1">
                <a:off x="5667380" y="4279660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2" name="Rectangle 331"/>
              <p:cNvSpPr/>
              <p:nvPr/>
            </p:nvSpPr>
            <p:spPr bwMode="auto">
              <a:xfrm flipH="1">
                <a:off x="5621661" y="4560649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3" name="Rectangle 332"/>
              <p:cNvSpPr/>
              <p:nvPr/>
            </p:nvSpPr>
            <p:spPr bwMode="auto">
              <a:xfrm flipH="1">
                <a:off x="5667380" y="4560649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>
                <a:off x="5621661" y="484163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>
                <a:off x="5667380" y="484163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6" name="Rectangle 335"/>
              <p:cNvSpPr/>
              <p:nvPr/>
            </p:nvSpPr>
            <p:spPr bwMode="auto">
              <a:xfrm>
                <a:off x="5310190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7" name="Rectangle 336"/>
              <p:cNvSpPr/>
              <p:nvPr/>
            </p:nvSpPr>
            <p:spPr bwMode="auto">
              <a:xfrm flipH="1">
                <a:off x="5618801" y="4913076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8" name="Rectangle 337"/>
              <p:cNvSpPr/>
              <p:nvPr/>
            </p:nvSpPr>
            <p:spPr bwMode="auto">
              <a:xfrm flipH="1">
                <a:off x="5664521" y="4913076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4459601" y="49340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4457697" y="483687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>
                <a:off x="4459601" y="4724481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>
                <a:off x="4459601" y="462732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>
                <a:off x="4400548" y="5065478"/>
                <a:ext cx="45719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4402452" y="4936891"/>
                <a:ext cx="45719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345" name="Curved Connector 429"/>
              <p:cNvCxnSpPr>
                <a:stCxn id="335" idx="4"/>
                <a:endCxn id="348" idx="6"/>
              </p:cNvCxnSpPr>
              <p:nvPr/>
            </p:nvCxnSpPr>
            <p:spPr bwMode="auto">
              <a:xfrm rot="5400000">
                <a:off x="5097816" y="4431071"/>
                <a:ext cx="136139" cy="1048711"/>
              </a:xfrm>
              <a:prstGeom prst="curved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6" name="Rectangle 345"/>
              <p:cNvSpPr/>
              <p:nvPr/>
            </p:nvSpPr>
            <p:spPr bwMode="auto">
              <a:xfrm>
                <a:off x="4738686" y="4357694"/>
                <a:ext cx="6078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4738686" y="4643446"/>
                <a:ext cx="6078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4595810" y="500063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9" name="Oval 348"/>
              <p:cNvSpPr/>
              <p:nvPr/>
            </p:nvSpPr>
            <p:spPr bwMode="auto">
              <a:xfrm>
                <a:off x="4595810" y="492919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0" name="Oval 349"/>
              <p:cNvSpPr/>
              <p:nvPr/>
            </p:nvSpPr>
            <p:spPr bwMode="auto">
              <a:xfrm>
                <a:off x="4595810" y="485776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1" name="Oval 350"/>
              <p:cNvSpPr/>
              <p:nvPr/>
            </p:nvSpPr>
            <p:spPr bwMode="auto">
              <a:xfrm>
                <a:off x="4595810" y="478632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2" name="Oval 351"/>
              <p:cNvSpPr/>
              <p:nvPr/>
            </p:nvSpPr>
            <p:spPr bwMode="auto">
              <a:xfrm>
                <a:off x="4595810" y="464344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3" name="Oval 352"/>
              <p:cNvSpPr/>
              <p:nvPr/>
            </p:nvSpPr>
            <p:spPr bwMode="auto">
              <a:xfrm>
                <a:off x="4595810" y="457200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>
                <a:off x="4595810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5" name="Oval 354"/>
              <p:cNvSpPr/>
              <p:nvPr/>
            </p:nvSpPr>
            <p:spPr bwMode="auto">
              <a:xfrm>
                <a:off x="4595810" y="44291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356" name="Curved Connector 355"/>
              <p:cNvCxnSpPr>
                <a:stCxn id="334" idx="2"/>
                <a:endCxn id="339" idx="6"/>
              </p:cNvCxnSpPr>
              <p:nvPr/>
            </p:nvCxnSpPr>
            <p:spPr bwMode="auto">
              <a:xfrm rot="10800000" flipV="1">
                <a:off x="4505321" y="4864498"/>
                <a:ext cx="1116341" cy="92394"/>
              </a:xfrm>
              <a:prstGeom prst="curvedConnector3">
                <a:avLst>
                  <a:gd name="adj1" fmla="val 91382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7" name="Oval 356"/>
              <p:cNvSpPr/>
              <p:nvPr/>
            </p:nvSpPr>
            <p:spPr bwMode="auto">
              <a:xfrm>
                <a:off x="4738686" y="43529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8" name="Oval 357"/>
              <p:cNvSpPr/>
              <p:nvPr/>
            </p:nvSpPr>
            <p:spPr bwMode="auto">
              <a:xfrm>
                <a:off x="4738686" y="44243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9" name="Oval 358"/>
              <p:cNvSpPr/>
              <p:nvPr/>
            </p:nvSpPr>
            <p:spPr bwMode="auto">
              <a:xfrm>
                <a:off x="4738686" y="449580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60" name="Oval 359"/>
              <p:cNvSpPr/>
              <p:nvPr/>
            </p:nvSpPr>
            <p:spPr bwMode="auto">
              <a:xfrm>
                <a:off x="4738686" y="456724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5" name="Group 779"/>
            <p:cNvGrpSpPr/>
            <p:nvPr/>
          </p:nvGrpSpPr>
          <p:grpSpPr>
            <a:xfrm>
              <a:off x="6667512" y="3340895"/>
              <a:ext cx="3071834" cy="1509251"/>
              <a:chOff x="6667512" y="3340895"/>
              <a:chExt cx="3071834" cy="1509251"/>
            </a:xfrm>
          </p:grpSpPr>
          <p:sp>
            <p:nvSpPr>
              <p:cNvPr id="245" name="Rectangle 244"/>
              <p:cNvSpPr/>
              <p:nvPr/>
            </p:nvSpPr>
            <p:spPr bwMode="auto">
              <a:xfrm>
                <a:off x="6667512" y="3396210"/>
                <a:ext cx="3071834" cy="1428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46" name="Group 526"/>
              <p:cNvGrpSpPr/>
              <p:nvPr/>
            </p:nvGrpSpPr>
            <p:grpSpPr>
              <a:xfrm>
                <a:off x="7891482" y="3693867"/>
                <a:ext cx="204790" cy="500066"/>
                <a:chOff x="7605730" y="3357562"/>
                <a:chExt cx="204790" cy="500066"/>
              </a:xfrm>
            </p:grpSpPr>
            <p:sp>
              <p:nvSpPr>
                <p:cNvPr id="316" name="Rectangle 315"/>
                <p:cNvSpPr/>
                <p:nvPr/>
              </p:nvSpPr>
              <p:spPr bwMode="auto">
                <a:xfrm>
                  <a:off x="7667644" y="3357562"/>
                  <a:ext cx="142876" cy="5000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7" name="Rectangle 316"/>
                <p:cNvSpPr/>
                <p:nvPr/>
              </p:nvSpPr>
              <p:spPr bwMode="auto">
                <a:xfrm>
                  <a:off x="7605730" y="3490914"/>
                  <a:ext cx="61914" cy="2238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47" name="TextBox 246"/>
              <p:cNvSpPr txBox="1"/>
              <p:nvPr/>
            </p:nvSpPr>
            <p:spPr>
              <a:xfrm>
                <a:off x="7887770" y="4264241"/>
                <a:ext cx="56618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FP-PMT</a:t>
                </a: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6738950" y="4264241"/>
                <a:ext cx="7537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err="1" smtClean="0">
                    <a:solidFill>
                      <a:schemeClr val="tx1"/>
                    </a:solidFill>
                    <a:latin typeface="+mn-lt"/>
                  </a:rPr>
                  <a:t>BoardBeetle</a:t>
                </a:r>
                <a:endParaRPr lang="en-GB" sz="800" dirty="0" smtClean="0">
                  <a:solidFill>
                    <a:schemeClr val="tx1"/>
                  </a:solidFill>
                  <a:latin typeface="+mn-lt"/>
                </a:endParaRP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1.2MA0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x4</a:t>
                </a:r>
                <a:endParaRPr lang="en-GB" sz="8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7453330" y="4265371"/>
                <a:ext cx="6222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err="1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Samtec</a:t>
                </a:r>
                <a:endParaRPr lang="en-GB" sz="8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x4 </a:t>
                </a:r>
                <a:r>
                  <a:rPr lang="en-GB" sz="800" dirty="0" err="1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SxC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 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50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Symbol" pitchFamily="18" charset="2"/>
                  </a:rPr>
                  <a:t>W 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coax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(optional)</a:t>
                </a: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6667512" y="3340895"/>
                <a:ext cx="10695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4x 64ch (of 128 </a:t>
                </a:r>
                <a:r>
                  <a:rPr lang="en-GB" sz="800" dirty="0" err="1" smtClean="0">
                    <a:solidFill>
                      <a:schemeClr val="tx1"/>
                    </a:solidFill>
                    <a:latin typeface="+mn-lt"/>
                  </a:rPr>
                  <a:t>ch</a:t>
                </a:r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)</a:t>
                </a:r>
              </a:p>
            </p:txBody>
          </p:sp>
          <p:grpSp>
            <p:nvGrpSpPr>
              <p:cNvPr id="251" name="Group 333"/>
              <p:cNvGrpSpPr/>
              <p:nvPr/>
            </p:nvGrpSpPr>
            <p:grpSpPr>
              <a:xfrm>
                <a:off x="8167710" y="3447288"/>
                <a:ext cx="479438" cy="746645"/>
                <a:chOff x="8402652" y="3039545"/>
                <a:chExt cx="479438" cy="746645"/>
              </a:xfrm>
            </p:grpSpPr>
            <p:sp>
              <p:nvSpPr>
                <p:cNvPr id="307" name="Rectangle 306"/>
                <p:cNvSpPr/>
                <p:nvPr/>
              </p:nvSpPr>
              <p:spPr bwMode="auto">
                <a:xfrm>
                  <a:off x="8524900" y="3214686"/>
                  <a:ext cx="357190" cy="5715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8" name="Rectangle 307"/>
                <p:cNvSpPr/>
                <p:nvPr/>
              </p:nvSpPr>
              <p:spPr bwMode="auto">
                <a:xfrm>
                  <a:off x="8524900" y="3224210"/>
                  <a:ext cx="357190" cy="133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9" name="Rectangle 308"/>
                <p:cNvSpPr/>
                <p:nvPr/>
              </p:nvSpPr>
              <p:spPr bwMode="auto">
                <a:xfrm>
                  <a:off x="8652536" y="3071810"/>
                  <a:ext cx="108586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0" name="Oval 309"/>
                <p:cNvSpPr/>
                <p:nvPr/>
              </p:nvSpPr>
              <p:spPr bwMode="auto">
                <a:xfrm>
                  <a:off x="8637296" y="3214686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" name="Rectangle 310"/>
                <p:cNvSpPr/>
                <p:nvPr/>
              </p:nvSpPr>
              <p:spPr bwMode="auto">
                <a:xfrm>
                  <a:off x="8453462" y="3357562"/>
                  <a:ext cx="285752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2" name="Rectangle 311"/>
                <p:cNvSpPr/>
                <p:nvPr/>
              </p:nvSpPr>
              <p:spPr bwMode="auto">
                <a:xfrm>
                  <a:off x="8402652" y="3476623"/>
                  <a:ext cx="117478" cy="6191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13" name="TextBox 312"/>
                <p:cNvSpPr txBox="1"/>
                <p:nvPr/>
              </p:nvSpPr>
              <p:spPr>
                <a:xfrm>
                  <a:off x="8433626" y="3500438"/>
                  <a:ext cx="3770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GRIN</a:t>
                  </a:r>
                </a:p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lens</a:t>
                  </a:r>
                </a:p>
              </p:txBody>
            </p:sp>
            <p:sp>
              <p:nvSpPr>
                <p:cNvPr id="314" name="TextBox 313"/>
                <p:cNvSpPr txBox="1"/>
                <p:nvPr/>
              </p:nvSpPr>
              <p:spPr>
                <a:xfrm>
                  <a:off x="8599513" y="3039545"/>
                  <a:ext cx="223139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x</a:t>
                  </a:r>
                </a:p>
              </p:txBody>
            </p:sp>
            <p:sp>
              <p:nvSpPr>
                <p:cNvPr id="315" name="TextBox 314"/>
                <p:cNvSpPr txBox="1"/>
                <p:nvPr/>
              </p:nvSpPr>
              <p:spPr>
                <a:xfrm>
                  <a:off x="8602688" y="3191945"/>
                  <a:ext cx="223139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y</a:t>
                  </a:r>
                </a:p>
              </p:txBody>
            </p:sp>
          </p:grpSp>
          <p:grpSp>
            <p:nvGrpSpPr>
              <p:cNvPr id="252" name="Group 361"/>
              <p:cNvGrpSpPr/>
              <p:nvPr/>
            </p:nvGrpSpPr>
            <p:grpSpPr>
              <a:xfrm>
                <a:off x="9117032" y="3765305"/>
                <a:ext cx="336562" cy="285752"/>
                <a:chOff x="8402652" y="3357562"/>
                <a:chExt cx="336562" cy="285752"/>
              </a:xfrm>
            </p:grpSpPr>
            <p:sp>
              <p:nvSpPr>
                <p:cNvPr id="305" name="Rectangle 304"/>
                <p:cNvSpPr/>
                <p:nvPr/>
              </p:nvSpPr>
              <p:spPr bwMode="auto">
                <a:xfrm>
                  <a:off x="8453462" y="3357562"/>
                  <a:ext cx="285752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>
                  <a:off x="8402652" y="3476623"/>
                  <a:ext cx="117478" cy="6191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53" name="TextBox 252"/>
              <p:cNvSpPr txBox="1"/>
              <p:nvPr/>
            </p:nvSpPr>
            <p:spPr>
              <a:xfrm>
                <a:off x="8096272" y="4355445"/>
                <a:ext cx="755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focused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pulsed (CW)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light source</a:t>
                </a: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8953528" y="4355445"/>
                <a:ext cx="755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defocused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pulsed (CW)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light source</a:t>
                </a:r>
              </a:p>
            </p:txBody>
          </p:sp>
          <p:grpSp>
            <p:nvGrpSpPr>
              <p:cNvPr id="255" name="Group 775"/>
              <p:cNvGrpSpPr/>
              <p:nvPr/>
            </p:nvGrpSpPr>
            <p:grpSpPr>
              <a:xfrm>
                <a:off x="6834190" y="3500438"/>
                <a:ext cx="1057292" cy="438700"/>
                <a:chOff x="6834190" y="3500438"/>
                <a:chExt cx="1057292" cy="438700"/>
              </a:xfrm>
            </p:grpSpPr>
            <p:sp>
              <p:nvSpPr>
                <p:cNvPr id="294" name="Rectangle 293"/>
                <p:cNvSpPr/>
                <p:nvPr/>
              </p:nvSpPr>
              <p:spPr bwMode="auto">
                <a:xfrm>
                  <a:off x="6834190" y="3500438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95" name="Group 738"/>
                <p:cNvGrpSpPr/>
                <p:nvPr/>
              </p:nvGrpSpPr>
              <p:grpSpPr>
                <a:xfrm>
                  <a:off x="6896104" y="3500438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301" name="Rectangle 300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302" name="Straight Connector 301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3" name="Straight Connector 302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04" name="Isosceles Triangle 303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96" name="Group 759"/>
                <p:cNvGrpSpPr/>
                <p:nvPr/>
              </p:nvGrpSpPr>
              <p:grpSpPr>
                <a:xfrm>
                  <a:off x="7467608" y="3505200"/>
                  <a:ext cx="423874" cy="433938"/>
                  <a:chOff x="7381892" y="3929066"/>
                  <a:chExt cx="423874" cy="433938"/>
                </a:xfrm>
              </p:grpSpPr>
              <p:cxnSp>
                <p:nvCxnSpPr>
                  <p:cNvPr id="297" name="Curved Connector 296"/>
                  <p:cNvCxnSpPr>
                    <a:stCxn id="298" idx="3"/>
                    <a:endCxn id="317" idx="1"/>
                  </p:cNvCxnSpPr>
                  <p:nvPr/>
                </p:nvCxnSpPr>
                <p:spPr bwMode="auto">
                  <a:xfrm>
                    <a:off x="7586682" y="4040985"/>
                    <a:ext cx="219084" cy="322019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56" name="Group 776"/>
              <p:cNvGrpSpPr/>
              <p:nvPr/>
            </p:nvGrpSpPr>
            <p:grpSpPr>
              <a:xfrm>
                <a:off x="6805618" y="3643314"/>
                <a:ext cx="1085864" cy="295824"/>
                <a:chOff x="6805618" y="3643314"/>
                <a:chExt cx="1085864" cy="295824"/>
              </a:xfrm>
            </p:grpSpPr>
            <p:sp>
              <p:nvSpPr>
                <p:cNvPr id="283" name="Rectangle 282"/>
                <p:cNvSpPr/>
                <p:nvPr/>
              </p:nvSpPr>
              <p:spPr bwMode="auto">
                <a:xfrm>
                  <a:off x="6805618" y="3643314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84" name="Group 728"/>
                <p:cNvGrpSpPr/>
                <p:nvPr/>
              </p:nvGrpSpPr>
              <p:grpSpPr>
                <a:xfrm>
                  <a:off x="6867532" y="3643314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290" name="Rectangle 289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291" name="Straight Connector 290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92" name="Straight Connector 291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93" name="Isosceles Triangle 292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85" name="Group 754"/>
                <p:cNvGrpSpPr/>
                <p:nvPr/>
              </p:nvGrpSpPr>
              <p:grpSpPr>
                <a:xfrm>
                  <a:off x="7439036" y="3648076"/>
                  <a:ext cx="452446" cy="291062"/>
                  <a:chOff x="7381892" y="3929066"/>
                  <a:chExt cx="452446" cy="291062"/>
                </a:xfrm>
              </p:grpSpPr>
              <p:cxnSp>
                <p:nvCxnSpPr>
                  <p:cNvPr id="286" name="Curved Connector 285"/>
                  <p:cNvCxnSpPr>
                    <a:stCxn id="287" idx="3"/>
                    <a:endCxn id="317" idx="1"/>
                  </p:cNvCxnSpPr>
                  <p:nvPr/>
                </p:nvCxnSpPr>
                <p:spPr bwMode="auto">
                  <a:xfrm>
                    <a:off x="7586682" y="4040985"/>
                    <a:ext cx="247656" cy="179143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57" name="Group 777"/>
              <p:cNvGrpSpPr/>
              <p:nvPr/>
            </p:nvGrpSpPr>
            <p:grpSpPr>
              <a:xfrm>
                <a:off x="6777046" y="3786190"/>
                <a:ext cx="1114436" cy="279152"/>
                <a:chOff x="6777046" y="3786190"/>
                <a:chExt cx="1114436" cy="279152"/>
              </a:xfrm>
            </p:grpSpPr>
            <p:sp>
              <p:nvSpPr>
                <p:cNvPr id="272" name="Rectangle 271"/>
                <p:cNvSpPr/>
                <p:nvPr/>
              </p:nvSpPr>
              <p:spPr bwMode="auto">
                <a:xfrm>
                  <a:off x="6777046" y="3786190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73" name="Group 723"/>
                <p:cNvGrpSpPr/>
                <p:nvPr/>
              </p:nvGrpSpPr>
              <p:grpSpPr>
                <a:xfrm>
                  <a:off x="6838960" y="3786190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279" name="Rectangle 278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280" name="Straight Connector 279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81" name="Straight Connector 280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82" name="Isosceles Triangle 281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74" name="Group 749"/>
                <p:cNvGrpSpPr/>
                <p:nvPr/>
              </p:nvGrpSpPr>
              <p:grpSpPr>
                <a:xfrm>
                  <a:off x="7410464" y="3790952"/>
                  <a:ext cx="481018" cy="223838"/>
                  <a:chOff x="7381892" y="3929066"/>
                  <a:chExt cx="481018" cy="223838"/>
                </a:xfrm>
              </p:grpSpPr>
              <p:cxnSp>
                <p:nvCxnSpPr>
                  <p:cNvPr id="275" name="Curved Connector 274"/>
                  <p:cNvCxnSpPr>
                    <a:stCxn id="276" idx="3"/>
                    <a:endCxn id="317" idx="1"/>
                  </p:cNvCxnSpPr>
                  <p:nvPr/>
                </p:nvCxnSpPr>
                <p:spPr bwMode="auto">
                  <a:xfrm>
                    <a:off x="7586682" y="4040985"/>
                    <a:ext cx="276228" cy="36267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76" name="Rectangle 275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58" name="Group 778"/>
              <p:cNvGrpSpPr/>
              <p:nvPr/>
            </p:nvGrpSpPr>
            <p:grpSpPr>
              <a:xfrm>
                <a:off x="6748474" y="3924305"/>
                <a:ext cx="1143008" cy="279152"/>
                <a:chOff x="6748474" y="3924305"/>
                <a:chExt cx="1143008" cy="279152"/>
              </a:xfrm>
            </p:grpSpPr>
            <p:sp>
              <p:nvSpPr>
                <p:cNvPr id="261" name="Rectangle 260"/>
                <p:cNvSpPr/>
                <p:nvPr/>
              </p:nvSpPr>
              <p:spPr bwMode="auto">
                <a:xfrm>
                  <a:off x="6748474" y="3929066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62" name="Group 722"/>
                <p:cNvGrpSpPr/>
                <p:nvPr/>
              </p:nvGrpSpPr>
              <p:grpSpPr>
                <a:xfrm>
                  <a:off x="6810388" y="3924305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268" name="Rectangle 267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269" name="Straight Connector 268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70" name="Straight Connector 269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71" name="Isosceles Triangle 270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3" name="Group 748"/>
                <p:cNvGrpSpPr/>
                <p:nvPr/>
              </p:nvGrpSpPr>
              <p:grpSpPr>
                <a:xfrm>
                  <a:off x="7381892" y="3929066"/>
                  <a:ext cx="509590" cy="223838"/>
                  <a:chOff x="7381892" y="3929066"/>
                  <a:chExt cx="509590" cy="223838"/>
                </a:xfrm>
              </p:grpSpPr>
              <p:cxnSp>
                <p:nvCxnSpPr>
                  <p:cNvPr id="264" name="Curved Connector 263"/>
                  <p:cNvCxnSpPr>
                    <a:stCxn id="265" idx="3"/>
                    <a:endCxn id="317" idx="1"/>
                  </p:cNvCxnSpPr>
                  <p:nvPr/>
                </p:nvCxnSpPr>
                <p:spPr bwMode="auto">
                  <a:xfrm flipV="1">
                    <a:off x="7586682" y="3939138"/>
                    <a:ext cx="304800" cy="101847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65" name="Rectangle 264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59" name="TextBox 258"/>
              <p:cNvSpPr txBox="1"/>
              <p:nvPr/>
            </p:nvSpPr>
            <p:spPr>
              <a:xfrm>
                <a:off x="7124394" y="3954486"/>
                <a:ext cx="3289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Q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single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ended</a:t>
                </a: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6737860" y="3950495"/>
                <a:ext cx="4459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V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128x LVDS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multiplex</a:t>
                </a:r>
              </a:p>
            </p:txBody>
          </p:sp>
        </p:grpSp>
        <p:sp>
          <p:nvSpPr>
            <p:cNvPr id="166" name="TextBox 165"/>
            <p:cNvSpPr txBox="1"/>
            <p:nvPr/>
          </p:nvSpPr>
          <p:spPr>
            <a:xfrm>
              <a:off x="4095744" y="3979619"/>
              <a:ext cx="4619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VME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 rot="16200000">
              <a:off x="3723025" y="5515541"/>
              <a:ext cx="9989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NI 8012 controller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 rot="16200000">
              <a:off x="5205646" y="5603414"/>
              <a:ext cx="11865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CAEN V288 CAENET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 rot="16200000">
              <a:off x="5205716" y="5483143"/>
              <a:ext cx="9364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CAEN V1495 IO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 rot="16200000">
              <a:off x="3792974" y="5668290"/>
              <a:ext cx="13067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CES RCB 8047 CORBO</a:t>
              </a:r>
            </a:p>
          </p:txBody>
        </p:sp>
        <p:grpSp>
          <p:nvGrpSpPr>
            <p:cNvPr id="171" name="Group 232"/>
            <p:cNvGrpSpPr/>
            <p:nvPr/>
          </p:nvGrpSpPr>
          <p:grpSpPr>
            <a:xfrm>
              <a:off x="2070346" y="4122495"/>
              <a:ext cx="1133475" cy="1285884"/>
              <a:chOff x="7227072" y="2928935"/>
              <a:chExt cx="1133475" cy="1285884"/>
            </a:xfrm>
          </p:grpSpPr>
          <p:sp>
            <p:nvSpPr>
              <p:cNvPr id="243" name="computr3"/>
              <p:cNvSpPr>
                <a:spLocks noChangeAspect="1" noEditPoints="1" noChangeArrowheads="1"/>
              </p:cNvSpPr>
              <p:nvPr/>
            </p:nvSpPr>
            <p:spPr bwMode="auto">
              <a:xfrm>
                <a:off x="7227072" y="2928935"/>
                <a:ext cx="1133475" cy="847725"/>
              </a:xfrm>
              <a:custGeom>
                <a:avLst/>
                <a:gdLst>
                  <a:gd name="T0" fmla="*/ 0 w 21600"/>
                  <a:gd name="T1" fmla="*/ 10800 h 21600"/>
                  <a:gd name="T2" fmla="*/ 10800 w 21600"/>
                  <a:gd name="T3" fmla="*/ 0 h 21600"/>
                  <a:gd name="T4" fmla="*/ 10800 w 21600"/>
                  <a:gd name="T5" fmla="*/ 21600 h 21600"/>
                  <a:gd name="T6" fmla="*/ 18135 w 21600"/>
                  <a:gd name="T7" fmla="*/ 10800 h 21600"/>
                  <a:gd name="T8" fmla="*/ 7811 w 21600"/>
                  <a:gd name="T9" fmla="*/ 2584 h 21600"/>
                  <a:gd name="T10" fmla="*/ 16359 w 21600"/>
                  <a:gd name="T11" fmla="*/ 1176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8250" y="17743"/>
                    </a:moveTo>
                    <a:lnTo>
                      <a:pt x="17557" y="16971"/>
                    </a:lnTo>
                    <a:lnTo>
                      <a:pt x="5429" y="16971"/>
                    </a:lnTo>
                    <a:lnTo>
                      <a:pt x="4736" y="17743"/>
                    </a:lnTo>
                    <a:lnTo>
                      <a:pt x="18250" y="17743"/>
                    </a:lnTo>
                    <a:close/>
                  </a:path>
                  <a:path w="21600" h="21600" extrusionOk="0">
                    <a:moveTo>
                      <a:pt x="18250" y="17743"/>
                    </a:moveTo>
                    <a:moveTo>
                      <a:pt x="19405" y="19131"/>
                    </a:moveTo>
                    <a:lnTo>
                      <a:pt x="18712" y="18360"/>
                    </a:lnTo>
                    <a:lnTo>
                      <a:pt x="4274" y="18360"/>
                    </a:lnTo>
                    <a:lnTo>
                      <a:pt x="3581" y="19131"/>
                    </a:lnTo>
                    <a:lnTo>
                      <a:pt x="19405" y="19131"/>
                    </a:lnTo>
                    <a:close/>
                  </a:path>
                  <a:path w="21600" h="21600" extrusionOk="0">
                    <a:moveTo>
                      <a:pt x="19405" y="19131"/>
                    </a:moveTo>
                    <a:moveTo>
                      <a:pt x="20560" y="20520"/>
                    </a:moveTo>
                    <a:lnTo>
                      <a:pt x="19867" y="19749"/>
                    </a:lnTo>
                    <a:lnTo>
                      <a:pt x="3119" y="19749"/>
                    </a:lnTo>
                    <a:lnTo>
                      <a:pt x="2426" y="20520"/>
                    </a:lnTo>
                    <a:lnTo>
                      <a:pt x="20560" y="20520"/>
                    </a:lnTo>
                    <a:close/>
                  </a:path>
                  <a:path w="21600" h="21600" extrusionOk="0">
                    <a:moveTo>
                      <a:pt x="20560" y="20520"/>
                    </a:moveTo>
                    <a:moveTo>
                      <a:pt x="4620" y="16971"/>
                    </a:moveTo>
                    <a:lnTo>
                      <a:pt x="5313" y="16200"/>
                    </a:lnTo>
                    <a:lnTo>
                      <a:pt x="7624" y="16200"/>
                    </a:lnTo>
                    <a:lnTo>
                      <a:pt x="7624" y="14194"/>
                    </a:lnTo>
                    <a:lnTo>
                      <a:pt x="5891" y="14194"/>
                    </a:lnTo>
                    <a:lnTo>
                      <a:pt x="5891" y="0"/>
                    </a:lnTo>
                    <a:lnTo>
                      <a:pt x="12013" y="0"/>
                    </a:lnTo>
                    <a:lnTo>
                      <a:pt x="18135" y="0"/>
                    </a:lnTo>
                    <a:lnTo>
                      <a:pt x="18135" y="10800"/>
                    </a:lnTo>
                    <a:lnTo>
                      <a:pt x="18135" y="14194"/>
                    </a:ln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17788" y="16200"/>
                    </a:lnTo>
                    <a:lnTo>
                      <a:pt x="19059" y="17743"/>
                    </a:lnTo>
                    <a:lnTo>
                      <a:pt x="21022" y="19903"/>
                    </a:lnTo>
                    <a:lnTo>
                      <a:pt x="21253" y="20057"/>
                    </a:lnTo>
                    <a:lnTo>
                      <a:pt x="21369" y="20366"/>
                    </a:lnTo>
                    <a:lnTo>
                      <a:pt x="21600" y="20674"/>
                    </a:lnTo>
                    <a:lnTo>
                      <a:pt x="21600" y="20829"/>
                    </a:lnTo>
                    <a:lnTo>
                      <a:pt x="21600" y="20983"/>
                    </a:lnTo>
                    <a:lnTo>
                      <a:pt x="21600" y="21137"/>
                    </a:lnTo>
                    <a:lnTo>
                      <a:pt x="21600" y="21291"/>
                    </a:lnTo>
                    <a:lnTo>
                      <a:pt x="21484" y="21446"/>
                    </a:lnTo>
                    <a:lnTo>
                      <a:pt x="21369" y="21446"/>
                    </a:lnTo>
                    <a:lnTo>
                      <a:pt x="21138" y="21600"/>
                    </a:lnTo>
                    <a:lnTo>
                      <a:pt x="21022" y="21600"/>
                    </a:lnTo>
                    <a:lnTo>
                      <a:pt x="10973" y="21600"/>
                    </a:lnTo>
                    <a:lnTo>
                      <a:pt x="2079" y="21600"/>
                    </a:lnTo>
                    <a:lnTo>
                      <a:pt x="1848" y="21600"/>
                    </a:lnTo>
                    <a:lnTo>
                      <a:pt x="1733" y="21446"/>
                    </a:lnTo>
                    <a:lnTo>
                      <a:pt x="1617" y="21446"/>
                    </a:lnTo>
                    <a:lnTo>
                      <a:pt x="1502" y="21291"/>
                    </a:lnTo>
                    <a:lnTo>
                      <a:pt x="1386" y="21291"/>
                    </a:lnTo>
                    <a:lnTo>
                      <a:pt x="1386" y="21137"/>
                    </a:lnTo>
                    <a:lnTo>
                      <a:pt x="1386" y="20983"/>
                    </a:lnTo>
                    <a:lnTo>
                      <a:pt x="1386" y="20829"/>
                    </a:lnTo>
                    <a:lnTo>
                      <a:pt x="1502" y="20674"/>
                    </a:lnTo>
                    <a:lnTo>
                      <a:pt x="1617" y="20366"/>
                    </a:lnTo>
                    <a:lnTo>
                      <a:pt x="1733" y="20057"/>
                    </a:lnTo>
                    <a:lnTo>
                      <a:pt x="1964" y="19903"/>
                    </a:lnTo>
                    <a:lnTo>
                      <a:pt x="0" y="19903"/>
                    </a:lnTo>
                    <a:lnTo>
                      <a:pt x="0" y="10800"/>
                    </a:lnTo>
                    <a:lnTo>
                      <a:pt x="0" y="2777"/>
                    </a:lnTo>
                    <a:lnTo>
                      <a:pt x="4620" y="2777"/>
                    </a:lnTo>
                    <a:lnTo>
                      <a:pt x="4620" y="16971"/>
                    </a:lnTo>
                    <a:moveTo>
                      <a:pt x="4620" y="16971"/>
                    </a:moveTo>
                    <a:moveTo>
                      <a:pt x="4620" y="16971"/>
                    </a:moveTo>
                    <a:lnTo>
                      <a:pt x="4158" y="17434"/>
                    </a:lnTo>
                    <a:lnTo>
                      <a:pt x="2541" y="19286"/>
                    </a:lnTo>
                    <a:lnTo>
                      <a:pt x="1964" y="19903"/>
                    </a:lnTo>
                    <a:lnTo>
                      <a:pt x="4620" y="16971"/>
                    </a:lnTo>
                    <a:close/>
                  </a:path>
                  <a:path w="21600" h="21600" extrusionOk="0">
                    <a:moveTo>
                      <a:pt x="7624" y="2314"/>
                    </a:moveTo>
                    <a:moveTo>
                      <a:pt x="16402" y="2314"/>
                    </a:moveTo>
                    <a:lnTo>
                      <a:pt x="16402" y="11880"/>
                    </a:lnTo>
                    <a:lnTo>
                      <a:pt x="7624" y="11880"/>
                    </a:lnTo>
                    <a:lnTo>
                      <a:pt x="7624" y="2314"/>
                    </a:lnTo>
                    <a:close/>
                  </a:path>
                  <a:path w="21600" h="21600" extrusionOk="0">
                    <a:moveTo>
                      <a:pt x="578" y="4011"/>
                    </a:moveTo>
                    <a:moveTo>
                      <a:pt x="4043" y="4011"/>
                    </a:moveTo>
                    <a:lnTo>
                      <a:pt x="4043" y="4320"/>
                    </a:lnTo>
                    <a:lnTo>
                      <a:pt x="578" y="4320"/>
                    </a:lnTo>
                    <a:lnTo>
                      <a:pt x="578" y="4011"/>
                    </a:lnTo>
                    <a:close/>
                    <a:moveTo>
                      <a:pt x="7624" y="14194"/>
                    </a:move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7624" y="16200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7503022" y="3814709"/>
                <a:ext cx="6527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PC</a:t>
                </a:r>
              </a:p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Labview</a:t>
                </a:r>
                <a:endParaRPr lang="en-GB" sz="1000" dirty="0" smtClean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172" name="Group 389"/>
            <p:cNvGrpSpPr/>
            <p:nvPr/>
          </p:nvGrpSpPr>
          <p:grpSpPr>
            <a:xfrm>
              <a:off x="3213354" y="3722385"/>
              <a:ext cx="596638" cy="542986"/>
              <a:chOff x="2213222" y="3000371"/>
              <a:chExt cx="596638" cy="542986"/>
            </a:xfrm>
          </p:grpSpPr>
          <p:sp>
            <p:nvSpPr>
              <p:cNvPr id="241" name="Rectangle 240"/>
              <p:cNvSpPr/>
              <p:nvPr/>
            </p:nvSpPr>
            <p:spPr bwMode="auto">
              <a:xfrm flipH="1">
                <a:off x="2381232" y="3000371"/>
                <a:ext cx="285752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42" name="TextBox 241"/>
              <p:cNvSpPr txBox="1"/>
              <p:nvPr/>
            </p:nvSpPr>
            <p:spPr>
              <a:xfrm>
                <a:off x="2213222" y="3143247"/>
                <a:ext cx="596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RS232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or USB</a:t>
                </a:r>
              </a:p>
            </p:txBody>
          </p:sp>
        </p:grpSp>
        <p:cxnSp>
          <p:nvCxnSpPr>
            <p:cNvPr id="173" name="Curved Connector 172"/>
            <p:cNvCxnSpPr>
              <a:stCxn id="223" idx="3"/>
              <a:endCxn id="241" idx="1"/>
            </p:cNvCxnSpPr>
            <p:nvPr/>
          </p:nvCxnSpPr>
          <p:spPr bwMode="auto">
            <a:xfrm rot="10800000" flipV="1">
              <a:off x="3667116" y="3015207"/>
              <a:ext cx="3429024" cy="778616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4" name="Group 387"/>
            <p:cNvGrpSpPr/>
            <p:nvPr/>
          </p:nvGrpSpPr>
          <p:grpSpPr>
            <a:xfrm>
              <a:off x="3047853" y="4630185"/>
              <a:ext cx="665567" cy="492442"/>
              <a:chOff x="2001417" y="1214422"/>
              <a:chExt cx="665567" cy="492442"/>
            </a:xfrm>
          </p:grpSpPr>
          <p:sp>
            <p:nvSpPr>
              <p:cNvPr id="235" name="TextBox 234"/>
              <p:cNvSpPr txBox="1"/>
              <p:nvPr/>
            </p:nvSpPr>
            <p:spPr>
              <a:xfrm>
                <a:off x="2269118" y="1460643"/>
                <a:ext cx="3978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PCI</a:t>
                </a:r>
              </a:p>
            </p:txBody>
          </p:sp>
          <p:grpSp>
            <p:nvGrpSpPr>
              <p:cNvPr id="236" name="Group 252"/>
              <p:cNvGrpSpPr/>
              <p:nvPr/>
            </p:nvGrpSpPr>
            <p:grpSpPr>
              <a:xfrm flipH="1">
                <a:off x="2238356" y="1214422"/>
                <a:ext cx="428628" cy="285752"/>
                <a:chOff x="6584130" y="2078029"/>
                <a:chExt cx="428628" cy="285752"/>
              </a:xfrm>
            </p:grpSpPr>
            <p:sp>
              <p:nvSpPr>
                <p:cNvPr id="238" name="Rectangle 237"/>
                <p:cNvSpPr/>
                <p:nvPr/>
              </p:nvSpPr>
              <p:spPr bwMode="auto">
                <a:xfrm>
                  <a:off x="6727006" y="2292343"/>
                  <a:ext cx="142876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39" name="Rectangle 238"/>
                <p:cNvSpPr/>
                <p:nvPr/>
              </p:nvSpPr>
              <p:spPr bwMode="auto">
                <a:xfrm>
                  <a:off x="6655568" y="2078029"/>
                  <a:ext cx="357190" cy="2143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6584130" y="2120892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37" name="TextBox 236"/>
              <p:cNvSpPr txBox="1"/>
              <p:nvPr/>
            </p:nvSpPr>
            <p:spPr>
              <a:xfrm>
                <a:off x="2001417" y="1214422"/>
                <a:ext cx="6655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NI 8012 </a:t>
                </a:r>
              </a:p>
            </p:txBody>
          </p:sp>
        </p:grpSp>
        <p:cxnSp>
          <p:nvCxnSpPr>
            <p:cNvPr id="175" name="Curved Connector 174"/>
            <p:cNvCxnSpPr>
              <a:stCxn id="324" idx="1"/>
              <a:endCxn id="240" idx="1"/>
            </p:cNvCxnSpPr>
            <p:nvPr/>
          </p:nvCxnSpPr>
          <p:spPr bwMode="auto">
            <a:xfrm rot="10800000" flipV="1">
              <a:off x="3713421" y="4532070"/>
              <a:ext cx="496625" cy="212416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>
              <a:off x="7539848" y="4836875"/>
              <a:ext cx="119936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dark box,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DUT, amp PCB,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GRIN on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xy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-stage</a:t>
              </a:r>
            </a:p>
          </p:txBody>
        </p:sp>
        <p:grpSp>
          <p:nvGrpSpPr>
            <p:cNvPr id="177" name="Group 349"/>
            <p:cNvGrpSpPr/>
            <p:nvPr/>
          </p:nvGrpSpPr>
          <p:grpSpPr>
            <a:xfrm>
              <a:off x="7239016" y="2265108"/>
              <a:ext cx="714380" cy="571504"/>
              <a:chOff x="7167578" y="1928803"/>
              <a:chExt cx="714380" cy="571504"/>
            </a:xfrm>
          </p:grpSpPr>
          <p:sp>
            <p:nvSpPr>
              <p:cNvPr id="226" name="Rectangle 225"/>
              <p:cNvSpPr/>
              <p:nvPr/>
            </p:nvSpPr>
            <p:spPr bwMode="auto">
              <a:xfrm>
                <a:off x="7167578" y="1928803"/>
                <a:ext cx="35719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7" name="Arc 226"/>
              <p:cNvSpPr/>
              <p:nvPr/>
            </p:nvSpPr>
            <p:spPr bwMode="auto">
              <a:xfrm flipH="1">
                <a:off x="7667643" y="1928803"/>
                <a:ext cx="214315" cy="142876"/>
              </a:xfrm>
              <a:prstGeom prst="arc">
                <a:avLst>
                  <a:gd name="adj1" fmla="val 16200000"/>
                  <a:gd name="adj2" fmla="val 5387626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228" name="Straight Connector 227"/>
              <p:cNvCxnSpPr>
                <a:stCxn id="227" idx="0"/>
                <a:endCxn id="227" idx="2"/>
              </p:cNvCxnSpPr>
              <p:nvPr/>
            </p:nvCxnSpPr>
            <p:spPr bwMode="auto">
              <a:xfrm flipH="1">
                <a:off x="7774543" y="1928803"/>
                <a:ext cx="257" cy="142876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Straight Connector 228"/>
              <p:cNvCxnSpPr/>
              <p:nvPr/>
            </p:nvCxnSpPr>
            <p:spPr bwMode="auto">
              <a:xfrm>
                <a:off x="7775596" y="2038340"/>
                <a:ext cx="71438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Straight Connector 229"/>
              <p:cNvCxnSpPr/>
              <p:nvPr/>
            </p:nvCxnSpPr>
            <p:spPr bwMode="auto">
              <a:xfrm>
                <a:off x="7775596" y="1966902"/>
                <a:ext cx="71438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Elbow Connector 165"/>
              <p:cNvCxnSpPr>
                <a:endCxn id="226" idx="0"/>
              </p:cNvCxnSpPr>
              <p:nvPr/>
            </p:nvCxnSpPr>
            <p:spPr bwMode="auto">
              <a:xfrm rot="10800000">
                <a:off x="7346174" y="1928803"/>
                <a:ext cx="464347" cy="73026"/>
              </a:xfrm>
              <a:prstGeom prst="bentConnector4">
                <a:avLst>
                  <a:gd name="adj1" fmla="val 30769"/>
                  <a:gd name="adj2" fmla="val 413039"/>
                </a:avLst>
              </a:prstGeom>
              <a:noFill/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Straight Connector 231"/>
              <p:cNvCxnSpPr/>
              <p:nvPr/>
            </p:nvCxnSpPr>
            <p:spPr bwMode="auto">
              <a:xfrm rot="10800000">
                <a:off x="7381892" y="2000242"/>
                <a:ext cx="285752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 rot="16200000">
                <a:off x="7239810" y="2356637"/>
                <a:ext cx="285752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 rot="5400000" flipH="1" flipV="1">
                <a:off x="7204091" y="2035166"/>
                <a:ext cx="214314" cy="14446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78" name="Straight Arrow Connector 177"/>
            <p:cNvCxnSpPr>
              <a:stCxn id="221" idx="2"/>
              <a:endCxn id="314" idx="1"/>
            </p:cNvCxnSpPr>
            <p:nvPr/>
          </p:nvCxnSpPr>
          <p:spPr bwMode="auto">
            <a:xfrm>
              <a:off x="7810520" y="2941388"/>
              <a:ext cx="554051" cy="598233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179" name="Straight Arrow Connector 178"/>
            <p:cNvCxnSpPr>
              <a:stCxn id="222" idx="2"/>
              <a:endCxn id="315" idx="1"/>
            </p:cNvCxnSpPr>
            <p:nvPr/>
          </p:nvCxnSpPr>
          <p:spPr bwMode="auto">
            <a:xfrm>
              <a:off x="7810520" y="3093788"/>
              <a:ext cx="557226" cy="598233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sp>
          <p:nvSpPr>
            <p:cNvPr id="180" name="TextBox 179"/>
            <p:cNvSpPr txBox="1"/>
            <p:nvPr/>
          </p:nvSpPr>
          <p:spPr>
            <a:xfrm>
              <a:off x="6993110" y="2050794"/>
              <a:ext cx="9236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power switch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6988067" y="3161895"/>
              <a:ext cx="9653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stepper driver</a:t>
              </a:r>
            </a:p>
          </p:txBody>
        </p:sp>
        <p:grpSp>
          <p:nvGrpSpPr>
            <p:cNvPr id="182" name="Group 529"/>
            <p:cNvGrpSpPr/>
            <p:nvPr/>
          </p:nvGrpSpPr>
          <p:grpSpPr>
            <a:xfrm>
              <a:off x="7096140" y="2836611"/>
              <a:ext cx="762003" cy="357191"/>
              <a:chOff x="6810388" y="2500306"/>
              <a:chExt cx="762003" cy="357191"/>
            </a:xfrm>
          </p:grpSpPr>
          <p:sp>
            <p:nvSpPr>
              <p:cNvPr id="220" name="Rectangle 219"/>
              <p:cNvSpPr/>
              <p:nvPr/>
            </p:nvSpPr>
            <p:spPr bwMode="auto">
              <a:xfrm flipH="1">
                <a:off x="6810388" y="2500307"/>
                <a:ext cx="71438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 flipH="1">
                <a:off x="7381892" y="2533645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2" name="Oval 221"/>
              <p:cNvSpPr/>
              <p:nvPr/>
            </p:nvSpPr>
            <p:spPr bwMode="auto">
              <a:xfrm flipH="1">
                <a:off x="7381892" y="2686045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3" name="Rectangle 222"/>
              <p:cNvSpPr/>
              <p:nvPr/>
            </p:nvSpPr>
            <p:spPr bwMode="auto">
              <a:xfrm flipH="1">
                <a:off x="6810388" y="2571745"/>
                <a:ext cx="142876" cy="21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7346077" y="2500306"/>
                <a:ext cx="22313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x</a:t>
                </a: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7349252" y="2652706"/>
                <a:ext cx="22313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y</a:t>
                </a:r>
              </a:p>
            </p:txBody>
          </p:sp>
        </p:grpSp>
        <p:cxnSp>
          <p:nvCxnSpPr>
            <p:cNvPr id="183" name="Curved Connector 182"/>
            <p:cNvCxnSpPr>
              <a:stCxn id="294" idx="1"/>
              <a:endCxn id="357" idx="6"/>
            </p:cNvCxnSpPr>
            <p:nvPr/>
          </p:nvCxnSpPr>
          <p:spPr bwMode="auto">
            <a:xfrm rot="10800000" flipV="1">
              <a:off x="4784406" y="3536156"/>
              <a:ext cx="2049785" cy="839635"/>
            </a:xfrm>
            <a:prstGeom prst="curvedConnector3">
              <a:avLst>
                <a:gd name="adj1" fmla="val 9298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Curved Connector 183"/>
            <p:cNvCxnSpPr>
              <a:stCxn id="283" idx="1"/>
              <a:endCxn id="358" idx="6"/>
            </p:cNvCxnSpPr>
            <p:nvPr/>
          </p:nvCxnSpPr>
          <p:spPr bwMode="auto">
            <a:xfrm rot="10800000" flipV="1">
              <a:off x="4784406" y="3679032"/>
              <a:ext cx="2021213" cy="768197"/>
            </a:xfrm>
            <a:prstGeom prst="curvedConnector3">
              <a:avLst>
                <a:gd name="adj1" fmla="val 9029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Curved Connector 184"/>
            <p:cNvCxnSpPr>
              <a:stCxn id="272" idx="1"/>
              <a:endCxn id="359" idx="6"/>
            </p:cNvCxnSpPr>
            <p:nvPr/>
          </p:nvCxnSpPr>
          <p:spPr bwMode="auto">
            <a:xfrm rot="10800000" flipV="1">
              <a:off x="4784406" y="3821908"/>
              <a:ext cx="1992641" cy="696759"/>
            </a:xfrm>
            <a:prstGeom prst="curvedConnector3">
              <a:avLst>
                <a:gd name="adj1" fmla="val 8776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Curved Connector 185"/>
            <p:cNvCxnSpPr>
              <a:stCxn id="261" idx="1"/>
              <a:endCxn id="360" idx="6"/>
            </p:cNvCxnSpPr>
            <p:nvPr/>
          </p:nvCxnSpPr>
          <p:spPr bwMode="auto">
            <a:xfrm rot="10800000" flipV="1">
              <a:off x="4784406" y="3964784"/>
              <a:ext cx="1964069" cy="625321"/>
            </a:xfrm>
            <a:prstGeom prst="curvedConnector3">
              <a:avLst>
                <a:gd name="adj1" fmla="val 8516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7" name="Group 411"/>
            <p:cNvGrpSpPr/>
            <p:nvPr/>
          </p:nvGrpSpPr>
          <p:grpSpPr>
            <a:xfrm>
              <a:off x="6024570" y="4170125"/>
              <a:ext cx="603050" cy="625436"/>
              <a:chOff x="5778710" y="3000372"/>
              <a:chExt cx="603050" cy="625436"/>
            </a:xfrm>
          </p:grpSpPr>
          <p:sp>
            <p:nvSpPr>
              <p:cNvPr id="217" name="Rectangle 216"/>
              <p:cNvSpPr/>
              <p:nvPr/>
            </p:nvSpPr>
            <p:spPr bwMode="auto">
              <a:xfrm flipH="1">
                <a:off x="5953132" y="3000372"/>
                <a:ext cx="214314" cy="2857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5778710" y="3287254"/>
                <a:ext cx="6030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CAEN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N470 HV</a:t>
                </a:r>
              </a:p>
            </p:txBody>
          </p:sp>
          <p:sp>
            <p:nvSpPr>
              <p:cNvPr id="219" name="Oval 218"/>
              <p:cNvSpPr/>
              <p:nvPr/>
            </p:nvSpPr>
            <p:spPr bwMode="auto">
              <a:xfrm>
                <a:off x="6040763" y="320516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88" name="Curved Connector 187"/>
            <p:cNvCxnSpPr>
              <a:endCxn id="217" idx="1"/>
            </p:cNvCxnSpPr>
            <p:nvPr/>
          </p:nvCxnSpPr>
          <p:spPr bwMode="auto">
            <a:xfrm rot="10800000" flipV="1">
              <a:off x="6413306" y="4122495"/>
              <a:ext cx="1540090" cy="190506"/>
            </a:xfrm>
            <a:prstGeom prst="curvedConnector3">
              <a:avLst>
                <a:gd name="adj1" fmla="val 150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Curved Connector 188"/>
            <p:cNvCxnSpPr>
              <a:stCxn id="325" idx="6"/>
              <a:endCxn id="219" idx="2"/>
            </p:cNvCxnSpPr>
            <p:nvPr/>
          </p:nvCxnSpPr>
          <p:spPr bwMode="auto">
            <a:xfrm flipV="1">
              <a:off x="5833288" y="4397773"/>
              <a:ext cx="453335" cy="559119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0" name="Group 445"/>
            <p:cNvGrpSpPr/>
            <p:nvPr/>
          </p:nvGrpSpPr>
          <p:grpSpPr>
            <a:xfrm>
              <a:off x="6310322" y="3967712"/>
              <a:ext cx="438152" cy="1091770"/>
              <a:chOff x="6024570" y="3631407"/>
              <a:chExt cx="438152" cy="1091770"/>
            </a:xfrm>
          </p:grpSpPr>
          <p:sp>
            <p:nvSpPr>
              <p:cNvPr id="213" name="TextBox 212"/>
              <p:cNvSpPr txBox="1"/>
              <p:nvPr/>
            </p:nvSpPr>
            <p:spPr>
              <a:xfrm rot="16200000">
                <a:off x="5967321" y="4269687"/>
                <a:ext cx="66075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rgbClr val="FF9900"/>
                    </a:solidFill>
                    <a:latin typeface="+mn-lt"/>
                  </a:rPr>
                  <a:t>interlock</a:t>
                </a:r>
              </a:p>
            </p:txBody>
          </p:sp>
          <p:sp>
            <p:nvSpPr>
              <p:cNvPr id="214" name="Minus 213"/>
              <p:cNvSpPr/>
              <p:nvPr/>
            </p:nvSpPr>
            <p:spPr bwMode="auto">
              <a:xfrm rot="10800000">
                <a:off x="6024570" y="3631407"/>
                <a:ext cx="428628" cy="928693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 bwMode="auto">
              <a:xfrm>
                <a:off x="6381760" y="4057656"/>
                <a:ext cx="80962" cy="809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>
                <a:off x="6064575" y="407194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91" name="Straight Arrow Connector 447"/>
            <p:cNvCxnSpPr>
              <a:stCxn id="333" idx="3"/>
              <a:endCxn id="226" idx="1"/>
            </p:cNvCxnSpPr>
            <p:nvPr/>
          </p:nvCxnSpPr>
          <p:spPr bwMode="auto">
            <a:xfrm rot="10800000" flipH="1">
              <a:off x="5667380" y="2443704"/>
              <a:ext cx="1571636" cy="2243155"/>
            </a:xfrm>
            <a:prstGeom prst="bentConnector3">
              <a:avLst>
                <a:gd name="adj1" fmla="val 16061"/>
              </a:avLst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192" name="Straight Arrow Connector 447"/>
            <p:cNvCxnSpPr>
              <a:stCxn id="330" idx="1"/>
              <a:endCxn id="204" idx="2"/>
            </p:cNvCxnSpPr>
            <p:nvPr/>
          </p:nvCxnSpPr>
          <p:spPr bwMode="auto">
            <a:xfrm flipV="1">
              <a:off x="5667379" y="2193669"/>
              <a:ext cx="70547" cy="2212200"/>
            </a:xfrm>
            <a:prstGeom prst="bentConnector2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193" name="Straight Arrow Connector 447"/>
            <p:cNvCxnSpPr>
              <a:stCxn id="331" idx="1"/>
              <a:endCxn id="205" idx="2"/>
            </p:cNvCxnSpPr>
            <p:nvPr/>
          </p:nvCxnSpPr>
          <p:spPr bwMode="auto">
            <a:xfrm flipV="1">
              <a:off x="5713099" y="2193669"/>
              <a:ext cx="110547" cy="2212200"/>
            </a:xfrm>
            <a:prstGeom prst="bentConnector2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grpSp>
          <p:nvGrpSpPr>
            <p:cNvPr id="194" name="Group 528"/>
            <p:cNvGrpSpPr/>
            <p:nvPr/>
          </p:nvGrpSpPr>
          <p:grpSpPr>
            <a:xfrm>
              <a:off x="5667380" y="1765041"/>
              <a:ext cx="564787" cy="438927"/>
              <a:chOff x="5381628" y="1428736"/>
              <a:chExt cx="564787" cy="438927"/>
            </a:xfrm>
          </p:grpSpPr>
          <p:sp>
            <p:nvSpPr>
              <p:cNvPr id="203" name="Rectangle 202"/>
              <p:cNvSpPr/>
              <p:nvPr/>
            </p:nvSpPr>
            <p:spPr bwMode="auto">
              <a:xfrm flipH="1">
                <a:off x="5416455" y="1428736"/>
                <a:ext cx="500066" cy="4286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 flipH="1">
                <a:off x="5416455" y="1785926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 bwMode="auto">
              <a:xfrm flipH="1">
                <a:off x="5502175" y="1785926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 rot="16200000">
                <a:off x="5288493" y="1593309"/>
                <a:ext cx="340158" cy="1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enable</a:t>
                </a: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 rot="16200000">
                <a:off x="5355899" y="1589301"/>
                <a:ext cx="332143" cy="1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trigger</a:t>
                </a: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524504" y="1590664"/>
                <a:ext cx="4219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LED</a:t>
                </a:r>
              </a:p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470nm</a:t>
                </a:r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>
                <a:off x="5667380" y="1469221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5667380" y="1559707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1" name="Arc 210"/>
              <p:cNvSpPr/>
              <p:nvPr/>
            </p:nvSpPr>
            <p:spPr bwMode="auto">
              <a:xfrm>
                <a:off x="5705476" y="1469222"/>
                <a:ext cx="71438" cy="71437"/>
              </a:xfrm>
              <a:prstGeom prst="arc">
                <a:avLst>
                  <a:gd name="adj1" fmla="val 16200000"/>
                  <a:gd name="adj2" fmla="val 543240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12" name="Arc 211"/>
              <p:cNvSpPr/>
              <p:nvPr/>
            </p:nvSpPr>
            <p:spPr bwMode="auto">
              <a:xfrm>
                <a:off x="5705476" y="1559708"/>
                <a:ext cx="71438" cy="71437"/>
              </a:xfrm>
              <a:prstGeom prst="arc">
                <a:avLst>
                  <a:gd name="adj1" fmla="val 16200000"/>
                  <a:gd name="adj2" fmla="val 543240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195" name="Curved Connector 194"/>
            <p:cNvCxnSpPr>
              <a:stCxn id="306" idx="3"/>
              <a:endCxn id="209" idx="3"/>
            </p:cNvCxnSpPr>
            <p:nvPr/>
          </p:nvCxnSpPr>
          <p:spPr bwMode="auto">
            <a:xfrm flipH="1" flipV="1">
              <a:off x="6024570" y="1841245"/>
              <a:ext cx="3209940" cy="2074079"/>
            </a:xfrm>
            <a:prstGeom prst="curvedConnector3">
              <a:avLst>
                <a:gd name="adj1" fmla="val -16766"/>
              </a:avLst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Curved Connector 482"/>
            <p:cNvCxnSpPr>
              <a:stCxn id="312" idx="3"/>
              <a:endCxn id="210" idx="3"/>
            </p:cNvCxnSpPr>
            <p:nvPr/>
          </p:nvCxnSpPr>
          <p:spPr bwMode="auto">
            <a:xfrm flipH="1" flipV="1">
              <a:off x="6024570" y="1931731"/>
              <a:ext cx="2260618" cy="1983593"/>
            </a:xfrm>
            <a:prstGeom prst="curvedConnector3">
              <a:avLst>
                <a:gd name="adj1" fmla="val -48665"/>
              </a:avLst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7" name="TextBox 196"/>
            <p:cNvSpPr txBox="1"/>
            <p:nvPr/>
          </p:nvSpPr>
          <p:spPr>
            <a:xfrm>
              <a:off x="5167314" y="1765041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LED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trigger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box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 rot="16200000">
              <a:off x="4348526" y="5271734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SEQSI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 rot="16200000">
              <a:off x="4268491" y="5504169"/>
              <a:ext cx="9653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MIDAS20 + FLIC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880116" y="3071810"/>
              <a:ext cx="78739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4x 64ch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of</a:t>
              </a:r>
            </a:p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(4x 128ch)</a:t>
              </a: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rot="5400000" flipH="1" flipV="1">
              <a:off x="6986601" y="4521995"/>
              <a:ext cx="857256" cy="128598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sp>
          <p:nvSpPr>
            <p:cNvPr id="202" name="TextBox 201"/>
            <p:cNvSpPr txBox="1"/>
            <p:nvPr/>
          </p:nvSpPr>
          <p:spPr>
            <a:xfrm>
              <a:off x="6806302" y="5000636"/>
              <a:ext cx="7184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adapter</a:t>
              </a:r>
            </a:p>
            <a:p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Samtec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-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PGA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(extra C!)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Edi Flat-Panel Setup (w. B-field)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1800" dirty="0" smtClean="0"/>
              <a:t>optional Edi setup for Flat-Panel PMT tests: using 4x BoardBeetle1.2MA0 </a:t>
            </a:r>
            <a:r>
              <a:rPr lang="en-GB" sz="1800" dirty="0" smtClean="0">
                <a:solidFill>
                  <a:srgbClr val="FF9900"/>
                </a:solidFill>
              </a:rPr>
              <a:t>(or QDCs)</a:t>
            </a:r>
          </a:p>
          <a:p>
            <a:pPr lvl="1"/>
            <a:r>
              <a:rPr lang="en-GB" sz="1400" dirty="0" smtClean="0">
                <a:sym typeface="ZapfDingbats"/>
              </a:rPr>
              <a:t>: </a:t>
            </a:r>
            <a:r>
              <a:rPr lang="en-GB" sz="1400" dirty="0" smtClean="0"/>
              <a:t>fully automated</a:t>
            </a:r>
          </a:p>
          <a:p>
            <a:pPr lvl="1"/>
            <a:r>
              <a:rPr lang="en-GB" sz="1400" dirty="0" smtClean="0">
                <a:sym typeface="ZapfDingbats"/>
              </a:rPr>
              <a:t>: </a:t>
            </a:r>
            <a:r>
              <a:rPr lang="en-GB" sz="1400" dirty="0" smtClean="0"/>
              <a:t>256 </a:t>
            </a:r>
            <a:r>
              <a:rPr lang="en-GB" sz="1400" dirty="0" smtClean="0">
                <a:solidFill>
                  <a:srgbClr val="FF9900"/>
                </a:solidFill>
              </a:rPr>
              <a:t>(64) </a:t>
            </a:r>
            <a:r>
              <a:rPr lang="en-GB" sz="1400" dirty="0" smtClean="0"/>
              <a:t>channels as a time, crosstalk and dynamic range issue</a:t>
            </a:r>
          </a:p>
          <a:p>
            <a:r>
              <a:rPr lang="en-GB" sz="1800" dirty="0" smtClean="0"/>
              <a:t>units still to organise/borrow/buy:</a:t>
            </a:r>
          </a:p>
          <a:p>
            <a:pPr lvl="1"/>
            <a:r>
              <a:rPr lang="en-GB" sz="1400" dirty="0" smtClean="0"/>
              <a:t>new current source</a:t>
            </a:r>
          </a:p>
          <a:p>
            <a:pPr lvl="1">
              <a:buNone/>
            </a:pPr>
            <a:r>
              <a:rPr lang="en-GB" sz="1400" dirty="0" smtClean="0"/>
              <a:t>	(may have access to borrowed source)</a:t>
            </a:r>
          </a:p>
          <a:p>
            <a:r>
              <a:rPr lang="en-GB" sz="1800" dirty="0" smtClean="0"/>
              <a:t>to build:</a:t>
            </a:r>
          </a:p>
          <a:p>
            <a:pPr lvl="1"/>
            <a:r>
              <a:rPr lang="en-GB" sz="1400" dirty="0" smtClean="0"/>
              <a:t>special dark box</a:t>
            </a:r>
          </a:p>
          <a:p>
            <a:pPr lvl="1"/>
            <a:r>
              <a:rPr lang="en-GB" sz="1400" dirty="0" smtClean="0"/>
              <a:t>current source interface</a:t>
            </a:r>
          </a:p>
          <a:p>
            <a:pPr lvl="1"/>
            <a:endParaRPr lang="en-GB" sz="1400" dirty="0" smtClean="0"/>
          </a:p>
        </p:txBody>
      </p:sp>
      <p:grpSp>
        <p:nvGrpSpPr>
          <p:cNvPr id="163" name="Group 162"/>
          <p:cNvGrpSpPr/>
          <p:nvPr/>
        </p:nvGrpSpPr>
        <p:grpSpPr>
          <a:xfrm>
            <a:off x="2070346" y="1836479"/>
            <a:ext cx="6781261" cy="5021545"/>
            <a:chOff x="2070346" y="1836479"/>
            <a:chExt cx="6781261" cy="5021545"/>
          </a:xfrm>
        </p:grpSpPr>
        <p:grpSp>
          <p:nvGrpSpPr>
            <p:cNvPr id="164" name="Group 780"/>
            <p:cNvGrpSpPr/>
            <p:nvPr/>
          </p:nvGrpSpPr>
          <p:grpSpPr>
            <a:xfrm>
              <a:off x="4167182" y="4336809"/>
              <a:ext cx="1857388" cy="928694"/>
              <a:chOff x="4167182" y="4265371"/>
              <a:chExt cx="1857388" cy="928694"/>
            </a:xfrm>
          </p:grpSpPr>
          <p:sp>
            <p:nvSpPr>
              <p:cNvPr id="314" name="Rectangle 313"/>
              <p:cNvSpPr/>
              <p:nvPr/>
            </p:nvSpPr>
            <p:spPr bwMode="auto">
              <a:xfrm>
                <a:off x="4167182" y="4265371"/>
                <a:ext cx="1857388" cy="92869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15" name="Rectangle 314"/>
              <p:cNvSpPr/>
              <p:nvPr/>
            </p:nvSpPr>
            <p:spPr bwMode="auto">
              <a:xfrm>
                <a:off x="4167182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16" name="Rectangle 315"/>
              <p:cNvSpPr/>
              <p:nvPr/>
            </p:nvSpPr>
            <p:spPr bwMode="auto">
              <a:xfrm>
                <a:off x="5735183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17" name="Rectangle 316"/>
              <p:cNvSpPr/>
              <p:nvPr/>
            </p:nvSpPr>
            <p:spPr bwMode="auto">
              <a:xfrm>
                <a:off x="4982708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18" name="Rectangle 317"/>
              <p:cNvSpPr/>
              <p:nvPr/>
            </p:nvSpPr>
            <p:spPr bwMode="auto">
              <a:xfrm>
                <a:off x="5135108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5881694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4210045" y="4413008"/>
                <a:ext cx="52390" cy="2381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5787569" y="49340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2" name="Rectangle 321"/>
              <p:cNvSpPr/>
              <p:nvPr/>
            </p:nvSpPr>
            <p:spPr bwMode="auto">
              <a:xfrm>
                <a:off x="4381496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4533896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4686296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5" name="Rectangle 324"/>
              <p:cNvSpPr/>
              <p:nvPr/>
            </p:nvSpPr>
            <p:spPr bwMode="auto">
              <a:xfrm>
                <a:off x="5595942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 flipH="1">
                <a:off x="5621660" y="4279660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 flipH="1">
                <a:off x="5667380" y="4279660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 flipH="1">
                <a:off x="5621661" y="4560649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 flipH="1">
                <a:off x="5667380" y="4560649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>
                <a:off x="5621661" y="484163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1" name="Oval 330"/>
              <p:cNvSpPr/>
              <p:nvPr/>
            </p:nvSpPr>
            <p:spPr bwMode="auto">
              <a:xfrm>
                <a:off x="5667380" y="484163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2" name="Rectangle 331"/>
              <p:cNvSpPr/>
              <p:nvPr/>
            </p:nvSpPr>
            <p:spPr bwMode="auto">
              <a:xfrm>
                <a:off x="5310190" y="4265371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3" name="Rectangle 332"/>
              <p:cNvSpPr/>
              <p:nvPr/>
            </p:nvSpPr>
            <p:spPr bwMode="auto">
              <a:xfrm flipH="1">
                <a:off x="5618801" y="4913076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4" name="Rectangle 333"/>
              <p:cNvSpPr/>
              <p:nvPr/>
            </p:nvSpPr>
            <p:spPr bwMode="auto">
              <a:xfrm flipH="1">
                <a:off x="5664521" y="4913076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>
                <a:off x="4459601" y="49340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4457697" y="483687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>
                <a:off x="4459601" y="4724481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4459601" y="462732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4400548" y="5065478"/>
                <a:ext cx="45719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>
                <a:off x="4402452" y="4936891"/>
                <a:ext cx="45719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341" name="Curved Connector 429"/>
              <p:cNvCxnSpPr>
                <a:stCxn id="331" idx="4"/>
                <a:endCxn id="344" idx="6"/>
              </p:cNvCxnSpPr>
              <p:nvPr/>
            </p:nvCxnSpPr>
            <p:spPr bwMode="auto">
              <a:xfrm rot="5400000">
                <a:off x="5097816" y="4431071"/>
                <a:ext cx="136139" cy="1048711"/>
              </a:xfrm>
              <a:prstGeom prst="curved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2" name="Rectangle 341"/>
              <p:cNvSpPr/>
              <p:nvPr/>
            </p:nvSpPr>
            <p:spPr bwMode="auto">
              <a:xfrm>
                <a:off x="4738686" y="4357694"/>
                <a:ext cx="6078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>
                <a:off x="4738686" y="4643446"/>
                <a:ext cx="6078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>
                <a:off x="4595810" y="500063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>
                <a:off x="4595810" y="492919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4595810" y="485776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4595810" y="478632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4595810" y="464344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49" name="Oval 348"/>
              <p:cNvSpPr/>
              <p:nvPr/>
            </p:nvSpPr>
            <p:spPr bwMode="auto">
              <a:xfrm>
                <a:off x="4595810" y="457200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0" name="Oval 349"/>
              <p:cNvSpPr/>
              <p:nvPr/>
            </p:nvSpPr>
            <p:spPr bwMode="auto">
              <a:xfrm>
                <a:off x="4595810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1" name="Oval 350"/>
              <p:cNvSpPr/>
              <p:nvPr/>
            </p:nvSpPr>
            <p:spPr bwMode="auto">
              <a:xfrm>
                <a:off x="4595810" y="44291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352" name="Curved Connector 351"/>
              <p:cNvCxnSpPr>
                <a:stCxn id="330" idx="2"/>
                <a:endCxn id="335" idx="6"/>
              </p:cNvCxnSpPr>
              <p:nvPr/>
            </p:nvCxnSpPr>
            <p:spPr bwMode="auto">
              <a:xfrm rot="10800000" flipV="1">
                <a:off x="4505321" y="4864498"/>
                <a:ext cx="1116341" cy="92394"/>
              </a:xfrm>
              <a:prstGeom prst="curvedConnector3">
                <a:avLst>
                  <a:gd name="adj1" fmla="val 91382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3" name="Oval 352"/>
              <p:cNvSpPr/>
              <p:nvPr/>
            </p:nvSpPr>
            <p:spPr bwMode="auto">
              <a:xfrm>
                <a:off x="4738686" y="435293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>
                <a:off x="4738686" y="44243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5" name="Oval 354"/>
              <p:cNvSpPr/>
              <p:nvPr/>
            </p:nvSpPr>
            <p:spPr bwMode="auto">
              <a:xfrm>
                <a:off x="4738686" y="449580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56" name="Oval 355"/>
              <p:cNvSpPr/>
              <p:nvPr/>
            </p:nvSpPr>
            <p:spPr bwMode="auto">
              <a:xfrm>
                <a:off x="4738686" y="456724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5" name="Group 779"/>
            <p:cNvGrpSpPr/>
            <p:nvPr/>
          </p:nvGrpSpPr>
          <p:grpSpPr>
            <a:xfrm>
              <a:off x="6667512" y="3412333"/>
              <a:ext cx="2184095" cy="1484075"/>
              <a:chOff x="6667512" y="3340895"/>
              <a:chExt cx="2184095" cy="1484075"/>
            </a:xfrm>
          </p:grpSpPr>
          <p:sp>
            <p:nvSpPr>
              <p:cNvPr id="252" name="Rectangle 251"/>
              <p:cNvSpPr/>
              <p:nvPr/>
            </p:nvSpPr>
            <p:spPr bwMode="auto">
              <a:xfrm>
                <a:off x="7953396" y="3396210"/>
                <a:ext cx="857256" cy="1428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53" name="Group 526"/>
              <p:cNvGrpSpPr/>
              <p:nvPr/>
            </p:nvGrpSpPr>
            <p:grpSpPr>
              <a:xfrm>
                <a:off x="7891482" y="3693867"/>
                <a:ext cx="204790" cy="500066"/>
                <a:chOff x="7605730" y="3357562"/>
                <a:chExt cx="204790" cy="500066"/>
              </a:xfrm>
            </p:grpSpPr>
            <p:sp>
              <p:nvSpPr>
                <p:cNvPr id="312" name="Rectangle 311"/>
                <p:cNvSpPr/>
                <p:nvPr/>
              </p:nvSpPr>
              <p:spPr bwMode="auto">
                <a:xfrm>
                  <a:off x="7667644" y="3357562"/>
                  <a:ext cx="142876" cy="5000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" name="Rectangle 312"/>
                <p:cNvSpPr/>
                <p:nvPr/>
              </p:nvSpPr>
              <p:spPr bwMode="auto">
                <a:xfrm>
                  <a:off x="7605730" y="3490914"/>
                  <a:ext cx="61914" cy="2238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54" name="TextBox 253"/>
              <p:cNvSpPr txBox="1"/>
              <p:nvPr/>
            </p:nvSpPr>
            <p:spPr>
              <a:xfrm>
                <a:off x="7887770" y="4264241"/>
                <a:ext cx="56618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FP-PMT</a:t>
                </a: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6738950" y="4264241"/>
                <a:ext cx="7537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err="1" smtClean="0">
                    <a:solidFill>
                      <a:schemeClr val="tx1"/>
                    </a:solidFill>
                    <a:latin typeface="+mn-lt"/>
                  </a:rPr>
                  <a:t>BoardBeetle</a:t>
                </a:r>
                <a:endParaRPr lang="en-GB" sz="800" dirty="0" smtClean="0">
                  <a:solidFill>
                    <a:schemeClr val="tx1"/>
                  </a:solidFill>
                  <a:latin typeface="+mn-lt"/>
                </a:endParaRP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1.2MA0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x4</a:t>
                </a:r>
                <a:endParaRPr lang="en-GB" sz="8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7453330" y="4265371"/>
                <a:ext cx="6222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err="1" smtClean="0">
                    <a:solidFill>
                      <a:schemeClr val="tx1"/>
                    </a:solidFill>
                    <a:latin typeface="+mn-lt"/>
                  </a:rPr>
                  <a:t>Samtec</a:t>
                </a:r>
                <a:endParaRPr lang="en-GB" sz="800" dirty="0" smtClean="0">
                  <a:solidFill>
                    <a:schemeClr val="tx1"/>
                  </a:solidFill>
                  <a:latin typeface="+mn-lt"/>
                </a:endParaRP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x4 </a:t>
                </a:r>
                <a:r>
                  <a:rPr lang="en-GB" sz="800" dirty="0" err="1" smtClean="0">
                    <a:solidFill>
                      <a:schemeClr val="tx1"/>
                    </a:solidFill>
                    <a:latin typeface="+mn-lt"/>
                  </a:rPr>
                  <a:t>SxC</a:t>
                </a:r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 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50</a:t>
                </a:r>
                <a:r>
                  <a:rPr lang="en-GB" sz="800" dirty="0" smtClean="0">
                    <a:solidFill>
                      <a:schemeClr val="tx1"/>
                    </a:solidFill>
                    <a:latin typeface="Symbol" pitchFamily="18" charset="2"/>
                  </a:rPr>
                  <a:t>W </a:t>
                </a:r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coax</a:t>
                </a:r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6667512" y="3340895"/>
                <a:ext cx="10695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4x 64ch (of 128 </a:t>
                </a:r>
                <a:r>
                  <a:rPr lang="en-GB" sz="800" dirty="0" err="1" smtClean="0">
                    <a:solidFill>
                      <a:schemeClr val="tx1"/>
                    </a:solidFill>
                    <a:latin typeface="+mn-lt"/>
                  </a:rPr>
                  <a:t>ch</a:t>
                </a:r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)</a:t>
                </a:r>
              </a:p>
            </p:txBody>
          </p:sp>
          <p:grpSp>
            <p:nvGrpSpPr>
              <p:cNvPr id="258" name="Group 361"/>
              <p:cNvGrpSpPr/>
              <p:nvPr/>
            </p:nvGrpSpPr>
            <p:grpSpPr>
              <a:xfrm>
                <a:off x="8259776" y="3765305"/>
                <a:ext cx="336562" cy="285752"/>
                <a:chOff x="7545396" y="3357562"/>
                <a:chExt cx="336562" cy="285752"/>
              </a:xfrm>
            </p:grpSpPr>
            <p:sp>
              <p:nvSpPr>
                <p:cNvPr id="310" name="Rectangle 309"/>
                <p:cNvSpPr/>
                <p:nvPr/>
              </p:nvSpPr>
              <p:spPr bwMode="auto">
                <a:xfrm>
                  <a:off x="7596206" y="3357562"/>
                  <a:ext cx="285752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1" name="Rectangle 310"/>
                <p:cNvSpPr/>
                <p:nvPr/>
              </p:nvSpPr>
              <p:spPr bwMode="auto">
                <a:xfrm>
                  <a:off x="7545396" y="3476623"/>
                  <a:ext cx="117478" cy="6191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59" name="TextBox 258"/>
              <p:cNvSpPr txBox="1"/>
              <p:nvPr/>
            </p:nvSpPr>
            <p:spPr>
              <a:xfrm>
                <a:off x="8096272" y="4355445"/>
                <a:ext cx="755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defocused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pulsed (CW)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light source</a:t>
                </a:r>
              </a:p>
            </p:txBody>
          </p:sp>
          <p:grpSp>
            <p:nvGrpSpPr>
              <p:cNvPr id="260" name="Group 775"/>
              <p:cNvGrpSpPr/>
              <p:nvPr/>
            </p:nvGrpSpPr>
            <p:grpSpPr>
              <a:xfrm>
                <a:off x="6834190" y="3500438"/>
                <a:ext cx="1057292" cy="438700"/>
                <a:chOff x="6834190" y="3500438"/>
                <a:chExt cx="1057292" cy="438700"/>
              </a:xfrm>
            </p:grpSpPr>
            <p:sp>
              <p:nvSpPr>
                <p:cNvPr id="299" name="Rectangle 298"/>
                <p:cNvSpPr/>
                <p:nvPr/>
              </p:nvSpPr>
              <p:spPr bwMode="auto">
                <a:xfrm>
                  <a:off x="6834190" y="3500438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300" name="Group 738"/>
                <p:cNvGrpSpPr/>
                <p:nvPr/>
              </p:nvGrpSpPr>
              <p:grpSpPr>
                <a:xfrm>
                  <a:off x="6896104" y="3500438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306" name="Rectangle 305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307" name="Straight Connector 306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8" name="Straight Connector 307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09" name="Isosceles Triangle 308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01" name="Group 759"/>
                <p:cNvGrpSpPr/>
                <p:nvPr/>
              </p:nvGrpSpPr>
              <p:grpSpPr>
                <a:xfrm>
                  <a:off x="7467608" y="3505200"/>
                  <a:ext cx="423874" cy="433938"/>
                  <a:chOff x="7381892" y="3929066"/>
                  <a:chExt cx="423874" cy="433938"/>
                </a:xfrm>
              </p:grpSpPr>
              <p:cxnSp>
                <p:nvCxnSpPr>
                  <p:cNvPr id="302" name="Curved Connector 301"/>
                  <p:cNvCxnSpPr>
                    <a:stCxn id="303" idx="3"/>
                    <a:endCxn id="313" idx="1"/>
                  </p:cNvCxnSpPr>
                  <p:nvPr/>
                </p:nvCxnSpPr>
                <p:spPr bwMode="auto">
                  <a:xfrm>
                    <a:off x="7586682" y="4040985"/>
                    <a:ext cx="219084" cy="322019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03" name="Rectangle 302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5" name="Rectangle 304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61" name="Group 776"/>
              <p:cNvGrpSpPr/>
              <p:nvPr/>
            </p:nvGrpSpPr>
            <p:grpSpPr>
              <a:xfrm>
                <a:off x="6805618" y="3643314"/>
                <a:ext cx="1085864" cy="295824"/>
                <a:chOff x="6805618" y="3643314"/>
                <a:chExt cx="1085864" cy="295824"/>
              </a:xfrm>
            </p:grpSpPr>
            <p:sp>
              <p:nvSpPr>
                <p:cNvPr id="288" name="Rectangle 287"/>
                <p:cNvSpPr/>
                <p:nvPr/>
              </p:nvSpPr>
              <p:spPr bwMode="auto">
                <a:xfrm>
                  <a:off x="6805618" y="3643314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89" name="Group 728"/>
                <p:cNvGrpSpPr/>
                <p:nvPr/>
              </p:nvGrpSpPr>
              <p:grpSpPr>
                <a:xfrm>
                  <a:off x="6867532" y="3643314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295" name="Rectangle 294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296" name="Straight Connector 295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97" name="Straight Connector 296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98" name="Isosceles Triangle 297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90" name="Group 754"/>
                <p:cNvGrpSpPr/>
                <p:nvPr/>
              </p:nvGrpSpPr>
              <p:grpSpPr>
                <a:xfrm>
                  <a:off x="7439036" y="3648076"/>
                  <a:ext cx="452446" cy="291062"/>
                  <a:chOff x="7381892" y="3929066"/>
                  <a:chExt cx="452446" cy="291062"/>
                </a:xfrm>
              </p:grpSpPr>
              <p:cxnSp>
                <p:nvCxnSpPr>
                  <p:cNvPr id="291" name="Curved Connector 290"/>
                  <p:cNvCxnSpPr>
                    <a:stCxn id="292" idx="3"/>
                    <a:endCxn id="313" idx="1"/>
                  </p:cNvCxnSpPr>
                  <p:nvPr/>
                </p:nvCxnSpPr>
                <p:spPr bwMode="auto">
                  <a:xfrm>
                    <a:off x="7586682" y="4040985"/>
                    <a:ext cx="247656" cy="179143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92" name="Rectangle 291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3" name="Rectangle 292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62" name="Group 777"/>
              <p:cNvGrpSpPr/>
              <p:nvPr/>
            </p:nvGrpSpPr>
            <p:grpSpPr>
              <a:xfrm>
                <a:off x="6777046" y="3786190"/>
                <a:ext cx="1114436" cy="279152"/>
                <a:chOff x="6777046" y="3786190"/>
                <a:chExt cx="1114436" cy="279152"/>
              </a:xfrm>
            </p:grpSpPr>
            <p:sp>
              <p:nvSpPr>
                <p:cNvPr id="277" name="Rectangle 276"/>
                <p:cNvSpPr/>
                <p:nvPr/>
              </p:nvSpPr>
              <p:spPr bwMode="auto">
                <a:xfrm>
                  <a:off x="6777046" y="3786190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78" name="Group 723"/>
                <p:cNvGrpSpPr/>
                <p:nvPr/>
              </p:nvGrpSpPr>
              <p:grpSpPr>
                <a:xfrm>
                  <a:off x="6838960" y="3786190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284" name="Rectangle 283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86" name="Straight Connector 285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87" name="Isosceles Triangle 286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79" name="Group 749"/>
                <p:cNvGrpSpPr/>
                <p:nvPr/>
              </p:nvGrpSpPr>
              <p:grpSpPr>
                <a:xfrm>
                  <a:off x="7410464" y="3790952"/>
                  <a:ext cx="481018" cy="223838"/>
                  <a:chOff x="7381892" y="3929066"/>
                  <a:chExt cx="481018" cy="223838"/>
                </a:xfrm>
              </p:grpSpPr>
              <p:cxnSp>
                <p:nvCxnSpPr>
                  <p:cNvPr id="280" name="Curved Connector 279"/>
                  <p:cNvCxnSpPr>
                    <a:stCxn id="281" idx="3"/>
                    <a:endCxn id="313" idx="1"/>
                  </p:cNvCxnSpPr>
                  <p:nvPr/>
                </p:nvCxnSpPr>
                <p:spPr bwMode="auto">
                  <a:xfrm>
                    <a:off x="7586682" y="4040985"/>
                    <a:ext cx="276228" cy="36267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81" name="Rectangle 280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63" name="Group 778"/>
              <p:cNvGrpSpPr/>
              <p:nvPr/>
            </p:nvGrpSpPr>
            <p:grpSpPr>
              <a:xfrm>
                <a:off x="6748474" y="3924305"/>
                <a:ext cx="1143008" cy="279152"/>
                <a:chOff x="6748474" y="3924305"/>
                <a:chExt cx="1143008" cy="279152"/>
              </a:xfrm>
            </p:grpSpPr>
            <p:sp>
              <p:nvSpPr>
                <p:cNvPr id="266" name="Rectangle 265"/>
                <p:cNvSpPr/>
                <p:nvPr/>
              </p:nvSpPr>
              <p:spPr bwMode="auto">
                <a:xfrm>
                  <a:off x="6748474" y="3929066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67" name="Group 722"/>
                <p:cNvGrpSpPr/>
                <p:nvPr/>
              </p:nvGrpSpPr>
              <p:grpSpPr>
                <a:xfrm>
                  <a:off x="6810388" y="3924305"/>
                  <a:ext cx="571504" cy="279152"/>
                  <a:chOff x="6810388" y="3924305"/>
                  <a:chExt cx="571504" cy="279152"/>
                </a:xfrm>
              </p:grpSpPr>
              <p:sp>
                <p:nvSpPr>
                  <p:cNvPr id="273" name="Rectangle 272"/>
                  <p:cNvSpPr/>
                  <p:nvPr/>
                </p:nvSpPr>
                <p:spPr bwMode="auto">
                  <a:xfrm>
                    <a:off x="6810388" y="3929066"/>
                    <a:ext cx="571504" cy="27439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 b="1" dirty="0"/>
                  </a:p>
                </p:txBody>
              </p:sp>
              <p:cxnSp>
                <p:nvCxnSpPr>
                  <p:cNvPr id="274" name="Straight Connector 273"/>
                  <p:cNvCxnSpPr/>
                  <p:nvPr/>
                </p:nvCxnSpPr>
                <p:spPr bwMode="auto">
                  <a:xfrm>
                    <a:off x="6810388" y="3983835"/>
                    <a:ext cx="571504" cy="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75" name="Straight Connector 274"/>
                  <p:cNvCxnSpPr/>
                  <p:nvPr/>
                </p:nvCxnSpPr>
                <p:spPr bwMode="auto">
                  <a:xfrm>
                    <a:off x="6810388" y="3955264"/>
                    <a:ext cx="571504" cy="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76" name="Isosceles Triangle 275"/>
                  <p:cNvSpPr/>
                  <p:nvPr/>
                </p:nvSpPr>
                <p:spPr bwMode="auto">
                  <a:xfrm rot="16200000">
                    <a:off x="7073001" y="3924305"/>
                    <a:ext cx="94577" cy="94577"/>
                  </a:xfrm>
                  <a:prstGeom prst="triangl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8" name="Group 748"/>
                <p:cNvGrpSpPr/>
                <p:nvPr/>
              </p:nvGrpSpPr>
              <p:grpSpPr>
                <a:xfrm>
                  <a:off x="7381892" y="3929066"/>
                  <a:ext cx="509590" cy="223838"/>
                  <a:chOff x="7381892" y="3929066"/>
                  <a:chExt cx="509590" cy="223838"/>
                </a:xfrm>
              </p:grpSpPr>
              <p:cxnSp>
                <p:nvCxnSpPr>
                  <p:cNvPr id="269" name="Curved Connector 268"/>
                  <p:cNvCxnSpPr>
                    <a:stCxn id="270" idx="3"/>
                    <a:endCxn id="313" idx="1"/>
                  </p:cNvCxnSpPr>
                  <p:nvPr/>
                </p:nvCxnSpPr>
                <p:spPr bwMode="auto">
                  <a:xfrm flipV="1">
                    <a:off x="7586682" y="3939138"/>
                    <a:ext cx="304800" cy="101847"/>
                  </a:xfrm>
                  <a:prstGeom prst="curvedConnector3">
                    <a:avLst>
                      <a:gd name="adj1" fmla="val 5000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70" name="Rectangle 269"/>
                  <p:cNvSpPr/>
                  <p:nvPr/>
                </p:nvSpPr>
                <p:spPr bwMode="auto">
                  <a:xfrm>
                    <a:off x="7524768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 bwMode="auto">
                  <a:xfrm>
                    <a:off x="7381892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 bwMode="auto">
                  <a:xfrm>
                    <a:off x="7453330" y="3929066"/>
                    <a:ext cx="61914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64" name="TextBox 263"/>
              <p:cNvSpPr txBox="1"/>
              <p:nvPr/>
            </p:nvSpPr>
            <p:spPr>
              <a:xfrm>
                <a:off x="7124394" y="3954486"/>
                <a:ext cx="3289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Q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single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ended</a:t>
                </a:r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6737860" y="3950495"/>
                <a:ext cx="4459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V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128x LVDS</a:t>
                </a:r>
              </a:p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multiplex</a:t>
                </a:r>
              </a:p>
            </p:txBody>
          </p:sp>
        </p:grpSp>
        <p:sp>
          <p:nvSpPr>
            <p:cNvPr id="166" name="TextBox 165"/>
            <p:cNvSpPr txBox="1"/>
            <p:nvPr/>
          </p:nvSpPr>
          <p:spPr>
            <a:xfrm>
              <a:off x="4095744" y="4051057"/>
              <a:ext cx="4619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VME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 rot="16200000">
              <a:off x="3723025" y="5586979"/>
              <a:ext cx="9989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NI 8012 controller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 rot="16200000">
              <a:off x="5205646" y="5674852"/>
              <a:ext cx="11865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CAEN V288 CAENET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 rot="16200000">
              <a:off x="5205716" y="5554581"/>
              <a:ext cx="9364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CAEN V1495 IO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 rot="16200000">
              <a:off x="3792974" y="5739728"/>
              <a:ext cx="13067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CES RCB 8047 CORBO</a:t>
              </a:r>
            </a:p>
          </p:txBody>
        </p:sp>
        <p:grpSp>
          <p:nvGrpSpPr>
            <p:cNvPr id="171" name="Group 232"/>
            <p:cNvGrpSpPr/>
            <p:nvPr/>
          </p:nvGrpSpPr>
          <p:grpSpPr>
            <a:xfrm>
              <a:off x="2070346" y="4193933"/>
              <a:ext cx="1133475" cy="1285884"/>
              <a:chOff x="7227072" y="2928935"/>
              <a:chExt cx="1133475" cy="1285884"/>
            </a:xfrm>
          </p:grpSpPr>
          <p:sp>
            <p:nvSpPr>
              <p:cNvPr id="250" name="computr3"/>
              <p:cNvSpPr>
                <a:spLocks noChangeAspect="1" noEditPoints="1" noChangeArrowheads="1"/>
              </p:cNvSpPr>
              <p:nvPr/>
            </p:nvSpPr>
            <p:spPr bwMode="auto">
              <a:xfrm>
                <a:off x="7227072" y="2928935"/>
                <a:ext cx="1133475" cy="847725"/>
              </a:xfrm>
              <a:custGeom>
                <a:avLst/>
                <a:gdLst>
                  <a:gd name="T0" fmla="*/ 0 w 21600"/>
                  <a:gd name="T1" fmla="*/ 10800 h 21600"/>
                  <a:gd name="T2" fmla="*/ 10800 w 21600"/>
                  <a:gd name="T3" fmla="*/ 0 h 21600"/>
                  <a:gd name="T4" fmla="*/ 10800 w 21600"/>
                  <a:gd name="T5" fmla="*/ 21600 h 21600"/>
                  <a:gd name="T6" fmla="*/ 18135 w 21600"/>
                  <a:gd name="T7" fmla="*/ 10800 h 21600"/>
                  <a:gd name="T8" fmla="*/ 7811 w 21600"/>
                  <a:gd name="T9" fmla="*/ 2584 h 21600"/>
                  <a:gd name="T10" fmla="*/ 16359 w 21600"/>
                  <a:gd name="T11" fmla="*/ 1176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8250" y="17743"/>
                    </a:moveTo>
                    <a:lnTo>
                      <a:pt x="17557" y="16971"/>
                    </a:lnTo>
                    <a:lnTo>
                      <a:pt x="5429" y="16971"/>
                    </a:lnTo>
                    <a:lnTo>
                      <a:pt x="4736" y="17743"/>
                    </a:lnTo>
                    <a:lnTo>
                      <a:pt x="18250" y="17743"/>
                    </a:lnTo>
                    <a:close/>
                  </a:path>
                  <a:path w="21600" h="21600" extrusionOk="0">
                    <a:moveTo>
                      <a:pt x="18250" y="17743"/>
                    </a:moveTo>
                    <a:moveTo>
                      <a:pt x="19405" y="19131"/>
                    </a:moveTo>
                    <a:lnTo>
                      <a:pt x="18712" y="18360"/>
                    </a:lnTo>
                    <a:lnTo>
                      <a:pt x="4274" y="18360"/>
                    </a:lnTo>
                    <a:lnTo>
                      <a:pt x="3581" y="19131"/>
                    </a:lnTo>
                    <a:lnTo>
                      <a:pt x="19405" y="19131"/>
                    </a:lnTo>
                    <a:close/>
                  </a:path>
                  <a:path w="21600" h="21600" extrusionOk="0">
                    <a:moveTo>
                      <a:pt x="19405" y="19131"/>
                    </a:moveTo>
                    <a:moveTo>
                      <a:pt x="20560" y="20520"/>
                    </a:moveTo>
                    <a:lnTo>
                      <a:pt x="19867" y="19749"/>
                    </a:lnTo>
                    <a:lnTo>
                      <a:pt x="3119" y="19749"/>
                    </a:lnTo>
                    <a:lnTo>
                      <a:pt x="2426" y="20520"/>
                    </a:lnTo>
                    <a:lnTo>
                      <a:pt x="20560" y="20520"/>
                    </a:lnTo>
                    <a:close/>
                  </a:path>
                  <a:path w="21600" h="21600" extrusionOk="0">
                    <a:moveTo>
                      <a:pt x="20560" y="20520"/>
                    </a:moveTo>
                    <a:moveTo>
                      <a:pt x="4620" y="16971"/>
                    </a:moveTo>
                    <a:lnTo>
                      <a:pt x="5313" y="16200"/>
                    </a:lnTo>
                    <a:lnTo>
                      <a:pt x="7624" y="16200"/>
                    </a:lnTo>
                    <a:lnTo>
                      <a:pt x="7624" y="14194"/>
                    </a:lnTo>
                    <a:lnTo>
                      <a:pt x="5891" y="14194"/>
                    </a:lnTo>
                    <a:lnTo>
                      <a:pt x="5891" y="0"/>
                    </a:lnTo>
                    <a:lnTo>
                      <a:pt x="12013" y="0"/>
                    </a:lnTo>
                    <a:lnTo>
                      <a:pt x="18135" y="0"/>
                    </a:lnTo>
                    <a:lnTo>
                      <a:pt x="18135" y="10800"/>
                    </a:lnTo>
                    <a:lnTo>
                      <a:pt x="18135" y="14194"/>
                    </a:ln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17788" y="16200"/>
                    </a:lnTo>
                    <a:lnTo>
                      <a:pt x="19059" y="17743"/>
                    </a:lnTo>
                    <a:lnTo>
                      <a:pt x="21022" y="19903"/>
                    </a:lnTo>
                    <a:lnTo>
                      <a:pt x="21253" y="20057"/>
                    </a:lnTo>
                    <a:lnTo>
                      <a:pt x="21369" y="20366"/>
                    </a:lnTo>
                    <a:lnTo>
                      <a:pt x="21600" y="20674"/>
                    </a:lnTo>
                    <a:lnTo>
                      <a:pt x="21600" y="20829"/>
                    </a:lnTo>
                    <a:lnTo>
                      <a:pt x="21600" y="20983"/>
                    </a:lnTo>
                    <a:lnTo>
                      <a:pt x="21600" y="21137"/>
                    </a:lnTo>
                    <a:lnTo>
                      <a:pt x="21600" y="21291"/>
                    </a:lnTo>
                    <a:lnTo>
                      <a:pt x="21484" y="21446"/>
                    </a:lnTo>
                    <a:lnTo>
                      <a:pt x="21369" y="21446"/>
                    </a:lnTo>
                    <a:lnTo>
                      <a:pt x="21138" y="21600"/>
                    </a:lnTo>
                    <a:lnTo>
                      <a:pt x="21022" y="21600"/>
                    </a:lnTo>
                    <a:lnTo>
                      <a:pt x="10973" y="21600"/>
                    </a:lnTo>
                    <a:lnTo>
                      <a:pt x="2079" y="21600"/>
                    </a:lnTo>
                    <a:lnTo>
                      <a:pt x="1848" y="21600"/>
                    </a:lnTo>
                    <a:lnTo>
                      <a:pt x="1733" y="21446"/>
                    </a:lnTo>
                    <a:lnTo>
                      <a:pt x="1617" y="21446"/>
                    </a:lnTo>
                    <a:lnTo>
                      <a:pt x="1502" y="21291"/>
                    </a:lnTo>
                    <a:lnTo>
                      <a:pt x="1386" y="21291"/>
                    </a:lnTo>
                    <a:lnTo>
                      <a:pt x="1386" y="21137"/>
                    </a:lnTo>
                    <a:lnTo>
                      <a:pt x="1386" y="20983"/>
                    </a:lnTo>
                    <a:lnTo>
                      <a:pt x="1386" y="20829"/>
                    </a:lnTo>
                    <a:lnTo>
                      <a:pt x="1502" y="20674"/>
                    </a:lnTo>
                    <a:lnTo>
                      <a:pt x="1617" y="20366"/>
                    </a:lnTo>
                    <a:lnTo>
                      <a:pt x="1733" y="20057"/>
                    </a:lnTo>
                    <a:lnTo>
                      <a:pt x="1964" y="19903"/>
                    </a:lnTo>
                    <a:lnTo>
                      <a:pt x="0" y="19903"/>
                    </a:lnTo>
                    <a:lnTo>
                      <a:pt x="0" y="10800"/>
                    </a:lnTo>
                    <a:lnTo>
                      <a:pt x="0" y="2777"/>
                    </a:lnTo>
                    <a:lnTo>
                      <a:pt x="4620" y="2777"/>
                    </a:lnTo>
                    <a:lnTo>
                      <a:pt x="4620" y="16971"/>
                    </a:lnTo>
                    <a:moveTo>
                      <a:pt x="4620" y="16971"/>
                    </a:moveTo>
                    <a:moveTo>
                      <a:pt x="4620" y="16971"/>
                    </a:moveTo>
                    <a:lnTo>
                      <a:pt x="4158" y="17434"/>
                    </a:lnTo>
                    <a:lnTo>
                      <a:pt x="2541" y="19286"/>
                    </a:lnTo>
                    <a:lnTo>
                      <a:pt x="1964" y="19903"/>
                    </a:lnTo>
                    <a:lnTo>
                      <a:pt x="4620" y="16971"/>
                    </a:lnTo>
                    <a:close/>
                  </a:path>
                  <a:path w="21600" h="21600" extrusionOk="0">
                    <a:moveTo>
                      <a:pt x="7624" y="2314"/>
                    </a:moveTo>
                    <a:moveTo>
                      <a:pt x="16402" y="2314"/>
                    </a:moveTo>
                    <a:lnTo>
                      <a:pt x="16402" y="11880"/>
                    </a:lnTo>
                    <a:lnTo>
                      <a:pt x="7624" y="11880"/>
                    </a:lnTo>
                    <a:lnTo>
                      <a:pt x="7624" y="2314"/>
                    </a:lnTo>
                    <a:close/>
                  </a:path>
                  <a:path w="21600" h="21600" extrusionOk="0">
                    <a:moveTo>
                      <a:pt x="578" y="4011"/>
                    </a:moveTo>
                    <a:moveTo>
                      <a:pt x="4043" y="4011"/>
                    </a:moveTo>
                    <a:lnTo>
                      <a:pt x="4043" y="4320"/>
                    </a:lnTo>
                    <a:lnTo>
                      <a:pt x="578" y="4320"/>
                    </a:lnTo>
                    <a:lnTo>
                      <a:pt x="578" y="4011"/>
                    </a:lnTo>
                    <a:close/>
                    <a:moveTo>
                      <a:pt x="7624" y="14194"/>
                    </a:move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7624" y="16200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7503022" y="3814709"/>
                <a:ext cx="6527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PC</a:t>
                </a:r>
              </a:p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Labview</a:t>
                </a:r>
                <a:endParaRPr lang="en-GB" sz="1000" dirty="0" smtClean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172" name="Group 389"/>
            <p:cNvGrpSpPr/>
            <p:nvPr/>
          </p:nvGrpSpPr>
          <p:grpSpPr>
            <a:xfrm>
              <a:off x="3213354" y="3793823"/>
              <a:ext cx="596638" cy="542986"/>
              <a:chOff x="2213222" y="3000371"/>
              <a:chExt cx="596638" cy="542986"/>
            </a:xfrm>
          </p:grpSpPr>
          <p:sp>
            <p:nvSpPr>
              <p:cNvPr id="248" name="Rectangle 247"/>
              <p:cNvSpPr/>
              <p:nvPr/>
            </p:nvSpPr>
            <p:spPr bwMode="auto">
              <a:xfrm flipH="1">
                <a:off x="2381232" y="3000371"/>
                <a:ext cx="285752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2213222" y="3143247"/>
                <a:ext cx="596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RS232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or USB</a:t>
                </a:r>
              </a:p>
            </p:txBody>
          </p:sp>
        </p:grpSp>
        <p:grpSp>
          <p:nvGrpSpPr>
            <p:cNvPr id="173" name="Group 387"/>
            <p:cNvGrpSpPr/>
            <p:nvPr/>
          </p:nvGrpSpPr>
          <p:grpSpPr>
            <a:xfrm>
              <a:off x="3047853" y="4701623"/>
              <a:ext cx="665567" cy="492442"/>
              <a:chOff x="2001417" y="1214422"/>
              <a:chExt cx="665567" cy="492442"/>
            </a:xfrm>
          </p:grpSpPr>
          <p:sp>
            <p:nvSpPr>
              <p:cNvPr id="242" name="TextBox 241"/>
              <p:cNvSpPr txBox="1"/>
              <p:nvPr/>
            </p:nvSpPr>
            <p:spPr>
              <a:xfrm>
                <a:off x="2269118" y="1460643"/>
                <a:ext cx="3978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PCI</a:t>
                </a:r>
              </a:p>
            </p:txBody>
          </p:sp>
          <p:grpSp>
            <p:nvGrpSpPr>
              <p:cNvPr id="243" name="Group 252"/>
              <p:cNvGrpSpPr/>
              <p:nvPr/>
            </p:nvGrpSpPr>
            <p:grpSpPr>
              <a:xfrm flipH="1">
                <a:off x="2238356" y="1214422"/>
                <a:ext cx="428628" cy="285752"/>
                <a:chOff x="6584130" y="2078029"/>
                <a:chExt cx="428628" cy="285752"/>
              </a:xfrm>
            </p:grpSpPr>
            <p:sp>
              <p:nvSpPr>
                <p:cNvPr id="245" name="Rectangle 244"/>
                <p:cNvSpPr/>
                <p:nvPr/>
              </p:nvSpPr>
              <p:spPr bwMode="auto">
                <a:xfrm>
                  <a:off x="6727006" y="2292343"/>
                  <a:ext cx="142876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46" name="Rectangle 245"/>
                <p:cNvSpPr/>
                <p:nvPr/>
              </p:nvSpPr>
              <p:spPr bwMode="auto">
                <a:xfrm>
                  <a:off x="6655568" y="2078029"/>
                  <a:ext cx="357190" cy="2143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47" name="Rectangle 246"/>
                <p:cNvSpPr/>
                <p:nvPr/>
              </p:nvSpPr>
              <p:spPr bwMode="auto">
                <a:xfrm>
                  <a:off x="6584130" y="2120892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2001417" y="1214422"/>
                <a:ext cx="6655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NI 8012 </a:t>
                </a:r>
              </a:p>
            </p:txBody>
          </p:sp>
        </p:grpSp>
        <p:cxnSp>
          <p:nvCxnSpPr>
            <p:cNvPr id="174" name="Curved Connector 173"/>
            <p:cNvCxnSpPr>
              <a:stCxn id="320" idx="1"/>
              <a:endCxn id="247" idx="1"/>
            </p:cNvCxnSpPr>
            <p:nvPr/>
          </p:nvCxnSpPr>
          <p:spPr bwMode="auto">
            <a:xfrm rot="10800000" flipV="1">
              <a:off x="3713421" y="4603508"/>
              <a:ext cx="496625" cy="212416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7539848" y="4908313"/>
              <a:ext cx="119936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dark box,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DUT, amp PCB,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GRIN on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xy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-stage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6988067" y="3233333"/>
              <a:ext cx="9653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stepper driver</a:t>
              </a:r>
            </a:p>
          </p:txBody>
        </p:sp>
        <p:cxnSp>
          <p:nvCxnSpPr>
            <p:cNvPr id="177" name="Curved Connector 176"/>
            <p:cNvCxnSpPr>
              <a:stCxn id="299" idx="1"/>
              <a:endCxn id="353" idx="6"/>
            </p:cNvCxnSpPr>
            <p:nvPr/>
          </p:nvCxnSpPr>
          <p:spPr bwMode="auto">
            <a:xfrm rot="10800000" flipV="1">
              <a:off x="4784406" y="3607594"/>
              <a:ext cx="2049785" cy="839635"/>
            </a:xfrm>
            <a:prstGeom prst="curvedConnector3">
              <a:avLst>
                <a:gd name="adj1" fmla="val 9298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Curved Connector 177"/>
            <p:cNvCxnSpPr>
              <a:stCxn id="288" idx="1"/>
              <a:endCxn id="354" idx="6"/>
            </p:cNvCxnSpPr>
            <p:nvPr/>
          </p:nvCxnSpPr>
          <p:spPr bwMode="auto">
            <a:xfrm rot="10800000" flipV="1">
              <a:off x="4784406" y="3750470"/>
              <a:ext cx="2021213" cy="768197"/>
            </a:xfrm>
            <a:prstGeom prst="curvedConnector3">
              <a:avLst>
                <a:gd name="adj1" fmla="val 9029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Curved Connector 178"/>
            <p:cNvCxnSpPr>
              <a:stCxn id="277" idx="1"/>
              <a:endCxn id="355" idx="6"/>
            </p:cNvCxnSpPr>
            <p:nvPr/>
          </p:nvCxnSpPr>
          <p:spPr bwMode="auto">
            <a:xfrm rot="10800000" flipV="1">
              <a:off x="4784406" y="3893346"/>
              <a:ext cx="1992641" cy="696759"/>
            </a:xfrm>
            <a:prstGeom prst="curvedConnector3">
              <a:avLst>
                <a:gd name="adj1" fmla="val 8776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Curved Connector 179"/>
            <p:cNvCxnSpPr>
              <a:stCxn id="266" idx="1"/>
              <a:endCxn id="356" idx="6"/>
            </p:cNvCxnSpPr>
            <p:nvPr/>
          </p:nvCxnSpPr>
          <p:spPr bwMode="auto">
            <a:xfrm rot="10800000" flipV="1">
              <a:off x="4784406" y="4036222"/>
              <a:ext cx="1964069" cy="625321"/>
            </a:xfrm>
            <a:prstGeom prst="curvedConnector3">
              <a:avLst>
                <a:gd name="adj1" fmla="val 8516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1" name="Group 411"/>
            <p:cNvGrpSpPr/>
            <p:nvPr/>
          </p:nvGrpSpPr>
          <p:grpSpPr>
            <a:xfrm>
              <a:off x="6024570" y="4241563"/>
              <a:ext cx="603050" cy="625436"/>
              <a:chOff x="5778710" y="3000372"/>
              <a:chExt cx="603050" cy="625436"/>
            </a:xfrm>
          </p:grpSpPr>
          <p:sp>
            <p:nvSpPr>
              <p:cNvPr id="239" name="Rectangle 238"/>
              <p:cNvSpPr/>
              <p:nvPr/>
            </p:nvSpPr>
            <p:spPr bwMode="auto">
              <a:xfrm flipH="1">
                <a:off x="5953132" y="3000372"/>
                <a:ext cx="214314" cy="2857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778710" y="3287254"/>
                <a:ext cx="6030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CAEN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N470 HV</a:t>
                </a:r>
              </a:p>
            </p:txBody>
          </p:sp>
          <p:sp>
            <p:nvSpPr>
              <p:cNvPr id="241" name="Oval 240"/>
              <p:cNvSpPr/>
              <p:nvPr/>
            </p:nvSpPr>
            <p:spPr bwMode="auto">
              <a:xfrm>
                <a:off x="6040763" y="320516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82" name="Curved Connector 181"/>
            <p:cNvCxnSpPr>
              <a:endCxn id="239" idx="1"/>
            </p:cNvCxnSpPr>
            <p:nvPr/>
          </p:nvCxnSpPr>
          <p:spPr bwMode="auto">
            <a:xfrm rot="10800000" flipV="1">
              <a:off x="6413306" y="4193933"/>
              <a:ext cx="1540090" cy="190506"/>
            </a:xfrm>
            <a:prstGeom prst="curvedConnector3">
              <a:avLst>
                <a:gd name="adj1" fmla="val 150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Curved Connector 182"/>
            <p:cNvCxnSpPr>
              <a:stCxn id="321" idx="6"/>
              <a:endCxn id="241" idx="2"/>
            </p:cNvCxnSpPr>
            <p:nvPr/>
          </p:nvCxnSpPr>
          <p:spPr bwMode="auto">
            <a:xfrm flipV="1">
              <a:off x="5833288" y="4469211"/>
              <a:ext cx="453335" cy="559119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4" name="Group 445"/>
            <p:cNvGrpSpPr/>
            <p:nvPr/>
          </p:nvGrpSpPr>
          <p:grpSpPr>
            <a:xfrm>
              <a:off x="6096008" y="4039148"/>
              <a:ext cx="2143140" cy="1091772"/>
              <a:chOff x="5810256" y="3631405"/>
              <a:chExt cx="2143140" cy="1091772"/>
            </a:xfrm>
          </p:grpSpPr>
          <p:sp>
            <p:nvSpPr>
              <p:cNvPr id="235" name="TextBox 234"/>
              <p:cNvSpPr txBox="1"/>
              <p:nvPr/>
            </p:nvSpPr>
            <p:spPr>
              <a:xfrm rot="16200000">
                <a:off x="5967321" y="4269687"/>
                <a:ext cx="66075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rgbClr val="FF9900"/>
                    </a:solidFill>
                    <a:latin typeface="+mn-lt"/>
                  </a:rPr>
                  <a:t>interlock</a:t>
                </a:r>
              </a:p>
            </p:txBody>
          </p:sp>
          <p:sp>
            <p:nvSpPr>
              <p:cNvPr id="236" name="Minus 235"/>
              <p:cNvSpPr/>
              <p:nvPr/>
            </p:nvSpPr>
            <p:spPr bwMode="auto">
              <a:xfrm rot="10800000">
                <a:off x="5810256" y="3631405"/>
                <a:ext cx="2143140" cy="928693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7667644" y="4057656"/>
                <a:ext cx="80962" cy="809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238" name="Oval 237"/>
              <p:cNvSpPr/>
              <p:nvPr/>
            </p:nvSpPr>
            <p:spPr bwMode="auto">
              <a:xfrm>
                <a:off x="6064575" y="407194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85" name="Straight Arrow Connector 447"/>
            <p:cNvCxnSpPr>
              <a:stCxn id="326" idx="1"/>
              <a:endCxn id="226" idx="2"/>
            </p:cNvCxnSpPr>
            <p:nvPr/>
          </p:nvCxnSpPr>
          <p:spPr bwMode="auto">
            <a:xfrm flipV="1">
              <a:off x="5667379" y="2265107"/>
              <a:ext cx="70547" cy="2212200"/>
            </a:xfrm>
            <a:prstGeom prst="bentConnector2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186" name="Straight Arrow Connector 447"/>
            <p:cNvCxnSpPr>
              <a:stCxn id="327" idx="1"/>
              <a:endCxn id="227" idx="2"/>
            </p:cNvCxnSpPr>
            <p:nvPr/>
          </p:nvCxnSpPr>
          <p:spPr bwMode="auto">
            <a:xfrm flipV="1">
              <a:off x="5713099" y="2265107"/>
              <a:ext cx="110547" cy="2212200"/>
            </a:xfrm>
            <a:prstGeom prst="bentConnector2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grpSp>
          <p:nvGrpSpPr>
            <p:cNvPr id="187" name="Group 528"/>
            <p:cNvGrpSpPr/>
            <p:nvPr/>
          </p:nvGrpSpPr>
          <p:grpSpPr>
            <a:xfrm>
              <a:off x="5667380" y="1836479"/>
              <a:ext cx="564787" cy="438927"/>
              <a:chOff x="5381628" y="1428736"/>
              <a:chExt cx="564787" cy="438927"/>
            </a:xfrm>
          </p:grpSpPr>
          <p:sp>
            <p:nvSpPr>
              <p:cNvPr id="225" name="Rectangle 224"/>
              <p:cNvSpPr/>
              <p:nvPr/>
            </p:nvSpPr>
            <p:spPr bwMode="auto">
              <a:xfrm flipH="1">
                <a:off x="5416455" y="1428736"/>
                <a:ext cx="500066" cy="4286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6" name="Rectangle 225"/>
              <p:cNvSpPr/>
              <p:nvPr/>
            </p:nvSpPr>
            <p:spPr bwMode="auto">
              <a:xfrm flipH="1">
                <a:off x="5416455" y="1785926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7" name="Rectangle 226"/>
              <p:cNvSpPr/>
              <p:nvPr/>
            </p:nvSpPr>
            <p:spPr bwMode="auto">
              <a:xfrm flipH="1">
                <a:off x="5502175" y="1785926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 rot="16200000">
                <a:off x="5288493" y="1593309"/>
                <a:ext cx="340158" cy="1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enable</a:t>
                </a: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 rot="16200000">
                <a:off x="5355899" y="1589301"/>
                <a:ext cx="332143" cy="1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trigger</a:t>
                </a: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5524504" y="1590664"/>
                <a:ext cx="4219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LED</a:t>
                </a:r>
              </a:p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470nm</a:t>
                </a:r>
              </a:p>
            </p:txBody>
          </p:sp>
          <p:sp>
            <p:nvSpPr>
              <p:cNvPr id="231" name="Rectangle 230"/>
              <p:cNvSpPr/>
              <p:nvPr/>
            </p:nvSpPr>
            <p:spPr bwMode="auto">
              <a:xfrm>
                <a:off x="5667380" y="1469221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32" name="Rectangle 231"/>
              <p:cNvSpPr/>
              <p:nvPr/>
            </p:nvSpPr>
            <p:spPr bwMode="auto">
              <a:xfrm>
                <a:off x="5667380" y="1559707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33" name="Arc 232"/>
              <p:cNvSpPr/>
              <p:nvPr/>
            </p:nvSpPr>
            <p:spPr bwMode="auto">
              <a:xfrm>
                <a:off x="5705476" y="1469222"/>
                <a:ext cx="71438" cy="71437"/>
              </a:xfrm>
              <a:prstGeom prst="arc">
                <a:avLst>
                  <a:gd name="adj1" fmla="val 16200000"/>
                  <a:gd name="adj2" fmla="val 543240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34" name="Arc 233"/>
              <p:cNvSpPr/>
              <p:nvPr/>
            </p:nvSpPr>
            <p:spPr bwMode="auto">
              <a:xfrm>
                <a:off x="5705476" y="1559708"/>
                <a:ext cx="71438" cy="71437"/>
              </a:xfrm>
              <a:prstGeom prst="arc">
                <a:avLst>
                  <a:gd name="adj1" fmla="val 16200000"/>
                  <a:gd name="adj2" fmla="val 543240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188" name="Curved Connector 187"/>
            <p:cNvCxnSpPr>
              <a:stCxn id="311" idx="3"/>
              <a:endCxn id="231" idx="3"/>
            </p:cNvCxnSpPr>
            <p:nvPr/>
          </p:nvCxnSpPr>
          <p:spPr bwMode="auto">
            <a:xfrm flipH="1" flipV="1">
              <a:off x="6024570" y="1912683"/>
              <a:ext cx="2352684" cy="2074079"/>
            </a:xfrm>
            <a:prstGeom prst="curvedConnector3">
              <a:avLst>
                <a:gd name="adj1" fmla="val -9717"/>
              </a:avLst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9" name="TextBox 188"/>
            <p:cNvSpPr txBox="1"/>
            <p:nvPr/>
          </p:nvSpPr>
          <p:spPr>
            <a:xfrm>
              <a:off x="5167314" y="1836479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LED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trigger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box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 rot="16200000">
              <a:off x="4348526" y="5343172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SEQSI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 rot="16200000">
              <a:off x="4268491" y="5575607"/>
              <a:ext cx="9653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MIDAS20 + FLIC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880116" y="3143248"/>
              <a:ext cx="78739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4x 64ch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of</a:t>
              </a:r>
            </a:p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(4x 128ch)</a:t>
              </a:r>
            </a:p>
          </p:txBody>
        </p:sp>
        <p:cxnSp>
          <p:nvCxnSpPr>
            <p:cNvPr id="193" name="Straight Arrow Connector 192"/>
            <p:cNvCxnSpPr/>
            <p:nvPr/>
          </p:nvCxnSpPr>
          <p:spPr bwMode="auto">
            <a:xfrm rot="5400000" flipH="1" flipV="1">
              <a:off x="6986601" y="4593433"/>
              <a:ext cx="857256" cy="128598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sp>
          <p:nvSpPr>
            <p:cNvPr id="194" name="TextBox 193"/>
            <p:cNvSpPr txBox="1"/>
            <p:nvPr/>
          </p:nvSpPr>
          <p:spPr>
            <a:xfrm>
              <a:off x="6806302" y="5072074"/>
              <a:ext cx="7184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adapter</a:t>
              </a:r>
            </a:p>
            <a:p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Samtec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-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PGA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(extra C!)</a:t>
              </a:r>
            </a:p>
          </p:txBody>
        </p:sp>
        <p:grpSp>
          <p:nvGrpSpPr>
            <p:cNvPr id="195" name="Group 348"/>
            <p:cNvGrpSpPr/>
            <p:nvPr/>
          </p:nvGrpSpPr>
          <p:grpSpPr>
            <a:xfrm>
              <a:off x="7031835" y="5929330"/>
              <a:ext cx="1276370" cy="569123"/>
              <a:chOff x="6531769" y="2428868"/>
              <a:chExt cx="1276370" cy="569123"/>
            </a:xfrm>
          </p:grpSpPr>
          <p:sp>
            <p:nvSpPr>
              <p:cNvPr id="220" name="Rectangle 219"/>
              <p:cNvSpPr/>
              <p:nvPr/>
            </p:nvSpPr>
            <p:spPr bwMode="auto">
              <a:xfrm flipH="1">
                <a:off x="6667512" y="2428868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1" name="Rectangle 220"/>
              <p:cNvSpPr/>
              <p:nvPr/>
            </p:nvSpPr>
            <p:spPr bwMode="auto">
              <a:xfrm flipH="1">
                <a:off x="7381892" y="2428868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 flipH="1">
                <a:off x="6953264" y="2500306"/>
                <a:ext cx="71438" cy="204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3" name="Rectangle 222"/>
              <p:cNvSpPr/>
              <p:nvPr/>
            </p:nvSpPr>
            <p:spPr bwMode="auto">
              <a:xfrm flipH="1">
                <a:off x="7310454" y="2500306"/>
                <a:ext cx="71438" cy="204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4" name="Freeform 223"/>
              <p:cNvSpPr/>
              <p:nvPr/>
            </p:nvSpPr>
            <p:spPr bwMode="auto">
              <a:xfrm>
                <a:off x="6531769" y="2486025"/>
                <a:ext cx="1276370" cy="511966"/>
              </a:xfrm>
              <a:custGeom>
                <a:avLst/>
                <a:gdLst>
                  <a:gd name="connsiteX0" fmla="*/ 119063 w 1266825"/>
                  <a:gd name="connsiteY0" fmla="*/ 0 h 507207"/>
                  <a:gd name="connsiteX1" fmla="*/ 0 w 1266825"/>
                  <a:gd name="connsiteY1" fmla="*/ 0 h 507207"/>
                  <a:gd name="connsiteX2" fmla="*/ 0 w 1266825"/>
                  <a:gd name="connsiteY2" fmla="*/ 0 h 507207"/>
                  <a:gd name="connsiteX3" fmla="*/ 0 w 1266825"/>
                  <a:gd name="connsiteY3" fmla="*/ 507207 h 507207"/>
                  <a:gd name="connsiteX4" fmla="*/ 0 w 1266825"/>
                  <a:gd name="connsiteY4" fmla="*/ 507207 h 507207"/>
                  <a:gd name="connsiteX5" fmla="*/ 1264444 w 1266825"/>
                  <a:gd name="connsiteY5" fmla="*/ 504825 h 507207"/>
                  <a:gd name="connsiteX6" fmla="*/ 1266825 w 1266825"/>
                  <a:gd name="connsiteY6" fmla="*/ 0 h 507207"/>
                  <a:gd name="connsiteX7" fmla="*/ 1143000 w 1266825"/>
                  <a:gd name="connsiteY7" fmla="*/ 0 h 507207"/>
                  <a:gd name="connsiteX8" fmla="*/ 1143000 w 1266825"/>
                  <a:gd name="connsiteY8" fmla="*/ 330994 h 507207"/>
                  <a:gd name="connsiteX9" fmla="*/ 121444 w 1266825"/>
                  <a:gd name="connsiteY9" fmla="*/ 328613 h 507207"/>
                  <a:gd name="connsiteX10" fmla="*/ 119063 w 1266825"/>
                  <a:gd name="connsiteY10" fmla="*/ 0 h 507207"/>
                  <a:gd name="connsiteX0" fmla="*/ 119063 w 1266825"/>
                  <a:gd name="connsiteY0" fmla="*/ 0 h 507207"/>
                  <a:gd name="connsiteX1" fmla="*/ 0 w 1266825"/>
                  <a:gd name="connsiteY1" fmla="*/ 0 h 507207"/>
                  <a:gd name="connsiteX2" fmla="*/ 0 w 1266825"/>
                  <a:gd name="connsiteY2" fmla="*/ 0 h 507207"/>
                  <a:gd name="connsiteX3" fmla="*/ 0 w 1266825"/>
                  <a:gd name="connsiteY3" fmla="*/ 507207 h 507207"/>
                  <a:gd name="connsiteX4" fmla="*/ 0 w 1266825"/>
                  <a:gd name="connsiteY4" fmla="*/ 507207 h 507207"/>
                  <a:gd name="connsiteX5" fmla="*/ 1264444 w 1266825"/>
                  <a:gd name="connsiteY5" fmla="*/ 504825 h 507207"/>
                  <a:gd name="connsiteX6" fmla="*/ 1266825 w 1266825"/>
                  <a:gd name="connsiteY6" fmla="*/ 0 h 507207"/>
                  <a:gd name="connsiteX7" fmla="*/ 1143000 w 1266825"/>
                  <a:gd name="connsiteY7" fmla="*/ 0 h 507207"/>
                  <a:gd name="connsiteX8" fmla="*/ 1143000 w 1266825"/>
                  <a:gd name="connsiteY8" fmla="*/ 330994 h 507207"/>
                  <a:gd name="connsiteX9" fmla="*/ 121444 w 1266825"/>
                  <a:gd name="connsiteY9" fmla="*/ 328613 h 507207"/>
                  <a:gd name="connsiteX10" fmla="*/ 119063 w 1266825"/>
                  <a:gd name="connsiteY10" fmla="*/ 0 h 507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66825" h="507207">
                    <a:moveTo>
                      <a:pt x="119063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507207"/>
                    </a:lnTo>
                    <a:lnTo>
                      <a:pt x="0" y="507207"/>
                    </a:lnTo>
                    <a:lnTo>
                      <a:pt x="1264444" y="504825"/>
                    </a:lnTo>
                    <a:cubicBezTo>
                      <a:pt x="1265238" y="336550"/>
                      <a:pt x="1266031" y="168275"/>
                      <a:pt x="1266825" y="0"/>
                    </a:cubicBezTo>
                    <a:lnTo>
                      <a:pt x="1143000" y="0"/>
                    </a:lnTo>
                    <a:lnTo>
                      <a:pt x="1143000" y="330994"/>
                    </a:lnTo>
                    <a:lnTo>
                      <a:pt x="121444" y="328613"/>
                    </a:lnTo>
                    <a:cubicBezTo>
                      <a:pt x="120650" y="219075"/>
                      <a:pt x="119857" y="109538"/>
                      <a:pt x="11906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196" name="TextBox 195"/>
            <p:cNvSpPr txBox="1"/>
            <p:nvPr/>
          </p:nvSpPr>
          <p:spPr>
            <a:xfrm>
              <a:off x="6810388" y="6457914"/>
              <a:ext cx="19014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magnet 0-35mT (0-350Gauss)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12cm opening</a:t>
              </a:r>
            </a:p>
          </p:txBody>
        </p:sp>
        <p:cxnSp>
          <p:nvCxnSpPr>
            <p:cNvPr id="197" name="Straight Connector 196"/>
            <p:cNvCxnSpPr/>
            <p:nvPr/>
          </p:nvCxnSpPr>
          <p:spPr bwMode="auto">
            <a:xfrm rot="5400000">
              <a:off x="7774801" y="4964917"/>
              <a:ext cx="1071570" cy="1000132"/>
            </a:xfrm>
            <a:prstGeom prst="line">
              <a:avLst/>
            </a:prstGeom>
            <a:noFill/>
            <a:ln w="12700" cap="flat" cmpd="sng" algn="ctr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7203297" y="5250669"/>
              <a:ext cx="1071570" cy="428628"/>
            </a:xfrm>
            <a:prstGeom prst="line">
              <a:avLst/>
            </a:prstGeom>
            <a:noFill/>
            <a:ln w="12700" cap="flat" cmpd="sng" algn="ctr">
              <a:solidFill>
                <a:srgbClr val="FF99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TextBox 198"/>
            <p:cNvSpPr txBox="1"/>
            <p:nvPr/>
          </p:nvSpPr>
          <p:spPr>
            <a:xfrm>
              <a:off x="6238884" y="6448032"/>
              <a:ext cx="4940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30A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source</a:t>
              </a:r>
            </a:p>
          </p:txBody>
        </p:sp>
        <p:grpSp>
          <p:nvGrpSpPr>
            <p:cNvPr id="200" name="Group 376"/>
            <p:cNvGrpSpPr/>
            <p:nvPr/>
          </p:nvGrpSpPr>
          <p:grpSpPr>
            <a:xfrm>
              <a:off x="6347497" y="5824855"/>
              <a:ext cx="391453" cy="500066"/>
              <a:chOff x="6276059" y="5572140"/>
              <a:chExt cx="391453" cy="500066"/>
            </a:xfrm>
          </p:grpSpPr>
          <p:sp>
            <p:nvSpPr>
              <p:cNvPr id="215" name="Rectangle 214"/>
              <p:cNvSpPr/>
              <p:nvPr/>
            </p:nvSpPr>
            <p:spPr bwMode="auto">
              <a:xfrm flipH="1">
                <a:off x="6310322" y="5572140"/>
                <a:ext cx="285752" cy="50006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>
                <a:off x="6407479" y="599791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7" name="Oval 216"/>
              <p:cNvSpPr/>
              <p:nvPr/>
            </p:nvSpPr>
            <p:spPr bwMode="auto">
              <a:xfrm>
                <a:off x="6453198" y="599791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8" name="Rectangle 217"/>
              <p:cNvSpPr/>
              <p:nvPr/>
            </p:nvSpPr>
            <p:spPr bwMode="auto">
              <a:xfrm flipH="1">
                <a:off x="6357945" y="5572140"/>
                <a:ext cx="204790" cy="619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6276059" y="5605474"/>
                <a:ext cx="39145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0-10V</a:t>
                </a:r>
              </a:p>
            </p:txBody>
          </p:sp>
        </p:grpSp>
        <p:cxnSp>
          <p:nvCxnSpPr>
            <p:cNvPr id="201" name="Curved Connector 368"/>
            <p:cNvCxnSpPr>
              <a:stCxn id="217" idx="6"/>
              <a:endCxn id="220" idx="2"/>
            </p:cNvCxnSpPr>
            <p:nvPr/>
          </p:nvCxnSpPr>
          <p:spPr bwMode="auto">
            <a:xfrm>
              <a:off x="6570355" y="6273490"/>
              <a:ext cx="740099" cy="13030"/>
            </a:xfrm>
            <a:prstGeom prst="curvedConnector4">
              <a:avLst>
                <a:gd name="adj1" fmla="val 40347"/>
                <a:gd name="adj2" fmla="val 73962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Curved Connector 368"/>
            <p:cNvCxnSpPr>
              <a:stCxn id="216" idx="2"/>
              <a:endCxn id="221" idx="2"/>
            </p:cNvCxnSpPr>
            <p:nvPr/>
          </p:nvCxnSpPr>
          <p:spPr bwMode="auto">
            <a:xfrm rot="10800000" flipH="1" flipV="1">
              <a:off x="6478916" y="6273490"/>
              <a:ext cx="1545917" cy="13030"/>
            </a:xfrm>
            <a:prstGeom prst="curvedConnector4">
              <a:avLst>
                <a:gd name="adj1" fmla="val -14787"/>
                <a:gd name="adj2" fmla="val 132676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3" name="Oval 202"/>
            <p:cNvSpPr/>
            <p:nvPr/>
          </p:nvSpPr>
          <p:spPr bwMode="auto">
            <a:xfrm>
              <a:off x="6286512" y="4357694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204" name="Curved Connector 385"/>
            <p:cNvCxnSpPr>
              <a:stCxn id="208" idx="0"/>
              <a:endCxn id="203" idx="2"/>
            </p:cNvCxnSpPr>
            <p:nvPr/>
          </p:nvCxnSpPr>
          <p:spPr bwMode="auto">
            <a:xfrm rot="5400000" flipH="1" flipV="1">
              <a:off x="5679521" y="4750835"/>
              <a:ext cx="977272" cy="236710"/>
            </a:xfrm>
            <a:prstGeom prst="curvedConnector2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Curved Connector 385"/>
            <p:cNvCxnSpPr>
              <a:endCxn id="218" idx="0"/>
            </p:cNvCxnSpPr>
            <p:nvPr/>
          </p:nvCxnSpPr>
          <p:spPr bwMode="auto">
            <a:xfrm>
              <a:off x="6057904" y="5500702"/>
              <a:ext cx="473874" cy="324153"/>
            </a:xfrm>
            <a:prstGeom prst="curvedConnector2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6" name="Group 412"/>
            <p:cNvGrpSpPr/>
            <p:nvPr/>
          </p:nvGrpSpPr>
          <p:grpSpPr>
            <a:xfrm>
              <a:off x="5953132" y="5357826"/>
              <a:ext cx="214316" cy="500066"/>
              <a:chOff x="5993617" y="5357826"/>
              <a:chExt cx="214316" cy="500066"/>
            </a:xfrm>
          </p:grpSpPr>
          <p:sp>
            <p:nvSpPr>
              <p:cNvPr id="208" name="Rectangle 207"/>
              <p:cNvSpPr/>
              <p:nvPr/>
            </p:nvSpPr>
            <p:spPr bwMode="auto">
              <a:xfrm flipH="1">
                <a:off x="6067428" y="5357826"/>
                <a:ext cx="45719" cy="1098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 flipH="1">
                <a:off x="6069809" y="5533739"/>
                <a:ext cx="45719" cy="10983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210" name="Straight Connector 209"/>
              <p:cNvCxnSpPr>
                <a:stCxn id="208" idx="2"/>
                <a:endCxn id="209" idx="0"/>
              </p:cNvCxnSpPr>
              <p:nvPr/>
            </p:nvCxnSpPr>
            <p:spPr bwMode="auto">
              <a:xfrm rot="16200000" flipH="1">
                <a:off x="6058440" y="5499511"/>
                <a:ext cx="66074" cy="2381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1" name="Straight Connector 210"/>
              <p:cNvCxnSpPr>
                <a:stCxn id="209" idx="2"/>
              </p:cNvCxnSpPr>
              <p:nvPr/>
            </p:nvCxnSpPr>
            <p:spPr bwMode="auto">
              <a:xfrm rot="16200000" flipH="1">
                <a:off x="5987181" y="5749065"/>
                <a:ext cx="214314" cy="3340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5993617" y="5769779"/>
                <a:ext cx="214316" cy="1588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V="1">
                <a:off x="6029340" y="5815026"/>
                <a:ext cx="142876" cy="2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V="1">
                <a:off x="6062674" y="5854550"/>
                <a:ext cx="71441" cy="3342"/>
              </a:xfrm>
              <a:prstGeom prst="line">
                <a:avLst/>
              </a:prstGeom>
              <a:noFill/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07" name="TextBox 206"/>
            <p:cNvSpPr txBox="1"/>
            <p:nvPr/>
          </p:nvSpPr>
          <p:spPr>
            <a:xfrm>
              <a:off x="6024570" y="5286388"/>
              <a:ext cx="5164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or USB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new Edi QE setup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r>
              <a:rPr lang="en-GB" sz="1800" dirty="0" smtClean="0"/>
              <a:t>Edi setup for QE measurement:</a:t>
            </a:r>
          </a:p>
          <a:p>
            <a:pPr lvl="1"/>
            <a:r>
              <a:rPr lang="en-GB" sz="1400" dirty="0" smtClean="0"/>
              <a:t>fully automated</a:t>
            </a:r>
          </a:p>
          <a:p>
            <a:pPr lvl="1"/>
            <a:r>
              <a:rPr lang="en-GB" sz="1400" dirty="0" smtClean="0"/>
              <a:t>established measurement procedure</a:t>
            </a:r>
          </a:p>
          <a:p>
            <a:endParaRPr lang="en-GB" sz="1800" dirty="0" smtClean="0"/>
          </a:p>
          <a:p>
            <a:r>
              <a:rPr lang="en-GB" sz="1800" dirty="0" smtClean="0"/>
              <a:t>units still to order:</a:t>
            </a:r>
          </a:p>
          <a:p>
            <a:pPr lvl="1"/>
            <a:r>
              <a:rPr lang="en-GB" sz="1400" dirty="0" smtClean="0"/>
              <a:t>ND filter set</a:t>
            </a:r>
            <a:endParaRPr lang="en-GB" sz="1800" dirty="0" smtClean="0"/>
          </a:p>
          <a:p>
            <a:pPr lvl="1"/>
            <a:r>
              <a:rPr lang="en-GB" sz="1400" dirty="0" smtClean="0"/>
              <a:t>quartz lens</a:t>
            </a:r>
          </a:p>
          <a:p>
            <a:pPr lvl="1"/>
            <a:r>
              <a:rPr lang="en-GB" sz="1400" dirty="0" err="1" smtClean="0"/>
              <a:t>xy</a:t>
            </a:r>
            <a:r>
              <a:rPr lang="en-GB" sz="1400" dirty="0" smtClean="0"/>
              <a:t>-stages &amp; stepper driver</a:t>
            </a:r>
          </a:p>
          <a:p>
            <a:pPr lvl="1"/>
            <a:r>
              <a:rPr lang="en-GB" sz="1400" dirty="0" smtClean="0"/>
              <a:t>(NI 6036E to SC2042 interface)</a:t>
            </a:r>
          </a:p>
          <a:p>
            <a:pPr lvl="1"/>
            <a:r>
              <a:rPr lang="en-GB" sz="1400" dirty="0" smtClean="0"/>
              <a:t>(solenoid for PD)</a:t>
            </a:r>
          </a:p>
          <a:p>
            <a:endParaRPr lang="en-GB" sz="1800" dirty="0" smtClean="0"/>
          </a:p>
          <a:p>
            <a:r>
              <a:rPr lang="en-GB" sz="1800" dirty="0" smtClean="0"/>
              <a:t>to build:</a:t>
            </a:r>
          </a:p>
          <a:p>
            <a:pPr lvl="1"/>
            <a:r>
              <a:rPr lang="en-GB" sz="1400" dirty="0" smtClean="0"/>
              <a:t>(dark box)</a:t>
            </a:r>
          </a:p>
          <a:p>
            <a:pPr lvl="1"/>
            <a:r>
              <a:rPr lang="en-GB" sz="1400" dirty="0" smtClean="0"/>
              <a:t>new distr. box</a:t>
            </a:r>
          </a:p>
          <a:p>
            <a:pPr lvl="1"/>
            <a:r>
              <a:rPr lang="en-GB" sz="1400" dirty="0" smtClean="0"/>
              <a:t>mounts for</a:t>
            </a:r>
          </a:p>
          <a:p>
            <a:pPr lvl="2"/>
            <a:r>
              <a:rPr lang="en-GB" sz="1200" dirty="0" err="1" smtClean="0"/>
              <a:t>xy</a:t>
            </a:r>
            <a:r>
              <a:rPr lang="en-GB" sz="1200" dirty="0" smtClean="0"/>
              <a:t>-stage</a:t>
            </a:r>
          </a:p>
          <a:p>
            <a:pPr lvl="2"/>
            <a:r>
              <a:rPr lang="en-GB" sz="1200" dirty="0" smtClean="0"/>
              <a:t>PD</a:t>
            </a:r>
          </a:p>
          <a:p>
            <a:pPr lvl="1"/>
            <a:r>
              <a:rPr lang="en-GB" sz="1400" dirty="0" smtClean="0"/>
              <a:t>new power switch</a:t>
            </a:r>
          </a:p>
          <a:p>
            <a:pPr lvl="1"/>
            <a:r>
              <a:rPr lang="en-GB" sz="1400" dirty="0" err="1" smtClean="0"/>
              <a:t>Labview</a:t>
            </a:r>
            <a:r>
              <a:rPr lang="en-GB" sz="1400" dirty="0" smtClean="0"/>
              <a:t>  program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2831337" y="1785924"/>
            <a:ext cx="6765133" cy="4143406"/>
            <a:chOff x="2831337" y="1785924"/>
            <a:chExt cx="6765133" cy="4143406"/>
          </a:xfrm>
        </p:grpSpPr>
        <p:sp>
          <p:nvSpPr>
            <p:cNvPr id="10" name="computr3"/>
            <p:cNvSpPr>
              <a:spLocks noChangeAspect="1" noEditPoints="1" noChangeArrowheads="1"/>
            </p:cNvSpPr>
            <p:nvPr/>
          </p:nvSpPr>
          <p:spPr bwMode="auto">
            <a:xfrm>
              <a:off x="8462995" y="3500438"/>
              <a:ext cx="1133475" cy="847725"/>
            </a:xfrm>
            <a:custGeom>
              <a:avLst/>
              <a:gdLst>
                <a:gd name="T0" fmla="*/ 0 w 21600"/>
                <a:gd name="T1" fmla="*/ 10800 h 21600"/>
                <a:gd name="T2" fmla="*/ 10800 w 21600"/>
                <a:gd name="T3" fmla="*/ 0 h 21600"/>
                <a:gd name="T4" fmla="*/ 10800 w 21600"/>
                <a:gd name="T5" fmla="*/ 21600 h 21600"/>
                <a:gd name="T6" fmla="*/ 18135 w 21600"/>
                <a:gd name="T7" fmla="*/ 10800 h 21600"/>
                <a:gd name="T8" fmla="*/ 7811 w 21600"/>
                <a:gd name="T9" fmla="*/ 2584 h 21600"/>
                <a:gd name="T10" fmla="*/ 16359 w 21600"/>
                <a:gd name="T11" fmla="*/ 117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2" name="Group 127"/>
            <p:cNvGrpSpPr/>
            <p:nvPr/>
          </p:nvGrpSpPr>
          <p:grpSpPr>
            <a:xfrm>
              <a:off x="2831337" y="3571876"/>
              <a:ext cx="2059758" cy="1114490"/>
              <a:chOff x="1321606" y="2571744"/>
              <a:chExt cx="2059758" cy="1114490"/>
            </a:xfrm>
          </p:grpSpPr>
          <p:grpSp>
            <p:nvGrpSpPr>
              <p:cNvPr id="126" name="Group 21"/>
              <p:cNvGrpSpPr/>
              <p:nvPr/>
            </p:nvGrpSpPr>
            <p:grpSpPr>
              <a:xfrm>
                <a:off x="1381100" y="2571744"/>
                <a:ext cx="2000264" cy="714380"/>
                <a:chOff x="1381100" y="2571744"/>
                <a:chExt cx="2000264" cy="714380"/>
              </a:xfrm>
            </p:grpSpPr>
            <p:sp>
              <p:nvSpPr>
                <p:cNvPr id="129" name="Rectangle 9"/>
                <p:cNvSpPr/>
                <p:nvPr/>
              </p:nvSpPr>
              <p:spPr bwMode="auto">
                <a:xfrm>
                  <a:off x="1381100" y="2571744"/>
                  <a:ext cx="642942" cy="71438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0" name="Rectangle 10"/>
                <p:cNvSpPr/>
                <p:nvPr/>
              </p:nvSpPr>
              <p:spPr bwMode="auto">
                <a:xfrm>
                  <a:off x="2309794" y="2571744"/>
                  <a:ext cx="928694" cy="71438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1" name="Rectangle 11"/>
                <p:cNvSpPr/>
                <p:nvPr/>
              </p:nvSpPr>
              <p:spPr bwMode="auto">
                <a:xfrm>
                  <a:off x="2024042" y="2786058"/>
                  <a:ext cx="285752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" name="Rectangle 12"/>
                <p:cNvSpPr/>
                <p:nvPr/>
              </p:nvSpPr>
              <p:spPr bwMode="auto">
                <a:xfrm>
                  <a:off x="2095480" y="2714620"/>
                  <a:ext cx="71438" cy="4286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" name="Rectangle 14"/>
                <p:cNvSpPr/>
                <p:nvPr/>
              </p:nvSpPr>
              <p:spPr bwMode="auto">
                <a:xfrm>
                  <a:off x="3238488" y="2786058"/>
                  <a:ext cx="142876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27" name="TextBox 126"/>
              <p:cNvSpPr txBox="1"/>
              <p:nvPr/>
            </p:nvSpPr>
            <p:spPr>
              <a:xfrm>
                <a:off x="1321606" y="3286124"/>
                <a:ext cx="7729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Xe</a:t>
                </a:r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 lamp &amp;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ND filters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138716" y="3286124"/>
                <a:ext cx="12426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monochromator</a:t>
                </a:r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,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switch (&amp; chopper)</a:t>
                </a:r>
              </a:p>
            </p:txBody>
          </p:sp>
        </p:grpSp>
        <p:grpSp>
          <p:nvGrpSpPr>
            <p:cNvPr id="13" name="Group 131"/>
            <p:cNvGrpSpPr/>
            <p:nvPr/>
          </p:nvGrpSpPr>
          <p:grpSpPr>
            <a:xfrm>
              <a:off x="4720017" y="3357561"/>
              <a:ext cx="2111848" cy="1643075"/>
              <a:chOff x="3210286" y="2357429"/>
              <a:chExt cx="2111848" cy="1643075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3381364" y="2357429"/>
                <a:ext cx="1940770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210286" y="3292618"/>
                <a:ext cx="11432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dark box,</a:t>
                </a:r>
              </a:p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calib</a:t>
                </a:r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. Si-PD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on </a:t>
                </a:r>
                <a:r>
                  <a:rPr lang="en-GB" sz="1000" dirty="0" smtClean="0">
                    <a:solidFill>
                      <a:schemeClr val="tx1"/>
                    </a:solidFill>
                    <a:latin typeface="Symbol" pitchFamily="18" charset="2"/>
                  </a:rPr>
                  <a:t>f</a:t>
                </a:r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-arm,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DUT on </a:t>
                </a:r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xy</a:t>
                </a:r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-stage</a:t>
                </a:r>
              </a:p>
            </p:txBody>
          </p:sp>
          <p:grpSp>
            <p:nvGrpSpPr>
              <p:cNvPr id="101" name="Group 129"/>
              <p:cNvGrpSpPr/>
              <p:nvPr/>
            </p:nvGrpSpPr>
            <p:grpSpPr>
              <a:xfrm>
                <a:off x="3690467" y="2468041"/>
                <a:ext cx="476715" cy="746645"/>
                <a:chOff x="3690467" y="2468041"/>
                <a:chExt cx="476715" cy="746645"/>
              </a:xfrm>
            </p:grpSpPr>
            <p:grpSp>
              <p:nvGrpSpPr>
                <p:cNvPr id="116" name="Group 27"/>
                <p:cNvGrpSpPr/>
                <p:nvPr/>
              </p:nvGrpSpPr>
              <p:grpSpPr>
                <a:xfrm>
                  <a:off x="3738554" y="2500306"/>
                  <a:ext cx="428628" cy="714380"/>
                  <a:chOff x="4095744" y="2500306"/>
                  <a:chExt cx="428628" cy="714380"/>
                </a:xfrm>
              </p:grpSpPr>
              <p:sp>
                <p:nvSpPr>
                  <p:cNvPr id="121" name="Rectangle 23"/>
                  <p:cNvSpPr/>
                  <p:nvPr/>
                </p:nvSpPr>
                <p:spPr bwMode="auto">
                  <a:xfrm>
                    <a:off x="4167182" y="2643182"/>
                    <a:ext cx="357190" cy="57150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 bwMode="auto">
                  <a:xfrm>
                    <a:off x="4167182" y="2652706"/>
                    <a:ext cx="357190" cy="13335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3" name="Rectangle 25"/>
                  <p:cNvSpPr/>
                  <p:nvPr/>
                </p:nvSpPr>
                <p:spPr bwMode="auto">
                  <a:xfrm>
                    <a:off x="4294818" y="2500306"/>
                    <a:ext cx="108586" cy="14287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4" name="Oval 26"/>
                  <p:cNvSpPr/>
                  <p:nvPr/>
                </p:nvSpPr>
                <p:spPr bwMode="auto">
                  <a:xfrm>
                    <a:off x="4279578" y="2643182"/>
                    <a:ext cx="142876" cy="14287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5" name="Rectangle 22"/>
                  <p:cNvSpPr/>
                  <p:nvPr/>
                </p:nvSpPr>
                <p:spPr bwMode="auto">
                  <a:xfrm>
                    <a:off x="4095744" y="2786058"/>
                    <a:ext cx="285752" cy="28575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7" name="Rectangle 116"/>
                <p:cNvSpPr/>
                <p:nvPr/>
              </p:nvSpPr>
              <p:spPr bwMode="auto">
                <a:xfrm>
                  <a:off x="3763952" y="2867019"/>
                  <a:ext cx="195266" cy="12382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3690467" y="2847971"/>
                  <a:ext cx="343364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DUT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3884605" y="2468041"/>
                  <a:ext cx="223139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x</a:t>
                  </a:r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3887780" y="2620441"/>
                  <a:ext cx="223139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y</a:t>
                  </a:r>
                </a:p>
              </p:txBody>
            </p:sp>
          </p:grpSp>
          <p:grpSp>
            <p:nvGrpSpPr>
              <p:cNvPr id="102" name="Group 128"/>
              <p:cNvGrpSpPr/>
              <p:nvPr/>
            </p:nvGrpSpPr>
            <p:grpSpPr>
              <a:xfrm>
                <a:off x="3381399" y="2428868"/>
                <a:ext cx="389808" cy="603769"/>
                <a:chOff x="3381399" y="2428868"/>
                <a:chExt cx="389808" cy="603769"/>
              </a:xfrm>
            </p:grpSpPr>
            <p:grpSp>
              <p:nvGrpSpPr>
                <p:cNvPr id="103" name="Group 20"/>
                <p:cNvGrpSpPr/>
                <p:nvPr/>
              </p:nvGrpSpPr>
              <p:grpSpPr>
                <a:xfrm>
                  <a:off x="3462326" y="2428868"/>
                  <a:ext cx="276228" cy="571504"/>
                  <a:chOff x="3462326" y="2428868"/>
                  <a:chExt cx="276228" cy="571504"/>
                </a:xfrm>
              </p:grpSpPr>
              <p:sp>
                <p:nvSpPr>
                  <p:cNvPr id="111" name="Rectangle 15"/>
                  <p:cNvSpPr/>
                  <p:nvPr/>
                </p:nvSpPr>
                <p:spPr bwMode="auto">
                  <a:xfrm>
                    <a:off x="3462326" y="2857496"/>
                    <a:ext cx="133352" cy="14287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 flipH="1">
                    <a:off x="3524239" y="2500306"/>
                    <a:ext cx="45719" cy="35719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 bwMode="auto">
                  <a:xfrm>
                    <a:off x="3509000" y="2428868"/>
                    <a:ext cx="71438" cy="714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 bwMode="auto">
                  <a:xfrm rot="5400000" flipH="1">
                    <a:off x="3599014" y="2575080"/>
                    <a:ext cx="55242" cy="2238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5" name="Rectangle 19"/>
                  <p:cNvSpPr/>
                  <p:nvPr/>
                </p:nvSpPr>
                <p:spPr bwMode="auto">
                  <a:xfrm>
                    <a:off x="3588058" y="2617464"/>
                    <a:ext cx="133352" cy="14287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" name="Group 32"/>
                <p:cNvGrpSpPr>
                  <a:grpSpLocks noChangeAspect="1"/>
                </p:cNvGrpSpPr>
                <p:nvPr/>
              </p:nvGrpSpPr>
              <p:grpSpPr>
                <a:xfrm>
                  <a:off x="3422323" y="2871545"/>
                  <a:ext cx="11429" cy="125017"/>
                  <a:chOff x="3452801" y="1643050"/>
                  <a:chExt cx="45720" cy="500066"/>
                </a:xfrm>
              </p:grpSpPr>
              <p:sp>
                <p:nvSpPr>
                  <p:cNvPr id="107" name="Arc 106"/>
                  <p:cNvSpPr/>
                  <p:nvPr/>
                </p:nvSpPr>
                <p:spPr bwMode="auto">
                  <a:xfrm>
                    <a:off x="3452801" y="1643050"/>
                    <a:ext cx="45719" cy="500065"/>
                  </a:xfrm>
                  <a:prstGeom prst="arc">
                    <a:avLst/>
                  </a:prstGeom>
                  <a:noFill/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8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108" name="Arc 107"/>
                  <p:cNvSpPr/>
                  <p:nvPr/>
                </p:nvSpPr>
                <p:spPr bwMode="auto">
                  <a:xfrm flipH="1">
                    <a:off x="3452802" y="1643050"/>
                    <a:ext cx="45719" cy="500065"/>
                  </a:xfrm>
                  <a:prstGeom prst="arc">
                    <a:avLst/>
                  </a:prstGeom>
                  <a:noFill/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8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109" name="Arc 108"/>
                  <p:cNvSpPr/>
                  <p:nvPr/>
                </p:nvSpPr>
                <p:spPr bwMode="auto">
                  <a:xfrm flipH="1" flipV="1">
                    <a:off x="3452802" y="1643051"/>
                    <a:ext cx="45719" cy="500065"/>
                  </a:xfrm>
                  <a:prstGeom prst="arc">
                    <a:avLst/>
                  </a:prstGeom>
                  <a:noFill/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8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 bwMode="auto">
                  <a:xfrm flipV="1">
                    <a:off x="3452802" y="1643050"/>
                    <a:ext cx="45719" cy="500065"/>
                  </a:xfrm>
                  <a:prstGeom prst="arc">
                    <a:avLst/>
                  </a:prstGeom>
                  <a:noFill/>
                  <a:ln w="635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8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  <p:sp>
              <p:nvSpPr>
                <p:cNvPr id="105" name="TextBox 104"/>
                <p:cNvSpPr txBox="1"/>
                <p:nvPr/>
              </p:nvSpPr>
              <p:spPr>
                <a:xfrm>
                  <a:off x="3381399" y="2847971"/>
                  <a:ext cx="292067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PD</a:t>
                  </a: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3546465" y="2590794"/>
                  <a:ext cx="224742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Symbol" pitchFamily="18" charset="2"/>
                    </a:rPr>
                    <a:t>f</a:t>
                  </a:r>
                </a:p>
              </p:txBody>
            </p:sp>
          </p:grpSp>
        </p:grpSp>
        <p:grpSp>
          <p:nvGrpSpPr>
            <p:cNvPr id="11" name="Group 124"/>
            <p:cNvGrpSpPr/>
            <p:nvPr/>
          </p:nvGrpSpPr>
          <p:grpSpPr>
            <a:xfrm>
              <a:off x="5810256" y="3857628"/>
              <a:ext cx="780983" cy="857254"/>
              <a:chOff x="4300525" y="2857496"/>
              <a:chExt cx="780983" cy="857254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4300525" y="3314640"/>
                <a:ext cx="780983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distr. &amp;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switch box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4524372" y="2857496"/>
                <a:ext cx="35719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4" name="Group 126"/>
            <p:cNvGrpSpPr/>
            <p:nvPr/>
          </p:nvGrpSpPr>
          <p:grpSpPr>
            <a:xfrm>
              <a:off x="6605607" y="4457650"/>
              <a:ext cx="702436" cy="1114490"/>
              <a:chOff x="5095876" y="3457518"/>
              <a:chExt cx="702436" cy="1114490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5167314" y="3457518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095876" y="4171898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pA</a:t>
                </a:r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 meter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6487</a:t>
                </a:r>
                <a:endParaRPr lang="en-GB" sz="10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16200000">
                <a:off x="5398885" y="3511699"/>
                <a:ext cx="3545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I in</a:t>
                </a:r>
              </a:p>
            </p:txBody>
          </p:sp>
          <p:sp>
            <p:nvSpPr>
              <p:cNvPr id="95" name="TextBox 39"/>
              <p:cNvSpPr txBox="1"/>
              <p:nvPr/>
            </p:nvSpPr>
            <p:spPr>
              <a:xfrm rot="16200000">
                <a:off x="5192690" y="3575018"/>
                <a:ext cx="48122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V out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 rot="16200000">
                <a:off x="4928138" y="3664786"/>
                <a:ext cx="66075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rgbClr val="FF9900"/>
                    </a:solidFill>
                    <a:latin typeface="+mn-lt"/>
                  </a:rPr>
                  <a:t>interlock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667380" y="3929066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98" name="TextBox 76"/>
              <p:cNvSpPr txBox="1"/>
              <p:nvPr/>
            </p:nvSpPr>
            <p:spPr>
              <a:xfrm rot="16200000">
                <a:off x="5331558" y="3874361"/>
                <a:ext cx="48923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GPIB</a:t>
                </a:r>
              </a:p>
            </p:txBody>
          </p:sp>
        </p:grpSp>
        <p:cxnSp>
          <p:nvCxnSpPr>
            <p:cNvPr id="15" name="Curved Connector 14"/>
            <p:cNvCxnSpPr>
              <a:stCxn id="97" idx="3"/>
              <a:endCxn id="85" idx="1"/>
            </p:cNvCxnSpPr>
            <p:nvPr/>
          </p:nvCxnSpPr>
          <p:spPr bwMode="auto">
            <a:xfrm flipV="1">
              <a:off x="7248549" y="4043367"/>
              <a:ext cx="571504" cy="957269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6" name="Group 137"/>
            <p:cNvGrpSpPr/>
            <p:nvPr/>
          </p:nvGrpSpPr>
          <p:grpSpPr>
            <a:xfrm>
              <a:off x="4011422" y="2814576"/>
              <a:ext cx="925711" cy="1030354"/>
              <a:chOff x="2501691" y="1814444"/>
              <a:chExt cx="925711" cy="1030354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2501691" y="1814444"/>
                <a:ext cx="808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quartz lens</a:t>
                </a:r>
              </a:p>
              <a:p>
                <a:r>
                  <a:rPr lang="en-GB" sz="10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(optional)</a:t>
                </a:r>
              </a:p>
            </p:txBody>
          </p:sp>
          <p:cxnSp>
            <p:nvCxnSpPr>
              <p:cNvPr id="91" name="Straight Arrow Connector 90"/>
              <p:cNvCxnSpPr/>
              <p:nvPr/>
            </p:nvCxnSpPr>
            <p:spPr bwMode="auto">
              <a:xfrm rot="16200000" flipH="1">
                <a:off x="2909873" y="2327269"/>
                <a:ext cx="801694" cy="233364"/>
              </a:xfrm>
              <a:prstGeom prst="straightConnector1">
                <a:avLst/>
              </a:prstGeom>
              <a:noFill/>
              <a:ln w="6350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triangle" w="sm" len="med"/>
              </a:ln>
              <a:effectLst/>
            </p:spPr>
          </p:cxnSp>
        </p:grpSp>
        <p:grpSp>
          <p:nvGrpSpPr>
            <p:cNvPr id="17" name="Group 179"/>
            <p:cNvGrpSpPr/>
            <p:nvPr/>
          </p:nvGrpSpPr>
          <p:grpSpPr>
            <a:xfrm>
              <a:off x="7820053" y="3929066"/>
              <a:ext cx="500066" cy="500066"/>
              <a:chOff x="6310322" y="2928934"/>
              <a:chExt cx="500066" cy="500066"/>
            </a:xfrm>
          </p:grpSpPr>
          <p:grpSp>
            <p:nvGrpSpPr>
              <p:cNvPr id="84" name="Group 72"/>
              <p:cNvGrpSpPr/>
              <p:nvPr/>
            </p:nvGrpSpPr>
            <p:grpSpPr>
              <a:xfrm>
                <a:off x="6350609" y="2928934"/>
                <a:ext cx="397866" cy="500066"/>
                <a:chOff x="6350609" y="2928934"/>
                <a:chExt cx="397866" cy="500066"/>
              </a:xfrm>
            </p:grpSpPr>
            <p:sp>
              <p:nvSpPr>
                <p:cNvPr id="87" name="Rectangle 86"/>
                <p:cNvSpPr/>
                <p:nvPr/>
              </p:nvSpPr>
              <p:spPr bwMode="auto">
                <a:xfrm>
                  <a:off x="6453198" y="3143248"/>
                  <a:ext cx="142876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6381760" y="2928934"/>
                  <a:ext cx="357190" cy="2143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6350609" y="3182779"/>
                  <a:ext cx="39786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dirty="0" smtClean="0">
                      <a:solidFill>
                        <a:schemeClr val="tx1"/>
                      </a:solidFill>
                      <a:latin typeface="+mn-lt"/>
                    </a:rPr>
                    <a:t>PCI</a:t>
                  </a:r>
                </a:p>
              </p:txBody>
            </p:sp>
          </p:grpSp>
          <p:sp>
            <p:nvSpPr>
              <p:cNvPr id="85" name="Rectangle 84"/>
              <p:cNvSpPr/>
              <p:nvPr/>
            </p:nvSpPr>
            <p:spPr bwMode="auto">
              <a:xfrm>
                <a:off x="6310322" y="2971797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21150" y="2928934"/>
                <a:ext cx="48923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GPIB</a:t>
                </a:r>
              </a:p>
            </p:txBody>
          </p:sp>
        </p:grpSp>
        <p:grpSp>
          <p:nvGrpSpPr>
            <p:cNvPr id="18" name="Group 180"/>
            <p:cNvGrpSpPr/>
            <p:nvPr/>
          </p:nvGrpSpPr>
          <p:grpSpPr>
            <a:xfrm>
              <a:off x="7831997" y="1857363"/>
              <a:ext cx="749305" cy="506416"/>
              <a:chOff x="6310322" y="2351080"/>
              <a:chExt cx="749305" cy="506416"/>
            </a:xfrm>
          </p:grpSpPr>
          <p:grpSp>
            <p:nvGrpSpPr>
              <p:cNvPr id="78" name="Group 91"/>
              <p:cNvGrpSpPr/>
              <p:nvPr/>
            </p:nvGrpSpPr>
            <p:grpSpPr>
              <a:xfrm>
                <a:off x="6350609" y="2357430"/>
                <a:ext cx="397866" cy="500066"/>
                <a:chOff x="6350609" y="2928934"/>
                <a:chExt cx="397866" cy="500066"/>
              </a:xfrm>
            </p:grpSpPr>
            <p:sp>
              <p:nvSpPr>
                <p:cNvPr id="81" name="Rectangle 80"/>
                <p:cNvSpPr/>
                <p:nvPr/>
              </p:nvSpPr>
              <p:spPr bwMode="auto">
                <a:xfrm>
                  <a:off x="6453198" y="3143248"/>
                  <a:ext cx="142876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auto">
                <a:xfrm>
                  <a:off x="6381760" y="2928934"/>
                  <a:ext cx="357190" cy="2143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6350609" y="3182779"/>
                  <a:ext cx="39786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dirty="0" smtClean="0">
                      <a:solidFill>
                        <a:schemeClr val="tx1"/>
                      </a:solidFill>
                      <a:latin typeface="+mn-lt"/>
                    </a:rPr>
                    <a:t>PCI</a:t>
                  </a:r>
                </a:p>
              </p:txBody>
            </p:sp>
          </p:grpSp>
          <p:sp>
            <p:nvSpPr>
              <p:cNvPr id="79" name="Rectangle 78"/>
              <p:cNvSpPr/>
              <p:nvPr/>
            </p:nvSpPr>
            <p:spPr bwMode="auto">
              <a:xfrm>
                <a:off x="6310322" y="2400293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344367" y="2351080"/>
                <a:ext cx="71526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NI 6036E</a:t>
                </a:r>
              </a:p>
            </p:txBody>
          </p:sp>
        </p:grpSp>
        <p:grpSp>
          <p:nvGrpSpPr>
            <p:cNvPr id="19" name="Group 141"/>
            <p:cNvGrpSpPr/>
            <p:nvPr/>
          </p:nvGrpSpPr>
          <p:grpSpPr>
            <a:xfrm>
              <a:off x="4974477" y="1785925"/>
              <a:ext cx="1074983" cy="428628"/>
              <a:chOff x="4287641" y="1112967"/>
              <a:chExt cx="1074983" cy="428628"/>
            </a:xfrm>
          </p:grpSpPr>
          <p:sp>
            <p:nvSpPr>
              <p:cNvPr id="75" name="Rectangle 74"/>
              <p:cNvSpPr/>
              <p:nvPr/>
            </p:nvSpPr>
            <p:spPr bwMode="auto">
              <a:xfrm rot="16200000">
                <a:off x="5005434" y="1184405"/>
                <a:ext cx="35719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87641" y="1253953"/>
                <a:ext cx="80823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NI SC2042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 rot="16200000">
                <a:off x="5153866" y="1077248"/>
                <a:ext cx="71438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20" name="Curved Connector 99"/>
            <p:cNvCxnSpPr>
              <a:stCxn id="77" idx="3"/>
              <a:endCxn id="79" idx="1"/>
            </p:cNvCxnSpPr>
            <p:nvPr/>
          </p:nvCxnSpPr>
          <p:spPr bwMode="auto">
            <a:xfrm rot="16200000" flipH="1">
              <a:off x="6758164" y="904181"/>
              <a:ext cx="192089" cy="1955576"/>
            </a:xfrm>
            <a:prstGeom prst="curvedConnector4">
              <a:avLst>
                <a:gd name="adj1" fmla="val -119007"/>
                <a:gd name="adj2" fmla="val 5091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8738945" y="4386212"/>
              <a:ext cx="6527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PC</a:t>
              </a:r>
            </a:p>
            <a:p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Labview</a:t>
              </a:r>
              <a:endParaRPr lang="en-GB" sz="1000" dirty="0" smtClean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22" name="Group 119"/>
            <p:cNvGrpSpPr/>
            <p:nvPr/>
          </p:nvGrpSpPr>
          <p:grpSpPr>
            <a:xfrm>
              <a:off x="6300846" y="4205294"/>
              <a:ext cx="928694" cy="288132"/>
              <a:chOff x="4791115" y="3205162"/>
              <a:chExt cx="928694" cy="288132"/>
            </a:xfrm>
          </p:grpSpPr>
          <p:sp>
            <p:nvSpPr>
              <p:cNvPr id="73" name="Rectangle 72"/>
              <p:cNvSpPr/>
              <p:nvPr/>
            </p:nvSpPr>
            <p:spPr bwMode="auto">
              <a:xfrm>
                <a:off x="5222918" y="3205162"/>
                <a:ext cx="80962" cy="809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74" name="Minus 73"/>
              <p:cNvSpPr/>
              <p:nvPr/>
            </p:nvSpPr>
            <p:spPr bwMode="auto">
              <a:xfrm rot="5400000">
                <a:off x="5134018" y="2907503"/>
                <a:ext cx="242888" cy="928694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3" name="Group 120"/>
            <p:cNvGrpSpPr/>
            <p:nvPr/>
          </p:nvGrpSpPr>
          <p:grpSpPr>
            <a:xfrm>
              <a:off x="5008571" y="3295649"/>
              <a:ext cx="2530486" cy="1300172"/>
              <a:chOff x="3498840" y="2295517"/>
              <a:chExt cx="2530486" cy="1300172"/>
            </a:xfrm>
          </p:grpSpPr>
          <p:sp>
            <p:nvSpPr>
              <p:cNvPr id="56" name="Minus 55"/>
              <p:cNvSpPr/>
              <p:nvPr/>
            </p:nvSpPr>
            <p:spPr bwMode="auto">
              <a:xfrm rot="5400000">
                <a:off x="5215733" y="2831302"/>
                <a:ext cx="447678" cy="928694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7" name="Block Arc 56"/>
              <p:cNvSpPr/>
              <p:nvPr/>
            </p:nvSpPr>
            <p:spPr bwMode="auto">
              <a:xfrm>
                <a:off x="5246696" y="3013072"/>
                <a:ext cx="200020" cy="214314"/>
              </a:xfrm>
              <a:prstGeom prst="blockArc">
                <a:avLst>
                  <a:gd name="adj1" fmla="val 16262355"/>
                  <a:gd name="adj2" fmla="val 298679"/>
                  <a:gd name="adj3" fmla="val 7130"/>
                </a:avLst>
              </a:prstGeom>
              <a:solidFill>
                <a:schemeClr val="bg1"/>
              </a:solidFill>
              <a:ln w="63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8" name="Block Arc 57"/>
              <p:cNvSpPr/>
              <p:nvPr/>
            </p:nvSpPr>
            <p:spPr bwMode="auto">
              <a:xfrm>
                <a:off x="5381628" y="2755895"/>
                <a:ext cx="200020" cy="214314"/>
              </a:xfrm>
              <a:prstGeom prst="blockArc">
                <a:avLst>
                  <a:gd name="adj1" fmla="val 16262355"/>
                  <a:gd name="adj2" fmla="val 298679"/>
                  <a:gd name="adj3" fmla="val 7130"/>
                </a:avLst>
              </a:prstGeom>
              <a:solidFill>
                <a:schemeClr val="bg1"/>
              </a:solidFill>
              <a:ln w="63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9" name="Minus 58"/>
              <p:cNvSpPr/>
              <p:nvPr/>
            </p:nvSpPr>
            <p:spPr bwMode="auto">
              <a:xfrm rot="5400000">
                <a:off x="5172867" y="2709067"/>
                <a:ext cx="798518" cy="914400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0" name="Minus 59"/>
              <p:cNvSpPr/>
              <p:nvPr/>
            </p:nvSpPr>
            <p:spPr bwMode="auto">
              <a:xfrm>
                <a:off x="4592634" y="2568568"/>
                <a:ext cx="879475" cy="906463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1" name="Minus 60"/>
              <p:cNvSpPr/>
              <p:nvPr/>
            </p:nvSpPr>
            <p:spPr bwMode="auto">
              <a:xfrm>
                <a:off x="4800599" y="2295517"/>
                <a:ext cx="796924" cy="933450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2" name="Block Arc 61"/>
              <p:cNvSpPr/>
              <p:nvPr/>
            </p:nvSpPr>
            <p:spPr bwMode="auto">
              <a:xfrm rot="16200000">
                <a:off x="4795046" y="2747167"/>
                <a:ext cx="200020" cy="214314"/>
              </a:xfrm>
              <a:prstGeom prst="blockArc">
                <a:avLst>
                  <a:gd name="adj1" fmla="val 16262355"/>
                  <a:gd name="adj2" fmla="val 298679"/>
                  <a:gd name="adj3" fmla="val 7130"/>
                </a:avLst>
              </a:prstGeom>
              <a:solidFill>
                <a:schemeClr val="bg1"/>
              </a:solidFill>
              <a:ln w="63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3" name="Minus 62"/>
              <p:cNvSpPr/>
              <p:nvPr/>
            </p:nvSpPr>
            <p:spPr bwMode="auto">
              <a:xfrm rot="5400000">
                <a:off x="4695030" y="2470936"/>
                <a:ext cx="203200" cy="928694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4" name="Minus 63"/>
              <p:cNvSpPr/>
              <p:nvPr/>
            </p:nvSpPr>
            <p:spPr bwMode="auto">
              <a:xfrm>
                <a:off x="3856029" y="2473325"/>
                <a:ext cx="801693" cy="933450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5" name="Minus 64"/>
              <p:cNvSpPr/>
              <p:nvPr/>
            </p:nvSpPr>
            <p:spPr bwMode="auto">
              <a:xfrm>
                <a:off x="3630603" y="2708270"/>
                <a:ext cx="1071571" cy="887419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6" name="Block Arc 65"/>
              <p:cNvSpPr/>
              <p:nvPr/>
            </p:nvSpPr>
            <p:spPr bwMode="auto">
              <a:xfrm rot="10800000">
                <a:off x="3684585" y="2944809"/>
                <a:ext cx="200020" cy="214314"/>
              </a:xfrm>
              <a:prstGeom prst="blockArc">
                <a:avLst>
                  <a:gd name="adj1" fmla="val 16262355"/>
                  <a:gd name="adj2" fmla="val 298679"/>
                  <a:gd name="adj3" fmla="val 7130"/>
                </a:avLst>
              </a:prstGeom>
              <a:solidFill>
                <a:schemeClr val="bg1"/>
              </a:solidFill>
              <a:ln w="635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1"/>
                  <a:tileRect/>
                </a:gra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7" name="Block Arc 66"/>
              <p:cNvSpPr/>
              <p:nvPr/>
            </p:nvSpPr>
            <p:spPr bwMode="auto">
              <a:xfrm>
                <a:off x="3498840" y="2932109"/>
                <a:ext cx="200020" cy="214314"/>
              </a:xfrm>
              <a:prstGeom prst="blockArc">
                <a:avLst>
                  <a:gd name="adj1" fmla="val 16262355"/>
                  <a:gd name="adj2" fmla="val 298679"/>
                  <a:gd name="adj3" fmla="val 7130"/>
                </a:avLst>
              </a:prstGeom>
              <a:solidFill>
                <a:schemeClr val="bg1"/>
              </a:solidFill>
              <a:ln w="635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8" name="Minus 67"/>
              <p:cNvSpPr/>
              <p:nvPr/>
            </p:nvSpPr>
            <p:spPr bwMode="auto">
              <a:xfrm rot="19483376">
                <a:off x="4508192" y="2600392"/>
                <a:ext cx="253721" cy="946394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4" name="Straight Arrow Connector 23"/>
            <p:cNvCxnSpPr>
              <a:stCxn id="75" idx="1"/>
              <a:endCxn id="68" idx="3"/>
            </p:cNvCxnSpPr>
            <p:nvPr/>
          </p:nvCxnSpPr>
          <p:spPr bwMode="auto">
            <a:xfrm rot="16200000" flipH="1">
              <a:off x="5079025" y="3006392"/>
              <a:ext cx="1853802" cy="270123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25" name="Straight Arrow Connector 24"/>
            <p:cNvCxnSpPr>
              <a:stCxn id="75" idx="1"/>
              <a:endCxn id="106" idx="0"/>
            </p:cNvCxnSpPr>
            <p:nvPr/>
          </p:nvCxnSpPr>
          <p:spPr bwMode="auto">
            <a:xfrm rot="5400000">
              <a:off x="4831530" y="2551590"/>
              <a:ext cx="1376373" cy="702298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110584" y="1928801"/>
              <a:ext cx="9236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power switch</a:t>
              </a:r>
            </a:p>
          </p:txBody>
        </p:sp>
        <p:grpSp>
          <p:nvGrpSpPr>
            <p:cNvPr id="27" name="Group 216"/>
            <p:cNvGrpSpPr/>
            <p:nvPr/>
          </p:nvGrpSpPr>
          <p:grpSpPr>
            <a:xfrm>
              <a:off x="6403237" y="2143115"/>
              <a:ext cx="714380" cy="571504"/>
              <a:chOff x="4881562" y="1500174"/>
              <a:chExt cx="714380" cy="571504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4881562" y="1500174"/>
                <a:ext cx="35719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47" name="Group 163"/>
              <p:cNvGrpSpPr/>
              <p:nvPr/>
            </p:nvGrpSpPr>
            <p:grpSpPr>
              <a:xfrm>
                <a:off x="5381627" y="1500174"/>
                <a:ext cx="214315" cy="142876"/>
                <a:chOff x="5381626" y="1571613"/>
                <a:chExt cx="214315" cy="142876"/>
              </a:xfrm>
            </p:grpSpPr>
            <p:sp>
              <p:nvSpPr>
                <p:cNvPr id="52" name="Arc 51"/>
                <p:cNvSpPr/>
                <p:nvPr/>
              </p:nvSpPr>
              <p:spPr bwMode="auto">
                <a:xfrm flipH="1">
                  <a:off x="5381626" y="1571613"/>
                  <a:ext cx="214315" cy="142876"/>
                </a:xfrm>
                <a:prstGeom prst="arc">
                  <a:avLst>
                    <a:gd name="adj1" fmla="val 16200000"/>
                    <a:gd name="adj2" fmla="val 5387626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8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ahoma" pitchFamily="34" charset="0"/>
                  </a:endParaRPr>
                </a:p>
              </p:txBody>
            </p:sp>
            <p:cxnSp>
              <p:nvCxnSpPr>
                <p:cNvPr id="53" name="Straight Connector 52"/>
                <p:cNvCxnSpPr>
                  <a:stCxn id="52" idx="0"/>
                  <a:endCxn id="52" idx="2"/>
                </p:cNvCxnSpPr>
                <p:nvPr/>
              </p:nvCxnSpPr>
              <p:spPr bwMode="auto">
                <a:xfrm flipH="1">
                  <a:off x="5488526" y="1571613"/>
                  <a:ext cx="257" cy="142876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/>
                <p:cNvCxnSpPr/>
                <p:nvPr/>
              </p:nvCxnSpPr>
              <p:spPr bwMode="auto">
                <a:xfrm>
                  <a:off x="5489579" y="1681150"/>
                  <a:ext cx="71438" cy="158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5" name="Straight Connector 54"/>
                <p:cNvCxnSpPr/>
                <p:nvPr/>
              </p:nvCxnSpPr>
              <p:spPr bwMode="auto">
                <a:xfrm>
                  <a:off x="5489579" y="1609712"/>
                  <a:ext cx="71438" cy="158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48" name="Elbow Connector 165"/>
              <p:cNvCxnSpPr>
                <a:endCxn id="46" idx="0"/>
              </p:cNvCxnSpPr>
              <p:nvPr/>
            </p:nvCxnSpPr>
            <p:spPr bwMode="auto">
              <a:xfrm rot="10800000">
                <a:off x="5060158" y="1500174"/>
                <a:ext cx="464347" cy="73026"/>
              </a:xfrm>
              <a:prstGeom prst="bentConnector4">
                <a:avLst>
                  <a:gd name="adj1" fmla="val 30769"/>
                  <a:gd name="adj2" fmla="val 413039"/>
                </a:avLst>
              </a:prstGeom>
              <a:noFill/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rot="10800000">
                <a:off x="5095876" y="1571613"/>
                <a:ext cx="285752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16200000">
                <a:off x="4953794" y="1928008"/>
                <a:ext cx="285752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 flipH="1" flipV="1">
                <a:off x="4918075" y="1606537"/>
                <a:ext cx="214314" cy="14446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8" name="Straight Arrow Connector 27"/>
            <p:cNvCxnSpPr>
              <a:stCxn id="75" idx="1"/>
            </p:cNvCxnSpPr>
            <p:nvPr/>
          </p:nvCxnSpPr>
          <p:spPr bwMode="auto">
            <a:xfrm rot="16200000" flipH="1">
              <a:off x="6172771" y="1912647"/>
              <a:ext cx="71438" cy="67525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29" name="Straight Arrow Connector 28"/>
            <p:cNvCxnSpPr>
              <a:stCxn id="39" idx="2"/>
              <a:endCxn id="119" idx="3"/>
            </p:cNvCxnSpPr>
            <p:nvPr/>
          </p:nvCxnSpPr>
          <p:spPr bwMode="auto">
            <a:xfrm rot="10800000" flipV="1">
              <a:off x="5617475" y="2819394"/>
              <a:ext cx="642886" cy="741111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30" name="Straight Arrow Connector 29"/>
            <p:cNvCxnSpPr>
              <a:stCxn id="40" idx="2"/>
              <a:endCxn id="120" idx="3"/>
            </p:cNvCxnSpPr>
            <p:nvPr/>
          </p:nvCxnSpPr>
          <p:spPr bwMode="auto">
            <a:xfrm rot="10800000" flipV="1">
              <a:off x="5620651" y="2971794"/>
              <a:ext cx="639711" cy="741111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grpSp>
          <p:nvGrpSpPr>
            <p:cNvPr id="31" name="Group 195"/>
            <p:cNvGrpSpPr/>
            <p:nvPr/>
          </p:nvGrpSpPr>
          <p:grpSpPr>
            <a:xfrm>
              <a:off x="7760559" y="2928933"/>
              <a:ext cx="596638" cy="511079"/>
              <a:chOff x="6238884" y="2285992"/>
              <a:chExt cx="596638" cy="511079"/>
            </a:xfrm>
          </p:grpSpPr>
          <p:sp>
            <p:nvSpPr>
              <p:cNvPr id="44" name="Rectangle 43"/>
              <p:cNvSpPr/>
              <p:nvPr/>
            </p:nvSpPr>
            <p:spPr bwMode="auto">
              <a:xfrm>
                <a:off x="6381760" y="2285992"/>
                <a:ext cx="285752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238884" y="2396961"/>
                <a:ext cx="596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RS232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or USB</a:t>
                </a:r>
              </a:p>
            </p:txBody>
          </p:sp>
        </p:grpSp>
        <p:cxnSp>
          <p:nvCxnSpPr>
            <p:cNvPr id="32" name="Curved Connector 31"/>
            <p:cNvCxnSpPr>
              <a:stCxn id="41" idx="3"/>
              <a:endCxn id="44" idx="1"/>
            </p:cNvCxnSpPr>
            <p:nvPr/>
          </p:nvCxnSpPr>
          <p:spPr bwMode="auto">
            <a:xfrm>
              <a:off x="6974741" y="2893214"/>
              <a:ext cx="928694" cy="107157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3" name="Group 201"/>
            <p:cNvGrpSpPr/>
            <p:nvPr/>
          </p:nvGrpSpPr>
          <p:grpSpPr>
            <a:xfrm>
              <a:off x="7831997" y="5572140"/>
              <a:ext cx="447558" cy="357190"/>
              <a:chOff x="6322266" y="2285992"/>
              <a:chExt cx="447558" cy="35719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6381760" y="2285992"/>
                <a:ext cx="285752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22266" y="2396961"/>
                <a:ext cx="44755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USB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117485" y="3039902"/>
              <a:ext cx="9653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stepper driver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819525" y="4071942"/>
              <a:ext cx="142876" cy="21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36" name="Curved Connector 35"/>
            <p:cNvCxnSpPr>
              <a:stCxn id="35" idx="1"/>
              <a:endCxn id="42" idx="1"/>
            </p:cNvCxnSpPr>
            <p:nvPr/>
          </p:nvCxnSpPr>
          <p:spPr bwMode="auto">
            <a:xfrm rot="10800000" flipH="1" flipV="1">
              <a:off x="3819525" y="4179098"/>
              <a:ext cx="4071966" cy="1464479"/>
            </a:xfrm>
            <a:prstGeom prst="curvedConnector3">
              <a:avLst>
                <a:gd name="adj1" fmla="val -5614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Rectangle 137"/>
            <p:cNvSpPr/>
            <p:nvPr/>
          </p:nvSpPr>
          <p:spPr bwMode="auto">
            <a:xfrm>
              <a:off x="3381364" y="3571874"/>
              <a:ext cx="142876" cy="2143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/>
            </a:p>
          </p:txBody>
        </p:sp>
        <p:cxnSp>
          <p:nvCxnSpPr>
            <p:cNvPr id="139" name="Curved Connector 138"/>
            <p:cNvCxnSpPr>
              <a:stCxn id="138" idx="3"/>
              <a:endCxn id="35" idx="1"/>
            </p:cNvCxnSpPr>
            <p:nvPr/>
          </p:nvCxnSpPr>
          <p:spPr bwMode="auto">
            <a:xfrm>
              <a:off x="3524240" y="3679031"/>
              <a:ext cx="295285" cy="500068"/>
            </a:xfrm>
            <a:prstGeom prst="curvedConnector3">
              <a:avLst>
                <a:gd name="adj1" fmla="val 74193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45" name="Group 144"/>
            <p:cNvGrpSpPr/>
            <p:nvPr/>
          </p:nvGrpSpPr>
          <p:grpSpPr>
            <a:xfrm>
              <a:off x="6224595" y="2714619"/>
              <a:ext cx="750146" cy="357190"/>
              <a:chOff x="6224595" y="2714619"/>
              <a:chExt cx="750146" cy="357190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6260361" y="2714619"/>
                <a:ext cx="71438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6260361" y="2747957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6260361" y="2900357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6831865" y="2786057"/>
                <a:ext cx="142876" cy="21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6224595" y="2720455"/>
                <a:ext cx="22313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x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6227770" y="2872855"/>
                <a:ext cx="22313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Conclusions?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… not really</a:t>
            </a:r>
          </a:p>
          <a:p>
            <a:endParaRPr lang="en-GB" sz="2000" dirty="0" smtClean="0"/>
          </a:p>
          <a:p>
            <a:r>
              <a:rPr lang="en-GB" sz="2000" dirty="0" smtClean="0"/>
              <a:t>we have a mountain of work before us</a:t>
            </a:r>
          </a:p>
          <a:p>
            <a:endParaRPr lang="en-GB" sz="2000" dirty="0" smtClean="0"/>
          </a:p>
          <a:p>
            <a:r>
              <a:rPr lang="en-GB" sz="2000" dirty="0" smtClean="0"/>
              <a:t>… and little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Spare Slides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DUT – Device Under Test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r>
              <a:rPr lang="en-GB" sz="2000" dirty="0" err="1" smtClean="0"/>
              <a:t>Flatpanel</a:t>
            </a:r>
            <a:r>
              <a:rPr lang="en-GB" sz="2000" dirty="0" smtClean="0"/>
              <a:t> PMT: R8400 (package H9500)</a:t>
            </a:r>
          </a:p>
          <a:p>
            <a:pPr lvl="1"/>
            <a:r>
              <a:rPr lang="en-GB" sz="1800" dirty="0" smtClean="0">
                <a:solidFill>
                  <a:srgbClr val="009900"/>
                </a:solidFill>
              </a:rPr>
              <a:t>256 optical/electrical channels</a:t>
            </a:r>
            <a:endParaRPr lang="en-GB" sz="1800" dirty="0" smtClean="0"/>
          </a:p>
          <a:p>
            <a:pPr lvl="1"/>
            <a:r>
              <a:rPr lang="en-GB" sz="1800" dirty="0" smtClean="0"/>
              <a:t>52.0x52.0mm, square package</a:t>
            </a:r>
          </a:p>
          <a:p>
            <a:pPr lvl="1"/>
            <a:r>
              <a:rPr lang="en-GB" sz="1800" dirty="0" smtClean="0"/>
              <a:t>49.0x49.0mm active area, 0.2mm gaps</a:t>
            </a:r>
          </a:p>
          <a:p>
            <a:pPr lvl="1"/>
            <a:r>
              <a:rPr lang="en-GB" sz="1800" dirty="0" smtClean="0"/>
              <a:t>pixel size: 3.04x3.04mm (edge: 3.04x3.22mm, corner: 3.22x3.22mm)</a:t>
            </a:r>
          </a:p>
          <a:p>
            <a:pPr lvl="1"/>
            <a:r>
              <a:rPr lang="en-GB" sz="1800" dirty="0" smtClean="0"/>
              <a:t>active area fraction: 89% (</a:t>
            </a:r>
            <a:r>
              <a:rPr lang="en-GB" sz="1800" dirty="0" smtClean="0">
                <a:solidFill>
                  <a:srgbClr val="CC00CC"/>
                </a:solidFill>
              </a:rPr>
              <a:t>78.3%</a:t>
            </a:r>
            <a:r>
              <a:rPr lang="en-GB" sz="1800" dirty="0" smtClean="0"/>
              <a:t>)</a:t>
            </a:r>
          </a:p>
          <a:p>
            <a:r>
              <a:rPr lang="en-GB" sz="2000" dirty="0" smtClean="0"/>
              <a:t>includes:</a:t>
            </a:r>
          </a:p>
          <a:p>
            <a:pPr lvl="1"/>
            <a:r>
              <a:rPr lang="en-GB" sz="1800" dirty="0" smtClean="0"/>
              <a:t>HV connection (cable or pin)</a:t>
            </a:r>
          </a:p>
          <a:p>
            <a:pPr lvl="1"/>
            <a:r>
              <a:rPr lang="en-GB" sz="1800" dirty="0" smtClean="0"/>
              <a:t>HV distribution (bleeder chain)</a:t>
            </a:r>
          </a:p>
          <a:p>
            <a:pPr lvl="1"/>
            <a:r>
              <a:rPr lang="en-GB" sz="1800" dirty="0" smtClean="0"/>
              <a:t>256 </a:t>
            </a:r>
            <a:r>
              <a:rPr lang="en-GB" sz="1800" dirty="0" err="1" smtClean="0"/>
              <a:t>ch</a:t>
            </a:r>
            <a:r>
              <a:rPr lang="en-GB" sz="1800" dirty="0" smtClean="0"/>
              <a:t>. interface:</a:t>
            </a:r>
          </a:p>
          <a:p>
            <a:pPr lvl="2"/>
            <a:r>
              <a:rPr lang="en-GB" sz="1600" dirty="0" smtClean="0"/>
              <a:t>4x </a:t>
            </a:r>
            <a:r>
              <a:rPr lang="en-GB" sz="1600" dirty="0" err="1" smtClean="0"/>
              <a:t>Samtec</a:t>
            </a:r>
            <a:r>
              <a:rPr lang="en-GB" sz="1600" dirty="0" smtClean="0"/>
              <a:t> QTE-040-03-F-D-A connector</a:t>
            </a:r>
          </a:p>
          <a:p>
            <a:pPr lvl="2"/>
            <a:r>
              <a:rPr lang="en-GB" sz="1600" dirty="0" smtClean="0"/>
              <a:t>4x </a:t>
            </a:r>
            <a:r>
              <a:rPr lang="en-GB" sz="1600" dirty="0" err="1" smtClean="0"/>
              <a:t>Samtec</a:t>
            </a:r>
            <a:r>
              <a:rPr lang="en-GB" sz="1600" dirty="0" smtClean="0"/>
              <a:t> STE-040-03 shielded 50</a:t>
            </a:r>
            <a:r>
              <a:rPr lang="en-GB" sz="1600" dirty="0" smtClean="0">
                <a:latin typeface="Symbol" pitchFamily="18" charset="2"/>
              </a:rPr>
              <a:t>W</a:t>
            </a:r>
            <a:r>
              <a:rPr lang="en-GB" sz="1600" dirty="0" smtClean="0"/>
              <a:t> signal cable</a:t>
            </a:r>
          </a:p>
          <a:p>
            <a:pPr lvl="2"/>
            <a:r>
              <a:rPr lang="en-GB" sz="1600" dirty="0" smtClean="0"/>
              <a:t>i.e. direct plug-in to PCB or via cable</a:t>
            </a:r>
          </a:p>
          <a:p>
            <a:r>
              <a:rPr lang="en-GB" sz="2000" dirty="0" smtClean="0"/>
              <a:t>needs:</a:t>
            </a:r>
          </a:p>
          <a:p>
            <a:pPr lvl="1"/>
            <a:r>
              <a:rPr lang="en-GB" sz="1800" dirty="0" smtClean="0"/>
              <a:t>charge integrating read-out</a:t>
            </a:r>
          </a:p>
          <a:p>
            <a:pPr lvl="1"/>
            <a:r>
              <a:rPr lang="en-GB" sz="1800" dirty="0" smtClean="0"/>
              <a:t>single HV supply</a:t>
            </a:r>
          </a:p>
        </p:txBody>
      </p:sp>
      <p:pic>
        <p:nvPicPr>
          <p:cNvPr id="8" name="Picture 7" descr="H95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3030" y="2643182"/>
            <a:ext cx="2017967" cy="1540193"/>
          </a:xfrm>
          <a:prstGeom prst="rect">
            <a:avLst/>
          </a:prstGeom>
        </p:spPr>
      </p:pic>
      <p:pic>
        <p:nvPicPr>
          <p:cNvPr id="10" name="Picture 9" descr="H8500_pin_onl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5942" y="3143248"/>
            <a:ext cx="939832" cy="9838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35774" y="3117835"/>
            <a:ext cx="8515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HV: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pin or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cable</a:t>
            </a:r>
          </a:p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contacts</a:t>
            </a:r>
          </a:p>
        </p:txBody>
      </p:sp>
      <p:pic>
        <p:nvPicPr>
          <p:cNvPr id="12" name="Picture 11" descr="H9500_assembl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3198" y="4124348"/>
            <a:ext cx="3328988" cy="2662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FP-PMT Test Programme I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2000" dirty="0" smtClean="0"/>
              <a:t>core programme:</a:t>
            </a:r>
          </a:p>
          <a:p>
            <a:pPr lvl="1">
              <a:buFont typeface="ZapfDingbats" pitchFamily="82" charset="2"/>
              <a:buChar char="è"/>
            </a:pPr>
            <a:r>
              <a:rPr lang="en-GB" sz="1800" dirty="0" smtClean="0"/>
              <a:t>conclude from as many as possible FP-PMT devices, test at several sites</a:t>
            </a:r>
          </a:p>
          <a:p>
            <a:pPr lvl="1"/>
            <a:r>
              <a:rPr lang="en-GB" sz="1800" dirty="0" smtClean="0"/>
              <a:t>single photoelectron spectrum, separation from pedestal</a:t>
            </a:r>
          </a:p>
          <a:p>
            <a:pPr lvl="1"/>
            <a:r>
              <a:rPr lang="en-GB" sz="1800" dirty="0" smtClean="0"/>
              <a:t>S/N vs. gain(HV) (700...1100), i.e. posterior gain equalisation possible?</a:t>
            </a:r>
          </a:p>
          <a:p>
            <a:pPr lvl="1"/>
            <a:r>
              <a:rPr lang="en-GB" sz="1800" dirty="0" smtClean="0"/>
              <a:t>single photoelectron loss below threshold vs. gain(HV)</a:t>
            </a:r>
          </a:p>
          <a:p>
            <a:pPr lvl="1"/>
            <a:r>
              <a:rPr lang="en-GB" sz="1800" dirty="0" smtClean="0"/>
              <a:t>channel-to-channel gain variation in single FP-PMT</a:t>
            </a:r>
          </a:p>
          <a:p>
            <a:pPr lvl="1"/>
            <a:r>
              <a:rPr lang="en-GB" sz="1800" dirty="0" smtClean="0"/>
              <a:t>global gain variation between FP-PMTs</a:t>
            </a:r>
          </a:p>
          <a:p>
            <a:pPr lvl="1"/>
            <a:r>
              <a:rPr lang="en-GB" sz="1800" dirty="0" smtClean="0"/>
              <a:t>system common mode</a:t>
            </a:r>
          </a:p>
          <a:p>
            <a:r>
              <a:rPr lang="en-GB" sz="2200" dirty="0" smtClean="0"/>
              <a:t>needs:</a:t>
            </a:r>
          </a:p>
          <a:p>
            <a:pPr lvl="1"/>
            <a:r>
              <a:rPr lang="en-GB" sz="1800" dirty="0" smtClean="0"/>
              <a:t>common definition of gain, S/N, signal loss below threshold, …</a:t>
            </a:r>
          </a:p>
          <a:p>
            <a:pPr lvl="1">
              <a:buFont typeface="ZapfDingbats" pitchFamily="82" charset="2"/>
              <a:buChar char="è"/>
            </a:pPr>
            <a:r>
              <a:rPr lang="en-GB" sz="1800" dirty="0" smtClean="0"/>
              <a:t>common fit function to signal spectrum, to talk the same language…</a:t>
            </a:r>
          </a:p>
          <a:p>
            <a:pPr lvl="1">
              <a:buFont typeface="ZapfDingbats" pitchFamily="82" charset="2"/>
              <a:buChar char="è"/>
            </a:pPr>
            <a:r>
              <a:rPr lang="en-GB" sz="1800" dirty="0" smtClean="0"/>
              <a:t>proposal: use algorithm developed for </a:t>
            </a:r>
            <a:r>
              <a:rPr lang="en-GB" sz="1800" dirty="0" err="1" smtClean="0"/>
              <a:t>MaPMT</a:t>
            </a:r>
            <a:r>
              <a:rPr lang="en-GB" sz="1800" dirty="0" smtClean="0"/>
              <a:t>: </a:t>
            </a:r>
            <a:r>
              <a:rPr lang="en-GB" sz="1800" dirty="0" smtClean="0">
                <a:solidFill>
                  <a:srgbClr val="CC00CC"/>
                </a:solidFill>
              </a:rPr>
              <a:t>LHCb-2004-016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  <a:p>
            <a:pPr lvl="1"/>
            <a:r>
              <a:rPr lang="en-GB" sz="1800" dirty="0" smtClean="0"/>
              <a:t>(inter-)calibration of used readouts: gain/charge, (electronic) system noise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</p:txBody>
      </p:sp>
      <p:pic>
        <p:nvPicPr>
          <p:cNvPr id="8" name="Picture 2" descr="C:\home\eisenhar\tmp\datasetatt1105_r3540_cut.gif"/>
          <p:cNvPicPr>
            <a:picLocks noChangeAspect="1" noChangeArrowheads="1"/>
          </p:cNvPicPr>
          <p:nvPr/>
        </p:nvPicPr>
        <p:blipFill>
          <a:blip r:embed="rId4"/>
          <a:srcRect t="50758"/>
          <a:stretch>
            <a:fillRect/>
          </a:stretch>
        </p:blipFill>
        <p:spPr bwMode="auto">
          <a:xfrm>
            <a:off x="6238884" y="5000636"/>
            <a:ext cx="2295525" cy="1135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FP-PMT Test Programme II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1800" dirty="0" smtClean="0"/>
              <a:t>specialised measurements / tasks:</a:t>
            </a:r>
          </a:p>
          <a:p>
            <a:pPr lvl="1"/>
            <a:r>
              <a:rPr lang="en-GB" sz="1600" dirty="0" smtClean="0"/>
              <a:t>crosstalk to neighbouring pixels</a:t>
            </a:r>
          </a:p>
          <a:p>
            <a:pPr lvl="1"/>
            <a:r>
              <a:rPr lang="en-GB" sz="1600" dirty="0" smtClean="0"/>
              <a:t>disentangle crosstalk in FP-PMT, </a:t>
            </a:r>
            <a:r>
              <a:rPr lang="en-GB" sz="1600" dirty="0" err="1" smtClean="0"/>
              <a:t>Samtec</a:t>
            </a:r>
            <a:r>
              <a:rPr lang="en-GB" sz="1600" dirty="0" smtClean="0"/>
              <a:t> cable, adapter/FE electronics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behaviour on B-field (signal loss, gain loss, crosstalk)</a:t>
            </a:r>
          </a:p>
          <a:p>
            <a:pPr lvl="1"/>
            <a:r>
              <a:rPr lang="en-GB" sz="1600" dirty="0" smtClean="0"/>
              <a:t>signal gain margin for ageing and B-field loss (need for gain matching of tubes?)</a:t>
            </a:r>
            <a:endParaRPr lang="en-GB" sz="1600" dirty="0" smtClean="0">
              <a:sym typeface="Symbol"/>
            </a:endParaRP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signal (gain?) loss at edges and corners of FP-PMT</a:t>
            </a:r>
            <a:endParaRPr lang="en-GB" sz="1600" dirty="0" smtClean="0">
              <a:sym typeface="Symbol"/>
            </a:endParaRPr>
          </a:p>
          <a:p>
            <a:pPr lvl="1"/>
            <a:r>
              <a:rPr lang="en-GB" sz="1600" dirty="0" smtClean="0">
                <a:sym typeface="Symbol"/>
              </a:rPr>
              <a:t>profile across pixel (inefficiency at centre?, shape of edge &amp; corner?)</a:t>
            </a:r>
          </a:p>
          <a:p>
            <a:pPr lvl="1"/>
            <a:r>
              <a:rPr lang="en-GB" sz="1600" dirty="0" smtClean="0">
                <a:sym typeface="Symbol"/>
              </a:rPr>
              <a:t>active area fraction (actual sensitive area, gaps between pixels)</a:t>
            </a:r>
          </a:p>
          <a:p>
            <a:pPr lvl="1"/>
            <a:endParaRPr lang="en-GB" sz="1600" dirty="0" smtClean="0">
              <a:sym typeface="Symbol"/>
            </a:endParaRPr>
          </a:p>
          <a:p>
            <a:pPr lvl="1"/>
            <a:r>
              <a:rPr lang="en-GB" sz="1600" dirty="0" smtClean="0">
                <a:sym typeface="Symbol"/>
              </a:rPr>
              <a:t>QE, signal gain &amp; signal efficiency for </a:t>
            </a:r>
            <a:r>
              <a:rPr lang="en-GB" sz="1600" dirty="0" err="1" smtClean="0">
                <a:sym typeface="Symbol"/>
              </a:rPr>
              <a:t>bialkali</a:t>
            </a:r>
            <a:r>
              <a:rPr lang="en-GB" sz="1600" dirty="0" smtClean="0">
                <a:sym typeface="Symbol"/>
              </a:rPr>
              <a:t>, SBA &amp; UBA photocathode</a:t>
            </a:r>
          </a:p>
          <a:p>
            <a:pPr lvl="1"/>
            <a:r>
              <a:rPr lang="en-GB" sz="1600" dirty="0" smtClean="0">
                <a:sym typeface="Symbol"/>
              </a:rPr>
              <a:t>QE variations across window surface</a:t>
            </a:r>
            <a:endParaRPr lang="en-GB" sz="1600" dirty="0" smtClean="0"/>
          </a:p>
          <a:p>
            <a:pPr lvl="1"/>
            <a:r>
              <a:rPr lang="en-GB" sz="1600" dirty="0" smtClean="0">
                <a:sym typeface="Symbol"/>
              </a:rPr>
              <a:t>(QE for borosilicate &amp; UV-glass window)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>
                <a:sym typeface="Symbol"/>
              </a:rPr>
              <a:t>time profile of signals (any spill-over in subsequent electronics?)</a:t>
            </a:r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stand-alone MC study of signal efficiency with increased pixel size </a:t>
            </a:r>
            <a:r>
              <a:rPr lang="en-GB" sz="1600" dirty="0" err="1" smtClean="0"/>
              <a:t>wrt</a:t>
            </a:r>
            <a:r>
              <a:rPr lang="en-GB" sz="1600" dirty="0" smtClean="0"/>
              <a:t>. HPD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FP-PMT Test Tools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2000" dirty="0" smtClean="0"/>
              <a:t>for core programme:</a:t>
            </a:r>
          </a:p>
          <a:p>
            <a:pPr lvl="1"/>
            <a:r>
              <a:rPr lang="en-GB" sz="1800" dirty="0" smtClean="0"/>
              <a:t>common language: algorithm to describe signal shape/gain/loss</a:t>
            </a:r>
          </a:p>
          <a:p>
            <a:pPr lvl="1">
              <a:buNone/>
            </a:pPr>
            <a:r>
              <a:rPr lang="en-GB" sz="1800" dirty="0" smtClean="0">
                <a:sym typeface="Symbol"/>
              </a:rPr>
              <a:t>	 existing algorithm: used for </a:t>
            </a:r>
            <a:r>
              <a:rPr lang="en-GB" sz="1800" dirty="0" err="1" smtClean="0">
                <a:sym typeface="Symbol"/>
              </a:rPr>
              <a:t>MaPMT</a:t>
            </a:r>
            <a:endParaRPr lang="en-GB" sz="1800" dirty="0" smtClean="0">
              <a:sym typeface="Symbol"/>
            </a:endParaRPr>
          </a:p>
          <a:p>
            <a:pPr lvl="1">
              <a:buNone/>
            </a:pPr>
            <a:r>
              <a:rPr lang="en-GB" sz="1800" dirty="0" smtClean="0">
                <a:sym typeface="Symbol"/>
              </a:rPr>
              <a:t>	(current implementation in Fortran, port to C++ needed?)</a:t>
            </a:r>
            <a:endParaRPr lang="en-GB" sz="1800" dirty="0" smtClean="0"/>
          </a:p>
          <a:p>
            <a:pPr lvl="1"/>
            <a:r>
              <a:rPr lang="en-GB" sz="1800" dirty="0" smtClean="0">
                <a:sym typeface="Symbol"/>
              </a:rPr>
              <a:t>controlled (pulsed), single photon light source (per pixel, per event)</a:t>
            </a:r>
            <a:endParaRPr lang="en-GB" sz="1800" dirty="0" smtClean="0"/>
          </a:p>
          <a:p>
            <a:pPr lvl="1">
              <a:buNone/>
            </a:pPr>
            <a:r>
              <a:rPr lang="en-GB" sz="1800" dirty="0" smtClean="0"/>
              <a:t>	</a:t>
            </a:r>
            <a:r>
              <a:rPr lang="en-GB" sz="1800" dirty="0" smtClean="0">
                <a:sym typeface="Symbol"/>
              </a:rPr>
              <a:t> existing scheme: low cost pulsed LED system used at PDTF</a:t>
            </a:r>
          </a:p>
          <a:p>
            <a:pPr lvl="1">
              <a:buNone/>
            </a:pPr>
            <a:r>
              <a:rPr lang="en-GB" sz="1800" dirty="0" smtClean="0">
                <a:sym typeface="Symbol"/>
              </a:rPr>
              <a:t>	(470nm, 10-15ns FWHM, no </a:t>
            </a:r>
            <a:r>
              <a:rPr lang="en-GB" sz="1800" dirty="0" err="1" smtClean="0">
                <a:sym typeface="Symbol"/>
              </a:rPr>
              <a:t>afterpulses</a:t>
            </a:r>
            <a:r>
              <a:rPr lang="en-GB" sz="1800" dirty="0" smtClean="0">
                <a:sym typeface="Symbol"/>
              </a:rPr>
              <a:t>)</a:t>
            </a:r>
          </a:p>
          <a:p>
            <a:pPr lvl="1"/>
            <a:r>
              <a:rPr lang="en-GB" sz="1800" dirty="0" smtClean="0">
                <a:sym typeface="Symbol"/>
              </a:rPr>
              <a:t>charge injection for charge/gain calibration &amp; cross-talk of readout/cables</a:t>
            </a:r>
            <a:endParaRPr lang="en-GB" sz="1800" dirty="0" smtClean="0"/>
          </a:p>
          <a:p>
            <a:pPr lvl="1"/>
            <a:r>
              <a:rPr lang="en-GB" sz="1800" dirty="0" smtClean="0">
                <a:sym typeface="Symbol"/>
              </a:rPr>
              <a:t>automated(?) HV control</a:t>
            </a:r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  <a:p>
            <a:r>
              <a:rPr lang="en-GB" sz="2000" dirty="0" smtClean="0"/>
              <a:t>for special measurements:</a:t>
            </a:r>
          </a:p>
          <a:p>
            <a:pPr lvl="1"/>
            <a:r>
              <a:rPr lang="en-GB" sz="1800" dirty="0" smtClean="0">
                <a:sym typeface="Symbol"/>
              </a:rPr>
              <a:t>focused light source &amp; </a:t>
            </a:r>
            <a:r>
              <a:rPr lang="en-GB" sz="1800" dirty="0" err="1" smtClean="0">
                <a:sym typeface="Symbol"/>
              </a:rPr>
              <a:t>xy</a:t>
            </a:r>
            <a:r>
              <a:rPr lang="en-GB" sz="1800" dirty="0" smtClean="0">
                <a:sym typeface="Symbol"/>
              </a:rPr>
              <a:t>-stage</a:t>
            </a:r>
          </a:p>
          <a:p>
            <a:pPr lvl="1"/>
            <a:r>
              <a:rPr lang="en-GB" sz="1800" dirty="0" smtClean="0">
                <a:sym typeface="Symbol"/>
              </a:rPr>
              <a:t>magnetic field</a:t>
            </a:r>
          </a:p>
          <a:p>
            <a:pPr lvl="1"/>
            <a:r>
              <a:rPr lang="en-GB" sz="1800" dirty="0" smtClean="0">
                <a:sym typeface="Symbol"/>
              </a:rPr>
              <a:t>calibrated QE measurement</a:t>
            </a:r>
          </a:p>
          <a:p>
            <a:pPr lvl="1"/>
            <a:r>
              <a:rPr lang="en-GB" sz="1800" dirty="0" smtClean="0">
                <a:sym typeface="Symbol"/>
              </a:rPr>
              <a:t>readout with channel-individual gain adaptation:</a:t>
            </a:r>
          </a:p>
          <a:p>
            <a:pPr lvl="1">
              <a:buNone/>
            </a:pPr>
            <a:r>
              <a:rPr lang="en-GB" sz="1800" dirty="0" smtClean="0">
                <a:sym typeface="Symbol"/>
              </a:rPr>
              <a:t>	(e.g. MAROC chip, or discrete)</a:t>
            </a:r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Key Questions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2000" dirty="0" smtClean="0"/>
              <a:t>Key questions to answer for FE electronics (all inter-linked):</a:t>
            </a:r>
          </a:p>
          <a:p>
            <a:pPr lvl="1"/>
            <a:r>
              <a:rPr lang="en-GB" sz="1800" dirty="0" smtClean="0"/>
              <a:t>dynamic range of signals put into FE chip (any clipping of large input signals?)</a:t>
            </a:r>
          </a:p>
          <a:p>
            <a:pPr lvl="1"/>
            <a:r>
              <a:rPr lang="en-GB" sz="1800" dirty="0" smtClean="0"/>
              <a:t>signal shaping in preamp: rise time, recovery time, any spill-over to next cycle (e.g. for large signals, depending on characteristics of FE-chip…)</a:t>
            </a:r>
          </a:p>
          <a:p>
            <a:pPr lvl="1"/>
            <a:r>
              <a:rPr lang="en-GB" sz="1800" dirty="0" smtClean="0"/>
              <a:t>resolution (bits) of channel-by-channel pre-amp gain adjustment (configurable)</a:t>
            </a:r>
          </a:p>
          <a:p>
            <a:pPr lvl="1"/>
            <a:r>
              <a:rPr lang="en-GB" sz="1800" dirty="0" smtClean="0"/>
              <a:t>digital vs. binary output signal? (analogue signal transmission is out, isn’t it?)</a:t>
            </a:r>
          </a:p>
          <a:p>
            <a:pPr lvl="2"/>
            <a:r>
              <a:rPr lang="en-GB" sz="1600" dirty="0" smtClean="0"/>
              <a:t>if digital: number of ADC bits?</a:t>
            </a:r>
          </a:p>
          <a:p>
            <a:pPr lvl="2"/>
            <a:r>
              <a:rPr lang="en-GB" sz="1600" dirty="0" smtClean="0"/>
              <a:t>consequences for links/bandwidth</a:t>
            </a:r>
          </a:p>
          <a:p>
            <a:pPr lvl="1"/>
            <a:r>
              <a:rPr lang="en-GB" sz="1800" dirty="0" smtClean="0"/>
              <a:t>need/desire online common mode correction?</a:t>
            </a:r>
          </a:p>
          <a:p>
            <a:pPr lvl="2"/>
            <a:r>
              <a:rPr lang="en-GB" sz="1400" dirty="0" smtClean="0"/>
              <a:t>if online CM-correction where - in FPGA on FE board or at L1?</a:t>
            </a:r>
          </a:p>
          <a:p>
            <a:pPr lvl="2"/>
            <a:r>
              <a:rPr lang="en-GB" sz="1600" dirty="0" smtClean="0"/>
              <a:t>which resolution needed?</a:t>
            </a:r>
          </a:p>
          <a:p>
            <a:pPr lvl="1"/>
            <a:r>
              <a:rPr lang="en-GB" sz="1800" dirty="0" smtClean="0"/>
              <a:t>zero suppression before transfer to L1?</a:t>
            </a:r>
          </a:p>
          <a:p>
            <a:pPr lvl="2"/>
            <a:r>
              <a:rPr lang="en-GB" sz="1600" dirty="0" smtClean="0"/>
              <a:t>pro: saving in bandwidth</a:t>
            </a:r>
          </a:p>
          <a:p>
            <a:pPr lvl="2"/>
            <a:r>
              <a:rPr lang="en-GB" sz="1600" dirty="0" smtClean="0"/>
              <a:t>contra: need to understand signal very well, otherwise source of bias </a:t>
            </a:r>
            <a:r>
              <a:rPr lang="en-GB" sz="1200" dirty="0" smtClean="0"/>
              <a:t>(countermeasures?)</a:t>
            </a:r>
            <a:endParaRPr lang="en-GB" sz="1600" dirty="0" smtClean="0"/>
          </a:p>
          <a:p>
            <a:pPr lvl="1"/>
            <a:r>
              <a:rPr lang="en-GB" sz="1800" dirty="0" smtClean="0"/>
              <a:t>needed bandwidth and number of GBT links to L1?</a:t>
            </a:r>
          </a:p>
          <a:p>
            <a:pPr lvl="2"/>
            <a:r>
              <a:rPr lang="en-GB" sz="1600" dirty="0" smtClean="0"/>
              <a:t>(any need to discuss anything other than optical, i.e. copper? e.g. due to cost?)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System Integration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2000" dirty="0" smtClean="0"/>
              <a:t>System integration:</a:t>
            </a:r>
          </a:p>
          <a:p>
            <a:pPr lvl="1"/>
            <a:r>
              <a:rPr lang="en-GB" sz="1800" dirty="0" smtClean="0"/>
              <a:t>module size: e.g.</a:t>
            </a:r>
          </a:p>
          <a:p>
            <a:pPr lvl="2"/>
            <a:r>
              <a:rPr lang="en-GB" sz="1600" dirty="0" smtClean="0"/>
              <a:t>2x2 FP-PMT = 1024 channels, like for </a:t>
            </a:r>
            <a:r>
              <a:rPr lang="en-GB" sz="1600" dirty="0" err="1" smtClean="0"/>
              <a:t>MaPMT</a:t>
            </a:r>
            <a:r>
              <a:rPr lang="en-GB" sz="1600" dirty="0" smtClean="0"/>
              <a:t>, similar to HPD</a:t>
            </a:r>
          </a:p>
          <a:p>
            <a:pPr lvl="2"/>
            <a:r>
              <a:rPr lang="en-GB" sz="1600" dirty="0" smtClean="0"/>
              <a:t>any reason for other grouping?</a:t>
            </a:r>
          </a:p>
          <a:p>
            <a:pPr lvl="1"/>
            <a:r>
              <a:rPr lang="en-GB" sz="1800" dirty="0" smtClean="0"/>
              <a:t>arrangement of modules to a plane</a:t>
            </a:r>
          </a:p>
          <a:p>
            <a:pPr lvl="2"/>
            <a:r>
              <a:rPr lang="en-GB" sz="1600" dirty="0" smtClean="0"/>
              <a:t>to cover the current detector plane</a:t>
            </a:r>
          </a:p>
          <a:p>
            <a:pPr lvl="2"/>
            <a:r>
              <a:rPr lang="en-GB" sz="1600" dirty="0" smtClean="0"/>
              <a:t>any changes needed/desired?</a:t>
            </a:r>
          </a:p>
          <a:p>
            <a:pPr lvl="1"/>
            <a:r>
              <a:rPr lang="en-GB" sz="1800" dirty="0" smtClean="0"/>
              <a:t>needed supplies and support:</a:t>
            </a:r>
          </a:p>
          <a:p>
            <a:pPr lvl="2"/>
            <a:r>
              <a:rPr lang="en-GB" sz="1600" dirty="0" smtClean="0"/>
              <a:t>understand changes to HPD system</a:t>
            </a:r>
          </a:p>
          <a:p>
            <a:pPr lvl="2"/>
            <a:r>
              <a:rPr lang="en-GB" sz="1600" dirty="0" smtClean="0"/>
              <a:t>evaluate mag. shielding needs and consequences on layout</a:t>
            </a:r>
          </a:p>
          <a:p>
            <a:pPr lvl="1"/>
            <a:r>
              <a:rPr lang="en-GB" sz="1800" dirty="0" smtClean="0"/>
              <a:t>evaluate possible re-usage of current infrastructure: e.g.</a:t>
            </a:r>
          </a:p>
          <a:p>
            <a:pPr lvl="2"/>
            <a:r>
              <a:rPr lang="en-GB" sz="1600" dirty="0" smtClean="0"/>
              <a:t>magnetic shielding, photon funnel, quartz windows, MDMS system …</a:t>
            </a:r>
          </a:p>
          <a:p>
            <a:pPr lvl="1"/>
            <a:r>
              <a:rPr lang="en-GB" sz="1800" dirty="0" smtClean="0"/>
              <a:t>total power consumption and cooling needs</a:t>
            </a:r>
          </a:p>
          <a:p>
            <a:pPr lvl="1"/>
            <a:r>
              <a:rPr lang="en-GB" sz="1800" dirty="0" smtClean="0"/>
              <a:t>compile/build solution for physical layout of components</a:t>
            </a:r>
          </a:p>
          <a:p>
            <a:pPr lvl="1"/>
            <a:endParaRPr lang="en-GB" sz="1800" dirty="0" smtClean="0"/>
          </a:p>
          <a:p>
            <a:r>
              <a:rPr lang="en-GB" sz="2200" dirty="0" smtClean="0"/>
              <a:t>need to start thinking now… the 2015 time scale might change a lot…</a:t>
            </a:r>
          </a:p>
          <a:p>
            <a:pPr lvl="1"/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Case for On-board FPGA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8353454" cy="5357850"/>
          </a:xfrm>
        </p:spPr>
        <p:txBody>
          <a:bodyPr/>
          <a:lstStyle/>
          <a:p>
            <a:r>
              <a:rPr lang="en-GB" sz="2000" dirty="0" smtClean="0"/>
              <a:t>Zero Suppression (now back on the table…)</a:t>
            </a:r>
          </a:p>
          <a:p>
            <a:pPr lvl="1"/>
            <a:r>
              <a:rPr lang="en-GB" sz="1800" dirty="0" smtClean="0"/>
              <a:t>application after discrimination</a:t>
            </a:r>
          </a:p>
          <a:p>
            <a:pPr lvl="1"/>
            <a:r>
              <a:rPr lang="en-GB" sz="1800" dirty="0" smtClean="0"/>
              <a:t>… but on-board before transmission to L1 to save bandwidth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caveat: need to understand signals very well to not introduce bias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Cross-talk correction</a:t>
            </a:r>
          </a:p>
          <a:p>
            <a:pPr lvl="1"/>
            <a:r>
              <a:rPr lang="en-GB" sz="1800" dirty="0" smtClean="0"/>
              <a:t>needs access to all channels of a FP-PMT (i.e. across several FE-chips)</a:t>
            </a:r>
          </a:p>
          <a:p>
            <a:pPr lvl="1"/>
            <a:r>
              <a:rPr lang="en-GB" sz="1800" dirty="0" smtClean="0"/>
              <a:t>correction needs to be done before discrimination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Common Mode correction</a:t>
            </a:r>
          </a:p>
          <a:p>
            <a:pPr lvl="1"/>
            <a:r>
              <a:rPr lang="en-GB" sz="1800" dirty="0" smtClean="0"/>
              <a:t>same requirements as cross-talk correction</a:t>
            </a:r>
          </a:p>
          <a:p>
            <a:pPr lvl="1"/>
            <a:r>
              <a:rPr lang="en-GB" sz="1800" dirty="0" smtClean="0"/>
              <a:t>needed unless:</a:t>
            </a:r>
          </a:p>
          <a:p>
            <a:pPr lvl="2"/>
            <a:r>
              <a:rPr lang="en-GB" sz="1600" dirty="0" smtClean="0"/>
              <a:t>final system is guaranteed to not have common mode</a:t>
            </a:r>
          </a:p>
          <a:p>
            <a:pPr lvl="2"/>
            <a:r>
              <a:rPr lang="en-GB" sz="1600" dirty="0" smtClean="0"/>
              <a:t>FE-chips have common mode correction built in</a:t>
            </a:r>
          </a:p>
          <a:p>
            <a:pPr lvl="2">
              <a:buNone/>
            </a:pPr>
            <a:r>
              <a:rPr lang="en-GB" sz="1600" dirty="0" smtClean="0"/>
              <a:t>	(not whole FP-PMT: would that be sufficient?)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Edi Flat-Panel Setup (default)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Flat-Panel meeting, 24.02.2009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42950" y="1000108"/>
            <a:ext cx="9163050" cy="5357850"/>
          </a:xfrm>
        </p:spPr>
        <p:txBody>
          <a:bodyPr/>
          <a:lstStyle/>
          <a:p>
            <a:r>
              <a:rPr lang="en-GB" sz="1800" dirty="0" smtClean="0"/>
              <a:t>planned default Edi setup for Flat-Panel PMT tests: using commercial QDC</a:t>
            </a:r>
          </a:p>
          <a:p>
            <a:pPr lvl="1"/>
            <a:r>
              <a:rPr lang="en-GB" sz="1400" dirty="0" smtClean="0">
                <a:sym typeface="ZapfDingbats"/>
              </a:rPr>
              <a:t>: </a:t>
            </a:r>
            <a:r>
              <a:rPr lang="en-GB" sz="1400" dirty="0" smtClean="0"/>
              <a:t>fully automated, low crosstalk</a:t>
            </a:r>
          </a:p>
          <a:p>
            <a:pPr lvl="1"/>
            <a:r>
              <a:rPr lang="en-GB" sz="1400" dirty="0" smtClean="0">
                <a:sym typeface="ZapfDingbats"/>
              </a:rPr>
              <a:t>:</a:t>
            </a:r>
            <a:r>
              <a:rPr lang="en-GB" sz="1400" dirty="0" smtClean="0"/>
              <a:t> 64 channels as a time, needs linear amplification, kHz</a:t>
            </a:r>
          </a:p>
          <a:p>
            <a:r>
              <a:rPr lang="en-GB" sz="1800" dirty="0" smtClean="0"/>
              <a:t>ordered:</a:t>
            </a:r>
          </a:p>
          <a:p>
            <a:pPr lvl="1"/>
            <a:r>
              <a:rPr lang="en-GB" sz="1400" dirty="0" smtClean="0"/>
              <a:t>FP-PMT</a:t>
            </a:r>
          </a:p>
          <a:p>
            <a:pPr lvl="1"/>
            <a:r>
              <a:rPr lang="en-GB" sz="1400" dirty="0" smtClean="0"/>
              <a:t>VME: CAEN V972 32xQDC (x2)</a:t>
            </a:r>
          </a:p>
          <a:p>
            <a:pPr lvl="1"/>
            <a:r>
              <a:rPr lang="en-GB" sz="1400" dirty="0" smtClean="0"/>
              <a:t>VME: CAEN V1495 IO</a:t>
            </a:r>
          </a:p>
          <a:p>
            <a:pPr lvl="1"/>
            <a:r>
              <a:rPr lang="en-GB" sz="1400" dirty="0" smtClean="0"/>
              <a:t>VME: CAEN V288 CAENET</a:t>
            </a:r>
          </a:p>
          <a:p>
            <a:r>
              <a:rPr lang="en-GB" sz="1800" dirty="0" smtClean="0"/>
              <a:t>to build:</a:t>
            </a:r>
          </a:p>
          <a:p>
            <a:pPr lvl="1"/>
            <a:r>
              <a:rPr lang="en-GB" sz="1400" dirty="0" smtClean="0"/>
              <a:t>64x video amp PCB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(x2 + adapter for  crossing)</a:t>
            </a:r>
          </a:p>
          <a:p>
            <a:pPr lvl="1"/>
            <a:r>
              <a:rPr lang="en-GB" sz="1400" dirty="0" smtClean="0"/>
              <a:t>(LED trigger box)</a:t>
            </a:r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endParaRPr lang="en-GB" sz="1400" dirty="0" smtClean="0"/>
          </a:p>
          <a:p>
            <a:pPr lvl="1"/>
            <a:r>
              <a:rPr lang="en-GB" sz="1400" dirty="0" smtClean="0"/>
              <a:t>DAQ programme:</a:t>
            </a:r>
          </a:p>
          <a:p>
            <a:pPr lvl="1">
              <a:buNone/>
            </a:pPr>
            <a:r>
              <a:rPr lang="en-GB" sz="1400" dirty="0" smtClean="0"/>
              <a:t>	adapt for new HW &amp; tests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2070346" y="1836479"/>
            <a:ext cx="7669000" cy="4664355"/>
            <a:chOff x="2070346" y="1765041"/>
            <a:chExt cx="7669000" cy="4664355"/>
          </a:xfrm>
        </p:grpSpPr>
        <p:grpSp>
          <p:nvGrpSpPr>
            <p:cNvPr id="10" name="Group 527"/>
            <p:cNvGrpSpPr/>
            <p:nvPr/>
          </p:nvGrpSpPr>
          <p:grpSpPr>
            <a:xfrm>
              <a:off x="6667512" y="3396210"/>
              <a:ext cx="3071834" cy="1453936"/>
              <a:chOff x="6381760" y="3059905"/>
              <a:chExt cx="3071834" cy="1453936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381760" y="3059905"/>
                <a:ext cx="3071834" cy="1428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26" name="Group 526"/>
              <p:cNvGrpSpPr/>
              <p:nvPr/>
            </p:nvGrpSpPr>
            <p:grpSpPr>
              <a:xfrm>
                <a:off x="7605730" y="3357562"/>
                <a:ext cx="204790" cy="500066"/>
                <a:chOff x="7605730" y="3357562"/>
                <a:chExt cx="204790" cy="500066"/>
              </a:xfrm>
            </p:grpSpPr>
            <p:sp>
              <p:nvSpPr>
                <p:cNvPr id="161" name="Rectangle 160"/>
                <p:cNvSpPr/>
                <p:nvPr/>
              </p:nvSpPr>
              <p:spPr bwMode="auto">
                <a:xfrm>
                  <a:off x="7667644" y="3357562"/>
                  <a:ext cx="142876" cy="50006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Rectangle 161"/>
                <p:cNvSpPr/>
                <p:nvPr/>
              </p:nvSpPr>
              <p:spPr bwMode="auto">
                <a:xfrm>
                  <a:off x="7605730" y="3490914"/>
                  <a:ext cx="61914" cy="2238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127" name="Curved Connector 126"/>
              <p:cNvCxnSpPr>
                <a:endCxn id="148" idx="3"/>
              </p:cNvCxnSpPr>
              <p:nvPr/>
            </p:nvCxnSpPr>
            <p:spPr bwMode="auto">
              <a:xfrm rot="10800000">
                <a:off x="7300930" y="3612358"/>
                <a:ext cx="152400" cy="102395"/>
              </a:xfrm>
              <a:prstGeom prst="curvedConnector3">
                <a:avLst>
                  <a:gd name="adj1" fmla="val 50000"/>
                </a:avLst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Curved Connector 127"/>
              <p:cNvCxnSpPr>
                <a:endCxn id="162" idx="1"/>
              </p:cNvCxnSpPr>
              <p:nvPr/>
            </p:nvCxnSpPr>
            <p:spPr bwMode="auto">
              <a:xfrm flipV="1">
                <a:off x="7453332" y="3602833"/>
                <a:ext cx="152398" cy="111919"/>
              </a:xfrm>
              <a:prstGeom prst="curvedConnector3">
                <a:avLst>
                  <a:gd name="adj1" fmla="val 50000"/>
                </a:avLst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9" name="TextBox 128"/>
              <p:cNvSpPr txBox="1"/>
              <p:nvPr/>
            </p:nvSpPr>
            <p:spPr>
              <a:xfrm>
                <a:off x="7602018" y="3927936"/>
                <a:ext cx="56618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FP-PMT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596074" y="3927936"/>
                <a:ext cx="6783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Video amp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PCB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x1 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(x4)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7167578" y="3929066"/>
                <a:ext cx="6222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err="1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Samtec</a:t>
                </a:r>
                <a:endParaRPr lang="en-GB" sz="8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x4 </a:t>
                </a:r>
                <a:r>
                  <a:rPr lang="en-GB" sz="800" dirty="0" err="1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SxC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 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50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Symbol" pitchFamily="18" charset="2"/>
                  </a:rPr>
                  <a:t>W </a:t>
                </a:r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coax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(optional)</a:t>
                </a:r>
              </a:p>
            </p:txBody>
          </p:sp>
          <p:grpSp>
            <p:nvGrpSpPr>
              <p:cNvPr id="132" name="Group 525"/>
              <p:cNvGrpSpPr/>
              <p:nvPr/>
            </p:nvGrpSpPr>
            <p:grpSpPr>
              <a:xfrm>
                <a:off x="6462722" y="3323098"/>
                <a:ext cx="838208" cy="546662"/>
                <a:chOff x="6462722" y="3323098"/>
                <a:chExt cx="838208" cy="546662"/>
              </a:xfrm>
            </p:grpSpPr>
            <p:sp>
              <p:nvSpPr>
                <p:cNvPr id="148" name="Rectangle 147"/>
                <p:cNvSpPr/>
                <p:nvPr/>
              </p:nvSpPr>
              <p:spPr bwMode="auto">
                <a:xfrm>
                  <a:off x="7239016" y="3500438"/>
                  <a:ext cx="61914" cy="2238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>
                  <a:off x="6524636" y="3357562"/>
                  <a:ext cx="723904" cy="50959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6744762" y="3570746"/>
                  <a:ext cx="351378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800" dirty="0" smtClean="0">
                      <a:solidFill>
                        <a:schemeClr val="tx1"/>
                      </a:solidFill>
                      <a:latin typeface="+mn-lt"/>
                    </a:rPr>
                    <a:t>64x</a:t>
                  </a:r>
                </a:p>
              </p:txBody>
            </p:sp>
            <p:sp>
              <p:nvSpPr>
                <p:cNvPr id="151" name="Rectangle 150"/>
                <p:cNvSpPr/>
                <p:nvPr/>
              </p:nvSpPr>
              <p:spPr bwMode="auto">
                <a:xfrm>
                  <a:off x="6462722" y="3490914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" name="Rectangle 151"/>
                <p:cNvSpPr/>
                <p:nvPr/>
              </p:nvSpPr>
              <p:spPr bwMode="auto">
                <a:xfrm>
                  <a:off x="6462722" y="3562352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Rectangle 152"/>
                <p:cNvSpPr/>
                <p:nvPr/>
              </p:nvSpPr>
              <p:spPr bwMode="auto">
                <a:xfrm>
                  <a:off x="6462722" y="3633790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Rectangle 153"/>
                <p:cNvSpPr/>
                <p:nvPr/>
              </p:nvSpPr>
              <p:spPr bwMode="auto">
                <a:xfrm>
                  <a:off x="6462722" y="3705228"/>
                  <a:ext cx="61914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55" name="Straight Connector 154"/>
                <p:cNvCxnSpPr/>
                <p:nvPr/>
              </p:nvCxnSpPr>
              <p:spPr bwMode="auto">
                <a:xfrm>
                  <a:off x="6524636" y="3507581"/>
                  <a:ext cx="714380" cy="1588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" name="Straight Connector 155"/>
                <p:cNvCxnSpPr/>
                <p:nvPr/>
              </p:nvCxnSpPr>
              <p:spPr bwMode="auto">
                <a:xfrm>
                  <a:off x="6524636" y="3544097"/>
                  <a:ext cx="714380" cy="1588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7" name="Isosceles Triangle 156"/>
                <p:cNvSpPr/>
                <p:nvPr/>
              </p:nvSpPr>
              <p:spPr bwMode="auto">
                <a:xfrm rot="16200000">
                  <a:off x="6858687" y="3481391"/>
                  <a:ext cx="94577" cy="94577"/>
                </a:xfrm>
                <a:prstGeom prst="triangl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>
                <a:xfrm>
                  <a:off x="6958587" y="3592761"/>
                  <a:ext cx="32893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400" dirty="0" smtClean="0">
                      <a:solidFill>
                        <a:schemeClr val="tx1"/>
                      </a:solidFill>
                      <a:latin typeface="+mn-lt"/>
                    </a:rPr>
                    <a:t>Q</a:t>
                  </a:r>
                </a:p>
                <a:p>
                  <a:r>
                    <a:rPr lang="en-GB" sz="400" dirty="0" smtClean="0">
                      <a:solidFill>
                        <a:schemeClr val="tx1"/>
                      </a:solidFill>
                      <a:latin typeface="+mn-lt"/>
                    </a:rPr>
                    <a:t>single</a:t>
                  </a:r>
                </a:p>
                <a:p>
                  <a:r>
                    <a:rPr lang="en-GB" sz="400" dirty="0" smtClean="0">
                      <a:solidFill>
                        <a:schemeClr val="tx1"/>
                      </a:solidFill>
                      <a:latin typeface="+mn-lt"/>
                    </a:rPr>
                    <a:t>ended</a:t>
                  </a:r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6524636" y="3592761"/>
                  <a:ext cx="32893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400" dirty="0" smtClean="0">
                      <a:solidFill>
                        <a:schemeClr val="tx1"/>
                      </a:solidFill>
                      <a:latin typeface="+mn-lt"/>
                    </a:rPr>
                    <a:t>Q</a:t>
                  </a:r>
                </a:p>
                <a:p>
                  <a:r>
                    <a:rPr lang="en-GB" sz="400" dirty="0" smtClean="0">
                      <a:solidFill>
                        <a:schemeClr val="tx1"/>
                      </a:solidFill>
                      <a:latin typeface="+mn-lt"/>
                    </a:rPr>
                    <a:t>single</a:t>
                  </a:r>
                </a:p>
                <a:p>
                  <a:r>
                    <a:rPr lang="en-GB" sz="400" dirty="0" smtClean="0">
                      <a:solidFill>
                        <a:schemeClr val="tx1"/>
                      </a:solidFill>
                      <a:latin typeface="+mn-lt"/>
                    </a:rPr>
                    <a:t>ended</a:t>
                  </a:r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6667512" y="3323098"/>
                  <a:ext cx="48923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800" dirty="0" smtClean="0">
                      <a:solidFill>
                        <a:schemeClr val="tx1"/>
                      </a:solidFill>
                      <a:latin typeface="+mn-lt"/>
                    </a:rPr>
                    <a:t>Qx100</a:t>
                  </a:r>
                </a:p>
              </p:txBody>
            </p:sp>
          </p:grpSp>
          <p:grpSp>
            <p:nvGrpSpPr>
              <p:cNvPr id="133" name="Group 333"/>
              <p:cNvGrpSpPr/>
              <p:nvPr/>
            </p:nvGrpSpPr>
            <p:grpSpPr>
              <a:xfrm>
                <a:off x="7881958" y="3110983"/>
                <a:ext cx="479438" cy="746645"/>
                <a:chOff x="8402652" y="3039545"/>
                <a:chExt cx="479438" cy="746645"/>
              </a:xfrm>
            </p:grpSpPr>
            <p:sp>
              <p:nvSpPr>
                <p:cNvPr id="139" name="Rectangle 138"/>
                <p:cNvSpPr/>
                <p:nvPr/>
              </p:nvSpPr>
              <p:spPr bwMode="auto">
                <a:xfrm>
                  <a:off x="8524900" y="3214686"/>
                  <a:ext cx="357190" cy="5715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8524900" y="3224210"/>
                  <a:ext cx="357190" cy="133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1" name="Rectangle 140"/>
                <p:cNvSpPr/>
                <p:nvPr/>
              </p:nvSpPr>
              <p:spPr bwMode="auto">
                <a:xfrm>
                  <a:off x="8652536" y="3071810"/>
                  <a:ext cx="108586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" name="Oval 141"/>
                <p:cNvSpPr/>
                <p:nvPr/>
              </p:nvSpPr>
              <p:spPr bwMode="auto">
                <a:xfrm>
                  <a:off x="8637296" y="3214686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" name="Rectangle 142"/>
                <p:cNvSpPr/>
                <p:nvPr/>
              </p:nvSpPr>
              <p:spPr bwMode="auto">
                <a:xfrm>
                  <a:off x="8453462" y="3357562"/>
                  <a:ext cx="285752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4" name="Rectangle 143"/>
                <p:cNvSpPr/>
                <p:nvPr/>
              </p:nvSpPr>
              <p:spPr bwMode="auto">
                <a:xfrm>
                  <a:off x="8402652" y="3476623"/>
                  <a:ext cx="117478" cy="6191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8433626" y="3500438"/>
                  <a:ext cx="3770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GRIN</a:t>
                  </a:r>
                </a:p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lens</a:t>
                  </a: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8599513" y="3039545"/>
                  <a:ext cx="223139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x</a:t>
                  </a: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8602688" y="3191945"/>
                  <a:ext cx="223139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" dirty="0" smtClean="0">
                      <a:solidFill>
                        <a:schemeClr val="tx1"/>
                      </a:solidFill>
                      <a:latin typeface="+mn-lt"/>
                    </a:rPr>
                    <a:t>y</a:t>
                  </a:r>
                </a:p>
              </p:txBody>
            </p:sp>
          </p:grpSp>
          <p:grpSp>
            <p:nvGrpSpPr>
              <p:cNvPr id="134" name="Group 361"/>
              <p:cNvGrpSpPr/>
              <p:nvPr/>
            </p:nvGrpSpPr>
            <p:grpSpPr>
              <a:xfrm>
                <a:off x="8831280" y="3429000"/>
                <a:ext cx="336562" cy="285752"/>
                <a:chOff x="8402652" y="3357562"/>
                <a:chExt cx="336562" cy="285752"/>
              </a:xfrm>
            </p:grpSpPr>
            <p:sp>
              <p:nvSpPr>
                <p:cNvPr id="137" name="Rectangle 136"/>
                <p:cNvSpPr/>
                <p:nvPr/>
              </p:nvSpPr>
              <p:spPr bwMode="auto">
                <a:xfrm>
                  <a:off x="8453462" y="3357562"/>
                  <a:ext cx="285752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8402652" y="3476623"/>
                  <a:ext cx="117478" cy="6191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50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35" name="TextBox 134"/>
              <p:cNvSpPr txBox="1"/>
              <p:nvPr/>
            </p:nvSpPr>
            <p:spPr>
              <a:xfrm>
                <a:off x="7810520" y="4019140"/>
                <a:ext cx="755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focused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pulsed (CW)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light source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667776" y="4019140"/>
                <a:ext cx="755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defocused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pulsed (CW)</a:t>
                </a:r>
              </a:p>
              <a:p>
                <a:r>
                  <a:rPr lang="en-GB" sz="8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light source</a:t>
                </a:r>
              </a:p>
            </p:txBody>
          </p:sp>
        </p:grpSp>
        <p:grpSp>
          <p:nvGrpSpPr>
            <p:cNvPr id="11" name="Group 524"/>
            <p:cNvGrpSpPr/>
            <p:nvPr/>
          </p:nvGrpSpPr>
          <p:grpSpPr>
            <a:xfrm>
              <a:off x="4095744" y="3979619"/>
              <a:ext cx="1928826" cy="2449777"/>
              <a:chOff x="3809992" y="3643314"/>
              <a:chExt cx="1928826" cy="2449777"/>
            </a:xfrm>
          </p:grpSpPr>
          <p:sp>
            <p:nvSpPr>
              <p:cNvPr id="81" name="Rectangle 80"/>
              <p:cNvSpPr/>
              <p:nvPr/>
            </p:nvSpPr>
            <p:spPr bwMode="auto">
              <a:xfrm>
                <a:off x="3881430" y="3929066"/>
                <a:ext cx="1857388" cy="92869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881430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5449431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4696956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4849356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4901744" y="3967170"/>
                <a:ext cx="5125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4901744" y="4252922"/>
                <a:ext cx="5125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4749338" y="3967170"/>
                <a:ext cx="6078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749338" y="4252922"/>
                <a:ext cx="60786" cy="2476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4754105" y="457200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4906505" y="457200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5595942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3924293" y="4076703"/>
                <a:ext cx="52390" cy="2381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809992" y="3643314"/>
                <a:ext cx="4619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VME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 rot="16200000">
                <a:off x="3437273" y="5179236"/>
                <a:ext cx="99899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NI 8012 controller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 rot="16200000">
                <a:off x="4192920" y="5260651"/>
                <a:ext cx="11641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CEAN V972 32xQDC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 rot="16200000">
                <a:off x="4345322" y="5260651"/>
                <a:ext cx="11641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CEAN V972 32xQDC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 rot="16200000">
                <a:off x="4919894" y="5267109"/>
                <a:ext cx="118654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CAEN V288 CAENET</a:t>
                </a: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5501817" y="459772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4095744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4248144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4400544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5310190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 rot="16200000">
                <a:off x="4919964" y="5146838"/>
                <a:ext cx="9364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CAEN V1495 IO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 flipH="1">
                <a:off x="5335908" y="3943355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 flipH="1">
                <a:off x="5381628" y="3943355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 flipH="1">
                <a:off x="5335909" y="4224344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 flipH="1">
                <a:off x="5381628" y="4224344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>
                <a:off x="5335909" y="450533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>
                <a:off x="5381628" y="450533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5024438" y="3929066"/>
                <a:ext cx="142876" cy="928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4901744" y="4681550"/>
                <a:ext cx="51256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4749338" y="4681550"/>
                <a:ext cx="60786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 flipH="1">
                <a:off x="5333049" y="4576771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 flipH="1">
                <a:off x="5378769" y="4576771"/>
                <a:ext cx="45719" cy="2524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116" name="Curved Connector 115"/>
              <p:cNvCxnSpPr>
                <a:stCxn id="109" idx="2"/>
                <a:endCxn id="118" idx="6"/>
              </p:cNvCxnSpPr>
              <p:nvPr/>
            </p:nvCxnSpPr>
            <p:spPr bwMode="auto">
              <a:xfrm rot="10800000" flipV="1">
                <a:off x="4219569" y="4528193"/>
                <a:ext cx="1116341" cy="92394"/>
              </a:xfrm>
              <a:prstGeom prst="curvedConnector3">
                <a:avLst>
                  <a:gd name="adj1" fmla="val 91382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7" name="TextBox 116"/>
              <p:cNvSpPr txBox="1"/>
              <p:nvPr/>
            </p:nvSpPr>
            <p:spPr>
              <a:xfrm rot="16200000">
                <a:off x="3507222" y="5331985"/>
                <a:ext cx="130676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CES RCB 8047 CORBO</a:t>
                </a: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4173849" y="459772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4171945" y="450057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4173849" y="438817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4173849" y="4291019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4114796" y="4729173"/>
                <a:ext cx="45719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4116700" y="4600586"/>
                <a:ext cx="45719" cy="1047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124" name="Curved Connector 429"/>
              <p:cNvCxnSpPr>
                <a:stCxn id="110" idx="4"/>
                <a:endCxn id="90" idx="6"/>
              </p:cNvCxnSpPr>
              <p:nvPr/>
            </p:nvCxnSpPr>
            <p:spPr bwMode="auto">
              <a:xfrm rot="5400000">
                <a:off x="5080248" y="4270628"/>
                <a:ext cx="43816" cy="604664"/>
              </a:xfrm>
              <a:prstGeom prst="curved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" name="Group 232"/>
            <p:cNvGrpSpPr/>
            <p:nvPr/>
          </p:nvGrpSpPr>
          <p:grpSpPr>
            <a:xfrm>
              <a:off x="2070346" y="4122495"/>
              <a:ext cx="1133475" cy="1285884"/>
              <a:chOff x="7227072" y="2928935"/>
              <a:chExt cx="1133475" cy="1285884"/>
            </a:xfrm>
          </p:grpSpPr>
          <p:sp>
            <p:nvSpPr>
              <p:cNvPr id="79" name="computr3"/>
              <p:cNvSpPr>
                <a:spLocks noChangeAspect="1" noEditPoints="1" noChangeArrowheads="1"/>
              </p:cNvSpPr>
              <p:nvPr/>
            </p:nvSpPr>
            <p:spPr bwMode="auto">
              <a:xfrm>
                <a:off x="7227072" y="2928935"/>
                <a:ext cx="1133475" cy="847725"/>
              </a:xfrm>
              <a:custGeom>
                <a:avLst/>
                <a:gdLst>
                  <a:gd name="T0" fmla="*/ 0 w 21600"/>
                  <a:gd name="T1" fmla="*/ 10800 h 21600"/>
                  <a:gd name="T2" fmla="*/ 10800 w 21600"/>
                  <a:gd name="T3" fmla="*/ 0 h 21600"/>
                  <a:gd name="T4" fmla="*/ 10800 w 21600"/>
                  <a:gd name="T5" fmla="*/ 21600 h 21600"/>
                  <a:gd name="T6" fmla="*/ 18135 w 21600"/>
                  <a:gd name="T7" fmla="*/ 10800 h 21600"/>
                  <a:gd name="T8" fmla="*/ 7811 w 21600"/>
                  <a:gd name="T9" fmla="*/ 2584 h 21600"/>
                  <a:gd name="T10" fmla="*/ 16359 w 21600"/>
                  <a:gd name="T11" fmla="*/ 1176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8250" y="17743"/>
                    </a:moveTo>
                    <a:lnTo>
                      <a:pt x="17557" y="16971"/>
                    </a:lnTo>
                    <a:lnTo>
                      <a:pt x="5429" y="16971"/>
                    </a:lnTo>
                    <a:lnTo>
                      <a:pt x="4736" y="17743"/>
                    </a:lnTo>
                    <a:lnTo>
                      <a:pt x="18250" y="17743"/>
                    </a:lnTo>
                    <a:close/>
                  </a:path>
                  <a:path w="21600" h="21600" extrusionOk="0">
                    <a:moveTo>
                      <a:pt x="18250" y="17743"/>
                    </a:moveTo>
                    <a:moveTo>
                      <a:pt x="19405" y="19131"/>
                    </a:moveTo>
                    <a:lnTo>
                      <a:pt x="18712" y="18360"/>
                    </a:lnTo>
                    <a:lnTo>
                      <a:pt x="4274" y="18360"/>
                    </a:lnTo>
                    <a:lnTo>
                      <a:pt x="3581" y="19131"/>
                    </a:lnTo>
                    <a:lnTo>
                      <a:pt x="19405" y="19131"/>
                    </a:lnTo>
                    <a:close/>
                  </a:path>
                  <a:path w="21600" h="21600" extrusionOk="0">
                    <a:moveTo>
                      <a:pt x="19405" y="19131"/>
                    </a:moveTo>
                    <a:moveTo>
                      <a:pt x="20560" y="20520"/>
                    </a:moveTo>
                    <a:lnTo>
                      <a:pt x="19867" y="19749"/>
                    </a:lnTo>
                    <a:lnTo>
                      <a:pt x="3119" y="19749"/>
                    </a:lnTo>
                    <a:lnTo>
                      <a:pt x="2426" y="20520"/>
                    </a:lnTo>
                    <a:lnTo>
                      <a:pt x="20560" y="20520"/>
                    </a:lnTo>
                    <a:close/>
                  </a:path>
                  <a:path w="21600" h="21600" extrusionOk="0">
                    <a:moveTo>
                      <a:pt x="20560" y="20520"/>
                    </a:moveTo>
                    <a:moveTo>
                      <a:pt x="4620" y="16971"/>
                    </a:moveTo>
                    <a:lnTo>
                      <a:pt x="5313" y="16200"/>
                    </a:lnTo>
                    <a:lnTo>
                      <a:pt x="7624" y="16200"/>
                    </a:lnTo>
                    <a:lnTo>
                      <a:pt x="7624" y="14194"/>
                    </a:lnTo>
                    <a:lnTo>
                      <a:pt x="5891" y="14194"/>
                    </a:lnTo>
                    <a:lnTo>
                      <a:pt x="5891" y="0"/>
                    </a:lnTo>
                    <a:lnTo>
                      <a:pt x="12013" y="0"/>
                    </a:lnTo>
                    <a:lnTo>
                      <a:pt x="18135" y="0"/>
                    </a:lnTo>
                    <a:lnTo>
                      <a:pt x="18135" y="10800"/>
                    </a:lnTo>
                    <a:lnTo>
                      <a:pt x="18135" y="14194"/>
                    </a:ln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17788" y="16200"/>
                    </a:lnTo>
                    <a:lnTo>
                      <a:pt x="19059" y="17743"/>
                    </a:lnTo>
                    <a:lnTo>
                      <a:pt x="21022" y="19903"/>
                    </a:lnTo>
                    <a:lnTo>
                      <a:pt x="21253" y="20057"/>
                    </a:lnTo>
                    <a:lnTo>
                      <a:pt x="21369" y="20366"/>
                    </a:lnTo>
                    <a:lnTo>
                      <a:pt x="21600" y="20674"/>
                    </a:lnTo>
                    <a:lnTo>
                      <a:pt x="21600" y="20829"/>
                    </a:lnTo>
                    <a:lnTo>
                      <a:pt x="21600" y="20983"/>
                    </a:lnTo>
                    <a:lnTo>
                      <a:pt x="21600" y="21137"/>
                    </a:lnTo>
                    <a:lnTo>
                      <a:pt x="21600" y="21291"/>
                    </a:lnTo>
                    <a:lnTo>
                      <a:pt x="21484" y="21446"/>
                    </a:lnTo>
                    <a:lnTo>
                      <a:pt x="21369" y="21446"/>
                    </a:lnTo>
                    <a:lnTo>
                      <a:pt x="21138" y="21600"/>
                    </a:lnTo>
                    <a:lnTo>
                      <a:pt x="21022" y="21600"/>
                    </a:lnTo>
                    <a:lnTo>
                      <a:pt x="10973" y="21600"/>
                    </a:lnTo>
                    <a:lnTo>
                      <a:pt x="2079" y="21600"/>
                    </a:lnTo>
                    <a:lnTo>
                      <a:pt x="1848" y="21600"/>
                    </a:lnTo>
                    <a:lnTo>
                      <a:pt x="1733" y="21446"/>
                    </a:lnTo>
                    <a:lnTo>
                      <a:pt x="1617" y="21446"/>
                    </a:lnTo>
                    <a:lnTo>
                      <a:pt x="1502" y="21291"/>
                    </a:lnTo>
                    <a:lnTo>
                      <a:pt x="1386" y="21291"/>
                    </a:lnTo>
                    <a:lnTo>
                      <a:pt x="1386" y="21137"/>
                    </a:lnTo>
                    <a:lnTo>
                      <a:pt x="1386" y="20983"/>
                    </a:lnTo>
                    <a:lnTo>
                      <a:pt x="1386" y="20829"/>
                    </a:lnTo>
                    <a:lnTo>
                      <a:pt x="1502" y="20674"/>
                    </a:lnTo>
                    <a:lnTo>
                      <a:pt x="1617" y="20366"/>
                    </a:lnTo>
                    <a:lnTo>
                      <a:pt x="1733" y="20057"/>
                    </a:lnTo>
                    <a:lnTo>
                      <a:pt x="1964" y="19903"/>
                    </a:lnTo>
                    <a:lnTo>
                      <a:pt x="0" y="19903"/>
                    </a:lnTo>
                    <a:lnTo>
                      <a:pt x="0" y="10800"/>
                    </a:lnTo>
                    <a:lnTo>
                      <a:pt x="0" y="2777"/>
                    </a:lnTo>
                    <a:lnTo>
                      <a:pt x="4620" y="2777"/>
                    </a:lnTo>
                    <a:lnTo>
                      <a:pt x="4620" y="16971"/>
                    </a:lnTo>
                    <a:moveTo>
                      <a:pt x="4620" y="16971"/>
                    </a:moveTo>
                    <a:moveTo>
                      <a:pt x="4620" y="16971"/>
                    </a:moveTo>
                    <a:lnTo>
                      <a:pt x="4158" y="17434"/>
                    </a:lnTo>
                    <a:lnTo>
                      <a:pt x="2541" y="19286"/>
                    </a:lnTo>
                    <a:lnTo>
                      <a:pt x="1964" y="19903"/>
                    </a:lnTo>
                    <a:lnTo>
                      <a:pt x="4620" y="16971"/>
                    </a:lnTo>
                    <a:close/>
                  </a:path>
                  <a:path w="21600" h="21600" extrusionOk="0">
                    <a:moveTo>
                      <a:pt x="7624" y="2314"/>
                    </a:moveTo>
                    <a:moveTo>
                      <a:pt x="16402" y="2314"/>
                    </a:moveTo>
                    <a:lnTo>
                      <a:pt x="16402" y="11880"/>
                    </a:lnTo>
                    <a:lnTo>
                      <a:pt x="7624" y="11880"/>
                    </a:lnTo>
                    <a:lnTo>
                      <a:pt x="7624" y="2314"/>
                    </a:lnTo>
                    <a:close/>
                  </a:path>
                  <a:path w="21600" h="21600" extrusionOk="0">
                    <a:moveTo>
                      <a:pt x="578" y="4011"/>
                    </a:moveTo>
                    <a:moveTo>
                      <a:pt x="4043" y="4011"/>
                    </a:moveTo>
                    <a:lnTo>
                      <a:pt x="4043" y="4320"/>
                    </a:lnTo>
                    <a:lnTo>
                      <a:pt x="578" y="4320"/>
                    </a:lnTo>
                    <a:lnTo>
                      <a:pt x="578" y="4011"/>
                    </a:lnTo>
                    <a:close/>
                    <a:moveTo>
                      <a:pt x="7624" y="14194"/>
                    </a:moveTo>
                    <a:lnTo>
                      <a:pt x="16402" y="14194"/>
                    </a:lnTo>
                    <a:lnTo>
                      <a:pt x="16402" y="16200"/>
                    </a:lnTo>
                    <a:lnTo>
                      <a:pt x="7624" y="16200"/>
                    </a:lnTo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503022" y="3814709"/>
                <a:ext cx="6527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PC</a:t>
                </a:r>
              </a:p>
              <a:p>
                <a:r>
                  <a:rPr lang="en-GB" sz="1000" dirty="0" err="1" smtClean="0">
                    <a:solidFill>
                      <a:schemeClr val="tx1"/>
                    </a:solidFill>
                    <a:latin typeface="+mn-lt"/>
                  </a:rPr>
                  <a:t>Labview</a:t>
                </a:r>
                <a:endParaRPr lang="en-GB" sz="1000" dirty="0" smtClean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13" name="Group 389"/>
            <p:cNvGrpSpPr/>
            <p:nvPr/>
          </p:nvGrpSpPr>
          <p:grpSpPr>
            <a:xfrm>
              <a:off x="3213354" y="3722385"/>
              <a:ext cx="596638" cy="542986"/>
              <a:chOff x="2213222" y="3000371"/>
              <a:chExt cx="596638" cy="542986"/>
            </a:xfrm>
          </p:grpSpPr>
          <p:sp>
            <p:nvSpPr>
              <p:cNvPr id="77" name="Rectangle 76"/>
              <p:cNvSpPr/>
              <p:nvPr/>
            </p:nvSpPr>
            <p:spPr bwMode="auto">
              <a:xfrm flipH="1">
                <a:off x="2381232" y="3000371"/>
                <a:ext cx="285752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213222" y="3143247"/>
                <a:ext cx="596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RS232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or USB</a:t>
                </a:r>
              </a:p>
            </p:txBody>
          </p:sp>
        </p:grpSp>
        <p:cxnSp>
          <p:nvCxnSpPr>
            <p:cNvPr id="14" name="Curved Connector 13"/>
            <p:cNvCxnSpPr>
              <a:stCxn id="59" idx="3"/>
              <a:endCxn id="77" idx="1"/>
            </p:cNvCxnSpPr>
            <p:nvPr/>
          </p:nvCxnSpPr>
          <p:spPr bwMode="auto">
            <a:xfrm rot="10800000" flipV="1">
              <a:off x="3667116" y="3015207"/>
              <a:ext cx="3429024" cy="778616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5" name="Group 387"/>
            <p:cNvGrpSpPr/>
            <p:nvPr/>
          </p:nvGrpSpPr>
          <p:grpSpPr>
            <a:xfrm>
              <a:off x="3047853" y="4630185"/>
              <a:ext cx="665567" cy="492442"/>
              <a:chOff x="2001417" y="1214422"/>
              <a:chExt cx="665567" cy="492442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269118" y="1460643"/>
                <a:ext cx="3978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PCI</a:t>
                </a:r>
              </a:p>
            </p:txBody>
          </p:sp>
          <p:grpSp>
            <p:nvGrpSpPr>
              <p:cNvPr id="72" name="Group 252"/>
              <p:cNvGrpSpPr/>
              <p:nvPr/>
            </p:nvGrpSpPr>
            <p:grpSpPr>
              <a:xfrm flipH="1">
                <a:off x="2238356" y="1214422"/>
                <a:ext cx="428628" cy="285752"/>
                <a:chOff x="6584130" y="2078029"/>
                <a:chExt cx="428628" cy="285752"/>
              </a:xfrm>
            </p:grpSpPr>
            <p:sp>
              <p:nvSpPr>
                <p:cNvPr id="74" name="Rectangle 73"/>
                <p:cNvSpPr/>
                <p:nvPr/>
              </p:nvSpPr>
              <p:spPr bwMode="auto">
                <a:xfrm>
                  <a:off x="6727006" y="2292343"/>
                  <a:ext cx="142876" cy="714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6655568" y="2078029"/>
                  <a:ext cx="357190" cy="2143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6584130" y="2120892"/>
                  <a:ext cx="71438" cy="1428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2001417" y="1214422"/>
                <a:ext cx="6655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chemeClr val="tx1"/>
                    </a:solidFill>
                    <a:latin typeface="+mn-lt"/>
                  </a:rPr>
                  <a:t>NI 8012 </a:t>
                </a:r>
              </a:p>
            </p:txBody>
          </p:sp>
        </p:grpSp>
        <p:cxnSp>
          <p:nvCxnSpPr>
            <p:cNvPr id="16" name="Curved Connector 15"/>
            <p:cNvCxnSpPr>
              <a:stCxn id="93" idx="1"/>
              <a:endCxn id="76" idx="1"/>
            </p:cNvCxnSpPr>
            <p:nvPr/>
          </p:nvCxnSpPr>
          <p:spPr bwMode="auto">
            <a:xfrm rot="10800000" flipV="1">
              <a:off x="3713421" y="4532070"/>
              <a:ext cx="496625" cy="212416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7539848" y="4836875"/>
              <a:ext cx="119936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dark box,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DUT, amp PCB,</a:t>
              </a:r>
            </a:p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GRIN on </a:t>
              </a:r>
              <a:r>
                <a:rPr lang="en-GB" sz="1000" dirty="0" err="1" smtClean="0">
                  <a:solidFill>
                    <a:schemeClr val="tx1"/>
                  </a:solidFill>
                  <a:latin typeface="+mn-lt"/>
                </a:rPr>
                <a:t>xy</a:t>
              </a:r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-stage</a:t>
              </a:r>
            </a:p>
          </p:txBody>
        </p:sp>
        <p:grpSp>
          <p:nvGrpSpPr>
            <p:cNvPr id="18" name="Group 349"/>
            <p:cNvGrpSpPr/>
            <p:nvPr/>
          </p:nvGrpSpPr>
          <p:grpSpPr>
            <a:xfrm>
              <a:off x="7239016" y="2265108"/>
              <a:ext cx="714380" cy="571504"/>
              <a:chOff x="7167578" y="1928803"/>
              <a:chExt cx="714380" cy="571504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7167578" y="1928803"/>
                <a:ext cx="35719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3" name="Arc 62"/>
              <p:cNvSpPr/>
              <p:nvPr/>
            </p:nvSpPr>
            <p:spPr bwMode="auto">
              <a:xfrm flipH="1">
                <a:off x="7667643" y="1928803"/>
                <a:ext cx="214315" cy="142876"/>
              </a:xfrm>
              <a:prstGeom prst="arc">
                <a:avLst>
                  <a:gd name="adj1" fmla="val 16200000"/>
                  <a:gd name="adj2" fmla="val 5387626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 flipH="1">
                <a:off x="7774543" y="1928803"/>
                <a:ext cx="257" cy="142876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7775596" y="2038340"/>
                <a:ext cx="71438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7775596" y="1966902"/>
                <a:ext cx="71438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Elbow Connector 165"/>
              <p:cNvCxnSpPr>
                <a:endCxn id="62" idx="0"/>
              </p:cNvCxnSpPr>
              <p:nvPr/>
            </p:nvCxnSpPr>
            <p:spPr bwMode="auto">
              <a:xfrm rot="10800000">
                <a:off x="7346174" y="1928803"/>
                <a:ext cx="464347" cy="73026"/>
              </a:xfrm>
              <a:prstGeom prst="bentConnector4">
                <a:avLst>
                  <a:gd name="adj1" fmla="val 30769"/>
                  <a:gd name="adj2" fmla="val 413039"/>
                </a:avLst>
              </a:prstGeom>
              <a:noFill/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rot="10800000">
                <a:off x="7381892" y="2000242"/>
                <a:ext cx="285752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rot="16200000">
                <a:off x="7239810" y="2356637"/>
                <a:ext cx="285752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5400000" flipH="1" flipV="1">
                <a:off x="7204091" y="2035166"/>
                <a:ext cx="214314" cy="14446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" name="Straight Arrow Connector 18"/>
            <p:cNvCxnSpPr>
              <a:stCxn id="57" idx="2"/>
              <a:endCxn id="146" idx="1"/>
            </p:cNvCxnSpPr>
            <p:nvPr/>
          </p:nvCxnSpPr>
          <p:spPr bwMode="auto">
            <a:xfrm>
              <a:off x="7810520" y="2941388"/>
              <a:ext cx="554051" cy="598233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20" name="Straight Arrow Connector 19"/>
            <p:cNvCxnSpPr>
              <a:stCxn id="58" idx="2"/>
              <a:endCxn id="147" idx="1"/>
            </p:cNvCxnSpPr>
            <p:nvPr/>
          </p:nvCxnSpPr>
          <p:spPr bwMode="auto">
            <a:xfrm>
              <a:off x="7810520" y="3093788"/>
              <a:ext cx="557226" cy="598233"/>
            </a:xfrm>
            <a:prstGeom prst="straightConnector1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993110" y="2050794"/>
              <a:ext cx="9236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power switch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88067" y="3161895"/>
              <a:ext cx="9653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stepper driver</a:t>
              </a:r>
            </a:p>
          </p:txBody>
        </p:sp>
        <p:grpSp>
          <p:nvGrpSpPr>
            <p:cNvPr id="23" name="Group 529"/>
            <p:cNvGrpSpPr/>
            <p:nvPr/>
          </p:nvGrpSpPr>
          <p:grpSpPr>
            <a:xfrm>
              <a:off x="7096140" y="2836611"/>
              <a:ext cx="762003" cy="357191"/>
              <a:chOff x="6810388" y="2500306"/>
              <a:chExt cx="762003" cy="357191"/>
            </a:xfrm>
          </p:grpSpPr>
          <p:sp>
            <p:nvSpPr>
              <p:cNvPr id="56" name="Rectangle 55"/>
              <p:cNvSpPr/>
              <p:nvPr/>
            </p:nvSpPr>
            <p:spPr bwMode="auto">
              <a:xfrm flipH="1">
                <a:off x="6810388" y="2500307"/>
                <a:ext cx="714380" cy="3571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 flipH="1">
                <a:off x="7381892" y="2533645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 flipH="1">
                <a:off x="7381892" y="2686045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 flipH="1">
                <a:off x="6810388" y="2571745"/>
                <a:ext cx="142876" cy="2143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346077" y="2500306"/>
                <a:ext cx="22313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x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349252" y="2652706"/>
                <a:ext cx="22313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y</a:t>
                </a:r>
              </a:p>
            </p:txBody>
          </p:sp>
        </p:grpSp>
        <p:cxnSp>
          <p:nvCxnSpPr>
            <p:cNvPr id="24" name="Curved Connector 23"/>
            <p:cNvCxnSpPr>
              <a:stCxn id="151" idx="1"/>
              <a:endCxn id="88" idx="3"/>
            </p:cNvCxnSpPr>
            <p:nvPr/>
          </p:nvCxnSpPr>
          <p:spPr bwMode="auto">
            <a:xfrm rot="10800000" flipV="1">
              <a:off x="5095876" y="3862937"/>
              <a:ext cx="1652598" cy="564361"/>
            </a:xfrm>
            <a:prstGeom prst="curvedConnector3">
              <a:avLst>
                <a:gd name="adj1" fmla="val 96109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Curved Connector 24"/>
            <p:cNvCxnSpPr>
              <a:stCxn id="152" idx="1"/>
              <a:endCxn id="86" idx="3"/>
            </p:cNvCxnSpPr>
            <p:nvPr/>
          </p:nvCxnSpPr>
          <p:spPr bwMode="auto">
            <a:xfrm rot="10800000" flipV="1">
              <a:off x="5238752" y="3934375"/>
              <a:ext cx="1509722" cy="492923"/>
            </a:xfrm>
            <a:prstGeom prst="curvedConnector3">
              <a:avLst>
                <a:gd name="adj1" fmla="val 93848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urved Connector 25"/>
            <p:cNvCxnSpPr>
              <a:stCxn id="153" idx="1"/>
              <a:endCxn id="89" idx="3"/>
            </p:cNvCxnSpPr>
            <p:nvPr/>
          </p:nvCxnSpPr>
          <p:spPr bwMode="auto">
            <a:xfrm rot="10800000" flipV="1">
              <a:off x="5095876" y="4005813"/>
              <a:ext cx="1652598" cy="707237"/>
            </a:xfrm>
            <a:prstGeom prst="curvedConnector3">
              <a:avLst>
                <a:gd name="adj1" fmla="val 82565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urved Connector 26"/>
            <p:cNvCxnSpPr>
              <a:stCxn id="154" idx="1"/>
              <a:endCxn id="87" idx="3"/>
            </p:cNvCxnSpPr>
            <p:nvPr/>
          </p:nvCxnSpPr>
          <p:spPr bwMode="auto">
            <a:xfrm rot="10800000" flipV="1">
              <a:off x="5238752" y="4077251"/>
              <a:ext cx="1509722" cy="635799"/>
            </a:xfrm>
            <a:prstGeom prst="curvedConnector3">
              <a:avLst>
                <a:gd name="adj1" fmla="val 83754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8" name="Group 411"/>
            <p:cNvGrpSpPr/>
            <p:nvPr/>
          </p:nvGrpSpPr>
          <p:grpSpPr>
            <a:xfrm>
              <a:off x="6024570" y="4170125"/>
              <a:ext cx="603050" cy="625436"/>
              <a:chOff x="5778710" y="3000372"/>
              <a:chExt cx="603050" cy="625436"/>
            </a:xfrm>
          </p:grpSpPr>
          <p:sp>
            <p:nvSpPr>
              <p:cNvPr id="53" name="Rectangle 52"/>
              <p:cNvSpPr/>
              <p:nvPr/>
            </p:nvSpPr>
            <p:spPr bwMode="auto">
              <a:xfrm flipH="1">
                <a:off x="5953132" y="3000372"/>
                <a:ext cx="214314" cy="2857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778710" y="3287254"/>
                <a:ext cx="6030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CAEN</a:t>
                </a:r>
              </a:p>
              <a:p>
                <a:r>
                  <a:rPr lang="en-GB" sz="800" dirty="0" smtClean="0">
                    <a:solidFill>
                      <a:schemeClr val="tx1"/>
                    </a:solidFill>
                    <a:latin typeface="+mn-lt"/>
                  </a:rPr>
                  <a:t>N470 HV</a:t>
                </a: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6040763" y="320516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9" name="Curved Connector 28"/>
            <p:cNvCxnSpPr>
              <a:endCxn id="53" idx="1"/>
            </p:cNvCxnSpPr>
            <p:nvPr/>
          </p:nvCxnSpPr>
          <p:spPr bwMode="auto">
            <a:xfrm rot="10800000" flipV="1">
              <a:off x="6413306" y="4122495"/>
              <a:ext cx="1540090" cy="190506"/>
            </a:xfrm>
            <a:prstGeom prst="curvedConnector3">
              <a:avLst>
                <a:gd name="adj1" fmla="val 150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Curved Connector 29"/>
            <p:cNvCxnSpPr>
              <a:stCxn id="99" idx="6"/>
              <a:endCxn id="55" idx="2"/>
            </p:cNvCxnSpPr>
            <p:nvPr/>
          </p:nvCxnSpPr>
          <p:spPr bwMode="auto">
            <a:xfrm flipV="1">
              <a:off x="5833288" y="4397773"/>
              <a:ext cx="453335" cy="559119"/>
            </a:xfrm>
            <a:prstGeom prst="curved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1" name="Group 445"/>
            <p:cNvGrpSpPr/>
            <p:nvPr/>
          </p:nvGrpSpPr>
          <p:grpSpPr>
            <a:xfrm>
              <a:off x="6310322" y="3967712"/>
              <a:ext cx="438152" cy="1091770"/>
              <a:chOff x="6024570" y="3631407"/>
              <a:chExt cx="438152" cy="1091770"/>
            </a:xfrm>
          </p:grpSpPr>
          <p:sp>
            <p:nvSpPr>
              <p:cNvPr id="49" name="TextBox 48"/>
              <p:cNvSpPr txBox="1"/>
              <p:nvPr/>
            </p:nvSpPr>
            <p:spPr>
              <a:xfrm rot="16200000">
                <a:off x="5967321" y="4269687"/>
                <a:ext cx="66075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>
                    <a:solidFill>
                      <a:srgbClr val="FF9900"/>
                    </a:solidFill>
                    <a:latin typeface="+mn-lt"/>
                  </a:rPr>
                  <a:t>interlock</a:t>
                </a:r>
              </a:p>
            </p:txBody>
          </p:sp>
          <p:sp>
            <p:nvSpPr>
              <p:cNvPr id="50" name="Minus 49"/>
              <p:cNvSpPr/>
              <p:nvPr/>
            </p:nvSpPr>
            <p:spPr bwMode="auto">
              <a:xfrm rot="10800000">
                <a:off x="6024570" y="3631407"/>
                <a:ext cx="428628" cy="928693"/>
              </a:xfrm>
              <a:prstGeom prst="mathMinus">
                <a:avLst>
                  <a:gd name="adj1" fmla="val 1389"/>
                </a:avLst>
              </a:prstGeom>
              <a:solidFill>
                <a:schemeClr val="bg1"/>
              </a:solidFill>
              <a:ln w="635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6381760" y="4057656"/>
                <a:ext cx="80962" cy="809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 dirty="0"/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6064575" y="407194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2" name="Straight Arrow Connector 447"/>
            <p:cNvCxnSpPr>
              <a:stCxn id="108" idx="3"/>
              <a:endCxn id="62" idx="1"/>
            </p:cNvCxnSpPr>
            <p:nvPr/>
          </p:nvCxnSpPr>
          <p:spPr bwMode="auto">
            <a:xfrm rot="10800000" flipH="1">
              <a:off x="5667380" y="2443704"/>
              <a:ext cx="1571636" cy="2243155"/>
            </a:xfrm>
            <a:prstGeom prst="bentConnector3">
              <a:avLst>
                <a:gd name="adj1" fmla="val 16061"/>
              </a:avLst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33" name="Straight Arrow Connector 447"/>
            <p:cNvCxnSpPr>
              <a:stCxn id="105" idx="1"/>
              <a:endCxn id="40" idx="2"/>
            </p:cNvCxnSpPr>
            <p:nvPr/>
          </p:nvCxnSpPr>
          <p:spPr bwMode="auto">
            <a:xfrm flipV="1">
              <a:off x="5667379" y="2193669"/>
              <a:ext cx="70547" cy="2212200"/>
            </a:xfrm>
            <a:prstGeom prst="bentConnector2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cxnSp>
          <p:nvCxnSpPr>
            <p:cNvPr id="34" name="Straight Arrow Connector 447"/>
            <p:cNvCxnSpPr>
              <a:stCxn id="106" idx="1"/>
              <a:endCxn id="41" idx="2"/>
            </p:cNvCxnSpPr>
            <p:nvPr/>
          </p:nvCxnSpPr>
          <p:spPr bwMode="auto">
            <a:xfrm flipV="1">
              <a:off x="5713099" y="2193669"/>
              <a:ext cx="110547" cy="2212200"/>
            </a:xfrm>
            <a:prstGeom prst="bentConnector2">
              <a:avLst/>
            </a:prstGeom>
            <a:noFill/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 w="sm" len="med"/>
            </a:ln>
            <a:effectLst/>
          </p:spPr>
        </p:cxnSp>
        <p:grpSp>
          <p:nvGrpSpPr>
            <p:cNvPr id="36" name="Group 528"/>
            <p:cNvGrpSpPr/>
            <p:nvPr/>
          </p:nvGrpSpPr>
          <p:grpSpPr>
            <a:xfrm>
              <a:off x="5667380" y="1765041"/>
              <a:ext cx="564787" cy="438927"/>
              <a:chOff x="5381628" y="1428736"/>
              <a:chExt cx="564787" cy="438927"/>
            </a:xfrm>
          </p:grpSpPr>
          <p:sp>
            <p:nvSpPr>
              <p:cNvPr id="39" name="Rectangle 38"/>
              <p:cNvSpPr/>
              <p:nvPr/>
            </p:nvSpPr>
            <p:spPr bwMode="auto">
              <a:xfrm flipH="1">
                <a:off x="5416455" y="1428736"/>
                <a:ext cx="500066" cy="42862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 flipH="1">
                <a:off x="5416455" y="1785926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 flipH="1">
                <a:off x="5502175" y="1785926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6200000">
                <a:off x="5288493" y="1593309"/>
                <a:ext cx="340158" cy="1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enable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6200000">
                <a:off x="5355899" y="1589301"/>
                <a:ext cx="332143" cy="1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" dirty="0" smtClean="0">
                    <a:solidFill>
                      <a:schemeClr val="tx1"/>
                    </a:solidFill>
                    <a:latin typeface="+mn-lt"/>
                  </a:rPr>
                  <a:t>trigger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524504" y="1590664"/>
                <a:ext cx="4219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LED</a:t>
                </a:r>
              </a:p>
              <a:p>
                <a:r>
                  <a:rPr lang="en-GB" sz="600" dirty="0" smtClean="0">
                    <a:solidFill>
                      <a:schemeClr val="tx1"/>
                    </a:solidFill>
                    <a:latin typeface="+mn-lt"/>
                  </a:rPr>
                  <a:t>470nm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667380" y="1469221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5667380" y="1559707"/>
                <a:ext cx="71438" cy="7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7" name="Arc 46"/>
              <p:cNvSpPr/>
              <p:nvPr/>
            </p:nvSpPr>
            <p:spPr bwMode="auto">
              <a:xfrm>
                <a:off x="5705476" y="1469222"/>
                <a:ext cx="71438" cy="71437"/>
              </a:xfrm>
              <a:prstGeom prst="arc">
                <a:avLst>
                  <a:gd name="adj1" fmla="val 16200000"/>
                  <a:gd name="adj2" fmla="val 543240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8" name="Arc 47"/>
              <p:cNvSpPr/>
              <p:nvPr/>
            </p:nvSpPr>
            <p:spPr bwMode="auto">
              <a:xfrm>
                <a:off x="5705476" y="1559708"/>
                <a:ext cx="71438" cy="71437"/>
              </a:xfrm>
              <a:prstGeom prst="arc">
                <a:avLst>
                  <a:gd name="adj1" fmla="val 16200000"/>
                  <a:gd name="adj2" fmla="val 543240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35" name="Curved Connector 34"/>
            <p:cNvCxnSpPr>
              <a:stCxn id="138" idx="3"/>
              <a:endCxn id="45" idx="3"/>
            </p:cNvCxnSpPr>
            <p:nvPr/>
          </p:nvCxnSpPr>
          <p:spPr bwMode="auto">
            <a:xfrm flipH="1" flipV="1">
              <a:off x="6024570" y="1841245"/>
              <a:ext cx="3209940" cy="2074079"/>
            </a:xfrm>
            <a:prstGeom prst="curvedConnector3">
              <a:avLst>
                <a:gd name="adj1" fmla="val -16766"/>
              </a:avLst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482"/>
            <p:cNvCxnSpPr>
              <a:stCxn id="144" idx="3"/>
              <a:endCxn id="46" idx="3"/>
            </p:cNvCxnSpPr>
            <p:nvPr/>
          </p:nvCxnSpPr>
          <p:spPr bwMode="auto">
            <a:xfrm flipH="1" flipV="1">
              <a:off x="6024570" y="1931731"/>
              <a:ext cx="2260618" cy="1983593"/>
            </a:xfrm>
            <a:prstGeom prst="curvedConnector3">
              <a:avLst>
                <a:gd name="adj1" fmla="val -48665"/>
              </a:avLst>
            </a:pr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167314" y="1765041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LED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trigger</a:t>
              </a:r>
            </a:p>
            <a:p>
              <a:r>
                <a:rPr lang="en-GB" sz="800" dirty="0" smtClean="0">
                  <a:solidFill>
                    <a:schemeClr val="tx1"/>
                  </a:solidFill>
                  <a:latin typeface="+mn-lt"/>
                </a:rPr>
                <a:t>box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991212" y="3611407"/>
              <a:ext cx="6303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tx1"/>
                  </a:solidFill>
                  <a:latin typeface="+mn-lt"/>
                </a:rPr>
                <a:t>4x 16ch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rgbClr val="000000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109800</TotalTime>
  <Words>1564</Words>
  <Application>Microsoft PowerPoint</Application>
  <PresentationFormat>A4 Paper (210x297 mm)</PresentationFormat>
  <Paragraphs>454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Bootstrap for the Flat-Panel PMT R&amp;D Project</vt:lpstr>
      <vt:lpstr>DUT – Device Under Test</vt:lpstr>
      <vt:lpstr>FP-PMT Test Programme I</vt:lpstr>
      <vt:lpstr>FP-PMT Test Programme II</vt:lpstr>
      <vt:lpstr>FP-PMT Test Tools</vt:lpstr>
      <vt:lpstr>Key Questions</vt:lpstr>
      <vt:lpstr>System Integration</vt:lpstr>
      <vt:lpstr>Case for On-board FPGA</vt:lpstr>
      <vt:lpstr>Edi Flat-Panel Setup (default)</vt:lpstr>
      <vt:lpstr>Edi Flat-Panel Setup (option)</vt:lpstr>
      <vt:lpstr>Edi Flat-Panel Setup (w. B-field)</vt:lpstr>
      <vt:lpstr>new Edi QE setup</vt:lpstr>
      <vt:lpstr>Conclusions?</vt:lpstr>
      <vt:lpstr>Spare Slides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LHCb-RICH</dc:title>
  <dc:creator>Stephan Eisenhardt</dc:creator>
  <cp:lastModifiedBy>Stephan Eisenhardt</cp:lastModifiedBy>
  <cp:revision>2910</cp:revision>
  <cp:lastPrinted>2003-02-12T10:11:40Z</cp:lastPrinted>
  <dcterms:created xsi:type="dcterms:W3CDTF">1999-10-27T05:09:31Z</dcterms:created>
  <dcterms:modified xsi:type="dcterms:W3CDTF">2009-02-28T16:45:51Z</dcterms:modified>
</cp:coreProperties>
</file>