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69" r:id="rId2"/>
    <p:sldId id="701" r:id="rId3"/>
    <p:sldId id="698" r:id="rId4"/>
    <p:sldId id="687" r:id="rId5"/>
    <p:sldId id="699" r:id="rId6"/>
    <p:sldId id="694" r:id="rId7"/>
    <p:sldId id="700" r:id="rId8"/>
    <p:sldId id="695" r:id="rId9"/>
    <p:sldId id="702" r:id="rId10"/>
    <p:sldId id="688" r:id="rId11"/>
    <p:sldId id="679" r:id="rId12"/>
    <p:sldId id="680" r:id="rId13"/>
    <p:sldId id="681" r:id="rId14"/>
  </p:sldIdLst>
  <p:sldSz cx="9906000" cy="6858000" type="A4"/>
  <p:notesSz cx="6780213" cy="99107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9900"/>
    <a:srgbClr val="FF9900"/>
    <a:srgbClr val="FF0000"/>
    <a:srgbClr val="00FFFF"/>
    <a:srgbClr val="00FF00"/>
    <a:srgbClr val="FFFF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87" autoAdjust="0"/>
    <p:restoredTop sz="98415" autoAdjust="0"/>
  </p:normalViewPr>
  <p:slideViewPr>
    <p:cSldViewPr>
      <p:cViewPr>
        <p:scale>
          <a:sx n="100" d="100"/>
          <a:sy n="100" d="100"/>
        </p:scale>
        <p:origin x="-96" y="-72"/>
      </p:cViewPr>
      <p:guideLst>
        <p:guide orient="horz" pos="240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58" y="-96"/>
      </p:cViewPr>
      <p:guideLst>
        <p:guide orient="horz" pos="3121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3663"/>
            <a:ext cx="735013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59463" y="93663"/>
            <a:ext cx="896937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6438"/>
            <a:ext cx="676275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94450" y="9596438"/>
            <a:ext cx="361950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BE92DD0-0C79-4E3B-ACA1-9B689862D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6733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7046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D5776-8AAB-47C7-BA9B-C5EA2E14A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350838"/>
            <a:ext cx="8447088" cy="1279525"/>
          </a:xfrm>
          <a:noFill/>
          <a:ln w="57150"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057400"/>
            <a:ext cx="4457700" cy="4038600"/>
          </a:xfrm>
        </p:spPr>
        <p:txBody>
          <a:bodyPr/>
          <a:lstStyle>
            <a:lvl1pPr marL="0" indent="0">
              <a:buClr>
                <a:srgbClr val="FF0066"/>
              </a:buClr>
              <a:defRPr sz="2000"/>
            </a:lvl1pPr>
            <a:lvl2pPr marL="457200" lvl="1" indent="0">
              <a:buClr>
                <a:srgbClr val="FF0066"/>
              </a:buClr>
              <a:defRPr sz="1800"/>
            </a:lvl2pPr>
          </a:lstStyle>
          <a:p>
            <a:r>
              <a:rPr lang="en-GB"/>
              <a:t> Click to edit Master subtitle style</a:t>
            </a:r>
          </a:p>
          <a:p>
            <a:pPr lvl="1"/>
            <a:r>
              <a:rPr lang="en-GB"/>
              <a:t> 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304800"/>
            <a:ext cx="61007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20.02.2008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04800"/>
            <a:ext cx="8337550" cy="609600"/>
          </a:xfrm>
          <a:prstGeom prst="rect">
            <a:avLst/>
          </a:prstGeom>
          <a:solidFill>
            <a:schemeClr val="hlink">
              <a:alpha val="50000"/>
            </a:schemeClr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Click to edit Master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43000"/>
            <a:ext cx="83375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9300" y="6248400"/>
            <a:ext cx="344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94138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167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6A64530-6A80-49AB-A490-6EFF179F6DF2}" type="slidenum">
              <a:rPr lang="en-US" sz="1400">
                <a:solidFill>
                  <a:srgbClr val="009900"/>
                </a:solidFill>
                <a:latin typeface="Times New Roman" pitchFamily="18" charset="0"/>
              </a:rPr>
              <a:pPr algn="r">
                <a:defRPr/>
              </a:pPr>
              <a:t>‹#›</a:t>
            </a:fld>
            <a:endParaRPr lang="en-US" sz="140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o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15963" y="282575"/>
            <a:ext cx="8377237" cy="1447800"/>
          </a:xfrm>
          <a:solidFill>
            <a:schemeClr val="hlink">
              <a:alpha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Flat-Panel </a:t>
            </a: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PMT</a:t>
            </a:r>
            <a:b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Front-End Requirements</a:t>
            </a:r>
          </a:p>
        </p:txBody>
      </p:sp>
      <p:sp>
        <p:nvSpPr>
          <p:cNvPr id="1059847" name="Text Box 7"/>
          <p:cNvSpPr txBox="1">
            <a:spLocks noChangeArrowheads="1"/>
          </p:cNvSpPr>
          <p:nvPr/>
        </p:nvSpPr>
        <p:spPr bwMode="auto">
          <a:xfrm>
            <a:off x="850900" y="5972175"/>
            <a:ext cx="3828484" cy="64633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 Upgrade meeting, 16.04.2009</a:t>
            </a:r>
            <a:endParaRPr lang="en-GB" sz="3600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9848" name="Text Box 8"/>
          <p:cNvSpPr txBox="1">
            <a:spLocks noChangeArrowheads="1"/>
          </p:cNvSpPr>
          <p:nvPr/>
        </p:nvSpPr>
        <p:spPr bwMode="auto">
          <a:xfrm>
            <a:off x="5965825" y="5835650"/>
            <a:ext cx="25400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Stephan Eisenhardt</a:t>
            </a:r>
          </a:p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Edinburgh</a:t>
            </a:r>
          </a:p>
        </p:txBody>
      </p:sp>
      <p:pic>
        <p:nvPicPr>
          <p:cNvPr id="4101" name="Picture 9" descr="ppe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5200" y="5867400"/>
            <a:ext cx="1001713" cy="581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2" name="Picture 10" descr="lhc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319088"/>
            <a:ext cx="922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 descr="rich_TDR_3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588" y="319088"/>
            <a:ext cx="554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023910" y="2571744"/>
            <a:ext cx="7072362" cy="2214578"/>
          </a:xfrm>
        </p:spPr>
        <p:txBody>
          <a:bodyPr/>
          <a:lstStyle/>
          <a:p>
            <a:r>
              <a:rPr lang="en-GB" dirty="0" smtClean="0"/>
              <a:t> Bootstrapping: where from?</a:t>
            </a:r>
          </a:p>
          <a:p>
            <a:r>
              <a:rPr lang="en-GB" dirty="0" smtClean="0"/>
              <a:t> Gain adaptation </a:t>
            </a:r>
            <a:r>
              <a:rPr lang="en-GB" dirty="0" smtClean="0"/>
              <a:t>for large signals and variations</a:t>
            </a:r>
            <a:endParaRPr lang="en-GB" dirty="0" smtClean="0"/>
          </a:p>
          <a:p>
            <a:r>
              <a:rPr lang="en-GB" dirty="0" smtClean="0"/>
              <a:t> Dynamic range and spill-over</a:t>
            </a:r>
          </a:p>
          <a:p>
            <a:r>
              <a:rPr lang="en-GB" dirty="0" smtClean="0"/>
              <a:t> ADC layout</a:t>
            </a:r>
          </a:p>
          <a:p>
            <a:r>
              <a:rPr lang="en-GB" dirty="0" smtClean="0"/>
              <a:t> On-board FPGA</a:t>
            </a:r>
          </a:p>
          <a:p>
            <a:r>
              <a:rPr lang="en-GB" dirty="0" smtClean="0"/>
              <a:t> 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On-board FPGA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928670"/>
            <a:ext cx="8853520" cy="5500726"/>
          </a:xfrm>
        </p:spPr>
        <p:txBody>
          <a:bodyPr/>
          <a:lstStyle/>
          <a:p>
            <a:r>
              <a:rPr lang="en-GB" sz="2000" dirty="0" smtClean="0"/>
              <a:t>On-board FPGA serves the following purposes:</a:t>
            </a:r>
          </a:p>
          <a:p>
            <a:r>
              <a:rPr lang="en-GB" sz="2000" dirty="0" smtClean="0"/>
              <a:t>during data acquisition:</a:t>
            </a:r>
          </a:p>
          <a:p>
            <a:pPr lvl="1"/>
            <a:r>
              <a:rPr lang="en-GB" sz="1800" dirty="0" smtClean="0"/>
              <a:t>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step: common mode correction, if </a:t>
            </a:r>
            <a:r>
              <a:rPr lang="en-GB" sz="1800" smtClean="0"/>
              <a:t>neccessary:</a:t>
            </a:r>
            <a:endParaRPr lang="en-GB" sz="1800" dirty="0" smtClean="0"/>
          </a:p>
          <a:p>
            <a:pPr lvl="2"/>
            <a:r>
              <a:rPr lang="en-GB" sz="1600" dirty="0" smtClean="0"/>
              <a:t>use ADC data of full tube to find pedestal position (if not yet done by FE-chip)</a:t>
            </a:r>
          </a:p>
          <a:p>
            <a:pPr lvl="1"/>
            <a:r>
              <a:rPr lang="en-GB" sz="1800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step: cross-talk correction:</a:t>
            </a:r>
          </a:p>
          <a:p>
            <a:pPr lvl="2"/>
            <a:r>
              <a:rPr lang="en-GB" sz="1600" dirty="0" smtClean="0"/>
              <a:t>use ADC data for neighbouring pixels to correct for cross talk before discrimination</a:t>
            </a:r>
          </a:p>
          <a:p>
            <a:pPr lvl="1"/>
            <a:r>
              <a:rPr lang="en-GB" sz="1800" dirty="0" smtClean="0"/>
              <a:t>3</a:t>
            </a:r>
            <a:r>
              <a:rPr lang="en-GB" sz="1800" baseline="30000" dirty="0" smtClean="0"/>
              <a:t>rd</a:t>
            </a:r>
            <a:r>
              <a:rPr lang="en-GB" sz="1800" dirty="0" smtClean="0"/>
              <a:t> step: zero suppression / digital discrimination</a:t>
            </a:r>
          </a:p>
          <a:p>
            <a:pPr lvl="2"/>
            <a:r>
              <a:rPr lang="en-GB" sz="1600" dirty="0" smtClean="0"/>
              <a:t>select data to send to L1</a:t>
            </a:r>
          </a:p>
          <a:p>
            <a:pPr lvl="1"/>
            <a:r>
              <a:rPr lang="en-GB" sz="1800" dirty="0" smtClean="0"/>
              <a:t>4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step (optional): data reduction:</a:t>
            </a:r>
          </a:p>
          <a:p>
            <a:pPr lvl="2"/>
            <a:r>
              <a:rPr lang="en-GB" sz="1600" dirty="0" smtClean="0"/>
              <a:t>convert ADC values (n-bits) </a:t>
            </a:r>
            <a:r>
              <a:rPr lang="en-GB" sz="1600" dirty="0" smtClean="0">
                <a:sym typeface="Symbol"/>
              </a:rPr>
              <a:t> hit-map (1 bit)	or</a:t>
            </a:r>
          </a:p>
          <a:p>
            <a:pPr lvl="2"/>
            <a:r>
              <a:rPr lang="en-GB" sz="1600" dirty="0" smtClean="0">
                <a:sym typeface="Symbol"/>
              </a:rPr>
              <a:t>convert ADC values (n-bits)  multi-hit probability (m&lt;n bits)</a:t>
            </a:r>
          </a:p>
          <a:p>
            <a:pPr lvl="1">
              <a:buFont typeface="ZapfDingbats" pitchFamily="82" charset="2"/>
              <a:buChar char="è"/>
            </a:pPr>
            <a:r>
              <a:rPr lang="en-GB" sz="1800" dirty="0" smtClean="0">
                <a:sym typeface="ZapfDingbats"/>
              </a:rPr>
              <a:t>needs significant computational power of the FPGA</a:t>
            </a:r>
          </a:p>
          <a:p>
            <a:pPr lvl="1">
              <a:buNone/>
            </a:pPr>
            <a:r>
              <a:rPr lang="en-GB" sz="1800" dirty="0" smtClean="0">
                <a:sym typeface="ZapfDingbats"/>
              </a:rPr>
              <a:t>	but can live with relatively low bandwidth requirements</a:t>
            </a:r>
            <a:endParaRPr lang="en-GB" sz="1800" dirty="0" smtClean="0"/>
          </a:p>
          <a:p>
            <a:r>
              <a:rPr lang="en-GB" sz="2000" dirty="0" smtClean="0"/>
              <a:t>in calibration run:</a:t>
            </a:r>
          </a:p>
          <a:p>
            <a:pPr lvl="1"/>
            <a:r>
              <a:rPr lang="en-GB" sz="1800" dirty="0" smtClean="0"/>
              <a:t>unchanged feed-through of all ADC data to L1</a:t>
            </a:r>
          </a:p>
          <a:p>
            <a:pPr lvl="2"/>
            <a:r>
              <a:rPr lang="en-GB" sz="1600" dirty="0" smtClean="0"/>
              <a:t>this introduces dead time</a:t>
            </a:r>
          </a:p>
          <a:p>
            <a:pPr lvl="2"/>
            <a:r>
              <a:rPr lang="en-GB" sz="1600" dirty="0" smtClean="0"/>
              <a:t>but allows for checks/calibration of the algorithms for step 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Conclusions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782082" cy="5357850"/>
          </a:xfrm>
        </p:spPr>
        <p:txBody>
          <a:bodyPr/>
          <a:lstStyle/>
          <a:p>
            <a:r>
              <a:rPr lang="en-GB" sz="2000" dirty="0" smtClean="0"/>
              <a:t>We </a:t>
            </a:r>
            <a:r>
              <a:rPr lang="en-GB" sz="2000" dirty="0" smtClean="0"/>
              <a:t>need to formulate *our* needs to negotiate with </a:t>
            </a:r>
            <a:r>
              <a:rPr lang="en-GB" sz="2000" dirty="0" smtClean="0"/>
              <a:t>collaborators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Aim </a:t>
            </a:r>
            <a:r>
              <a:rPr lang="en-GB" sz="2000" dirty="0" smtClean="0"/>
              <a:t>for the best system and see what we can realise</a:t>
            </a:r>
            <a:r>
              <a:rPr lang="en-GB" sz="2000" dirty="0" smtClean="0"/>
              <a:t>:</a:t>
            </a:r>
            <a:endParaRPr lang="en-GB" sz="1600" dirty="0" smtClean="0"/>
          </a:p>
          <a:p>
            <a:pPr lvl="1"/>
            <a:r>
              <a:rPr lang="en-GB" sz="1800" dirty="0" smtClean="0"/>
              <a:t>Front-End adapted by design for large charge pulses</a:t>
            </a:r>
          </a:p>
          <a:p>
            <a:pPr lvl="1"/>
            <a:r>
              <a:rPr lang="en-GB" sz="1800" dirty="0" smtClean="0"/>
              <a:t>6-bit gain adaptation to equalise FP-PMT internal gain variations</a:t>
            </a:r>
          </a:p>
          <a:p>
            <a:pPr lvl="1"/>
            <a:r>
              <a:rPr lang="en-GB" sz="1800" dirty="0" smtClean="0"/>
              <a:t>dynamic range limitation designed into </a:t>
            </a:r>
            <a:r>
              <a:rPr lang="en-GB" sz="1800" dirty="0" smtClean="0"/>
              <a:t>pre-amp</a:t>
            </a:r>
          </a:p>
          <a:p>
            <a:pPr lvl="2"/>
            <a:r>
              <a:rPr lang="en-GB" sz="1600" dirty="0" smtClean="0"/>
              <a:t>to </a:t>
            </a:r>
            <a:r>
              <a:rPr lang="en-GB" sz="1600" dirty="0" smtClean="0"/>
              <a:t>avoid spill over from large signals</a:t>
            </a:r>
          </a:p>
          <a:p>
            <a:pPr lvl="1"/>
            <a:r>
              <a:rPr lang="en-GB" sz="1800" dirty="0" smtClean="0"/>
              <a:t>high resolution </a:t>
            </a:r>
            <a:r>
              <a:rPr lang="en-GB" sz="1800" smtClean="0"/>
              <a:t>ADC </a:t>
            </a:r>
            <a:r>
              <a:rPr lang="en-GB" sz="1800" smtClean="0"/>
              <a:t>for:</a:t>
            </a:r>
            <a:endParaRPr lang="en-GB" sz="1800" dirty="0" smtClean="0"/>
          </a:p>
          <a:p>
            <a:pPr lvl="2"/>
            <a:r>
              <a:rPr lang="en-GB" sz="1600" dirty="0" smtClean="0"/>
              <a:t>high S/N</a:t>
            </a:r>
          </a:p>
          <a:p>
            <a:pPr lvl="2"/>
            <a:r>
              <a:rPr lang="en-GB" sz="1600" dirty="0" smtClean="0"/>
              <a:t>high </a:t>
            </a:r>
            <a:r>
              <a:rPr lang="en-GB" sz="1600" dirty="0" smtClean="0"/>
              <a:t>threshold sensitivity</a:t>
            </a:r>
          </a:p>
          <a:p>
            <a:pPr lvl="2"/>
            <a:r>
              <a:rPr lang="en-GB" sz="1600" dirty="0" smtClean="0"/>
              <a:t>low signal loss</a:t>
            </a:r>
            <a:endParaRPr lang="en-GB" sz="1600" dirty="0" smtClean="0"/>
          </a:p>
          <a:p>
            <a:pPr lvl="1"/>
            <a:r>
              <a:rPr lang="en-GB" sz="1800" dirty="0" smtClean="0"/>
              <a:t>on-board FPGA to process data and reduce volume, but allow for checks and </a:t>
            </a:r>
            <a:r>
              <a:rPr lang="en-GB" sz="1800" dirty="0" smtClean="0"/>
              <a:t>calibration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Open </a:t>
            </a:r>
            <a:r>
              <a:rPr lang="en-GB" sz="2000" dirty="0" smtClean="0"/>
              <a:t>to discussion and evolution</a:t>
            </a:r>
          </a:p>
          <a:p>
            <a:pPr>
              <a:buNone/>
            </a:pPr>
            <a:r>
              <a:rPr lang="en-GB" sz="2000" dirty="0" smtClean="0"/>
              <a:t>	… especially needed when FP-PMT data comes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Spare Slides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draw-page: do not use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Bootstrapping: where from?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639206" cy="5357850"/>
          </a:xfrm>
        </p:spPr>
        <p:txBody>
          <a:bodyPr/>
          <a:lstStyle/>
          <a:p>
            <a:r>
              <a:rPr lang="en-GB" sz="2000" dirty="0" smtClean="0"/>
              <a:t>We </a:t>
            </a:r>
            <a:r>
              <a:rPr lang="en-GB" sz="2000" dirty="0" smtClean="0"/>
              <a:t>have to formulate our needs and wishes to feed our view into plans to develop dedicated L0 front-end electronics</a:t>
            </a:r>
          </a:p>
          <a:p>
            <a:endParaRPr lang="en-GB" sz="2000" dirty="0" smtClean="0"/>
          </a:p>
          <a:p>
            <a:r>
              <a:rPr lang="en-GB" sz="2000" dirty="0" smtClean="0"/>
              <a:t>This talk tries to start the discussion on the L0 electronics parameters for the </a:t>
            </a:r>
            <a:r>
              <a:rPr lang="en-GB" sz="2000" dirty="0" err="1" smtClean="0"/>
              <a:t>Flatpanel</a:t>
            </a:r>
            <a:r>
              <a:rPr lang="en-GB" sz="2000" dirty="0" smtClean="0"/>
              <a:t>-PMT as would be suitable for the </a:t>
            </a:r>
            <a:r>
              <a:rPr lang="en-GB" sz="2000" dirty="0" smtClean="0"/>
              <a:t>RICH</a:t>
            </a:r>
          </a:p>
          <a:p>
            <a:endParaRPr lang="en-GB" sz="2000" dirty="0" smtClean="0"/>
          </a:p>
          <a:p>
            <a:r>
              <a:rPr lang="en-GB" sz="2000" dirty="0" smtClean="0"/>
              <a:t>The information/ideas here are drawn from:</a:t>
            </a:r>
          </a:p>
          <a:p>
            <a:pPr lvl="1">
              <a:buNone/>
            </a:pPr>
            <a:r>
              <a:rPr lang="en-GB" sz="1800" dirty="0" smtClean="0"/>
              <a:t>						fall	transit	anode	gain</a:t>
            </a:r>
          </a:p>
          <a:p>
            <a:pPr lvl="1">
              <a:buNone/>
            </a:pPr>
            <a:r>
              <a:rPr lang="en-GB" sz="1800" dirty="0" smtClean="0"/>
              <a:t>						time	</a:t>
            </a:r>
            <a:r>
              <a:rPr lang="en-GB" sz="1800" dirty="0" err="1" smtClean="0"/>
              <a:t>time</a:t>
            </a:r>
            <a:r>
              <a:rPr lang="en-GB" sz="1800" dirty="0" smtClean="0"/>
              <a:t> spr.	dark I	variation</a:t>
            </a:r>
          </a:p>
          <a:p>
            <a:pPr lvl="1"/>
            <a:r>
              <a:rPr lang="en-GB" sz="1800" dirty="0" smtClean="0"/>
              <a:t>the FP-PMT spec sheet		0.8 ns	0.4 ns	0.05 </a:t>
            </a:r>
            <a:r>
              <a:rPr lang="en-GB" sz="1800" dirty="0" err="1" smtClean="0"/>
              <a:t>nA</a:t>
            </a:r>
            <a:r>
              <a:rPr lang="en-GB" sz="1800" dirty="0" smtClean="0"/>
              <a:t>	1:4</a:t>
            </a:r>
          </a:p>
          <a:p>
            <a:pPr lvl="1">
              <a:buNone/>
            </a:pPr>
            <a:r>
              <a:rPr lang="en-GB" sz="1800" dirty="0" smtClean="0"/>
              <a:t>	</a:t>
            </a:r>
            <a:r>
              <a:rPr lang="en-GB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(to be updated from evaluation data)</a:t>
            </a:r>
          </a:p>
          <a:p>
            <a:pPr lvl="1"/>
            <a:r>
              <a:rPr lang="en-GB" sz="1800" dirty="0" smtClean="0"/>
              <a:t>the 2003 evaluation of the MAPMT	1.1 ns	0.3 ns	0.2 </a:t>
            </a:r>
            <a:r>
              <a:rPr lang="en-GB" sz="1800" dirty="0" err="1" smtClean="0"/>
              <a:t>nA</a:t>
            </a:r>
            <a:r>
              <a:rPr lang="en-GB" sz="1800" dirty="0" smtClean="0"/>
              <a:t>	1:4</a:t>
            </a:r>
          </a:p>
          <a:p>
            <a:pPr lvl="1">
              <a:buNone/>
            </a:pPr>
            <a:r>
              <a:rPr lang="en-GB" sz="1800" dirty="0" smtClean="0"/>
              <a:t>	</a:t>
            </a:r>
            <a:r>
              <a:rPr lang="en-GB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(assumed to yield very similar pulse shapes and spectra)</a:t>
            </a:r>
          </a:p>
          <a:p>
            <a:pPr lvl="1"/>
            <a:r>
              <a:rPr lang="en-GB" sz="1800" dirty="0" smtClean="0"/>
              <a:t>discussions with Jan </a:t>
            </a:r>
            <a:r>
              <a:rPr lang="en-GB" sz="1800" dirty="0" err="1" smtClean="0"/>
              <a:t>Buytaert</a:t>
            </a:r>
            <a:r>
              <a:rPr lang="en-GB" sz="1800" dirty="0" smtClean="0"/>
              <a:t>, Ken Wyllie,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Beetle1.2MA0 – Front End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996396" cy="5357850"/>
          </a:xfrm>
        </p:spPr>
        <p:txBody>
          <a:bodyPr/>
          <a:lstStyle/>
          <a:p>
            <a:r>
              <a:rPr lang="en-GB" sz="2000" dirty="0" smtClean="0"/>
              <a:t>… look back: what did we have…</a:t>
            </a:r>
          </a:p>
          <a:p>
            <a:r>
              <a:rPr lang="en-GB" sz="2000" dirty="0" smtClean="0"/>
              <a:t>‘input-attenuation’ Front-End: gain adapted to </a:t>
            </a:r>
            <a:r>
              <a:rPr lang="en-GB" sz="2000" dirty="0" err="1" smtClean="0"/>
              <a:t>MaPMT</a:t>
            </a:r>
            <a:r>
              <a:rPr lang="en-GB" sz="2000" dirty="0" smtClean="0"/>
              <a:t> signal: 300k e</a:t>
            </a:r>
            <a:r>
              <a:rPr lang="en-GB" sz="2000" baseline="30000" dirty="0" smtClean="0"/>
              <a:t>-</a:t>
            </a:r>
          </a:p>
          <a:p>
            <a:pPr lvl="1"/>
            <a:r>
              <a:rPr lang="en-GB" sz="1800" dirty="0" smtClean="0"/>
              <a:t>coming from preamp optimised for Silicon signal (2x MIP a 22k e</a:t>
            </a:r>
            <a:r>
              <a:rPr lang="en-GB" sz="1800" baseline="30000" dirty="0" smtClean="0"/>
              <a:t>-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larger C</a:t>
            </a:r>
            <a:r>
              <a:rPr lang="en-GB" sz="1800" baseline="-25000" dirty="0" smtClean="0"/>
              <a:t>FB</a:t>
            </a:r>
            <a:r>
              <a:rPr lang="en-GB" sz="1800" dirty="0" smtClean="0"/>
              <a:t> was needed for same output from larger input signal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posed a problem in Beetle1.2 as boundaries of FE-design were fixed already</a:t>
            </a:r>
          </a:p>
          <a:p>
            <a:pPr lvl="1"/>
            <a:r>
              <a:rPr lang="en-GB" sz="1800" dirty="0" smtClean="0"/>
              <a:t>i.e. only limited real estate available for the feed-back capacities of the preamp</a:t>
            </a:r>
          </a:p>
          <a:p>
            <a:pPr lvl="1"/>
            <a:r>
              <a:rPr lang="en-GB" sz="1800" dirty="0" smtClean="0"/>
              <a:t>nevertheless, Nigel’s cramped solution (above) worked very well:</a:t>
            </a:r>
          </a:p>
          <a:p>
            <a:pPr lvl="2"/>
            <a:r>
              <a:rPr lang="en-GB" sz="1600" dirty="0" smtClean="0"/>
              <a:t>noise: ~0.5 ADC channels (~4.3k e</a:t>
            </a:r>
            <a:r>
              <a:rPr lang="en-GB" sz="1600" baseline="30000" dirty="0" smtClean="0"/>
              <a:t>-</a:t>
            </a:r>
            <a:r>
              <a:rPr lang="en-GB" sz="1600" dirty="0" smtClean="0"/>
              <a:t>); signal: ~35 ADC channels (~300k e</a:t>
            </a:r>
            <a:r>
              <a:rPr lang="en-GB" sz="1600" baseline="30000" dirty="0" smtClean="0"/>
              <a:t>-</a:t>
            </a:r>
            <a:r>
              <a:rPr lang="en-GB" sz="1600" dirty="0" smtClean="0"/>
              <a:t>)</a:t>
            </a:r>
          </a:p>
          <a:p>
            <a:pPr lvl="2"/>
            <a:r>
              <a:rPr lang="en-GB" sz="1600" dirty="0" smtClean="0"/>
              <a:t>in FED with issues: 7-bit effective, limited dynamic range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726816" y="2643182"/>
            <a:ext cx="115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C</a:t>
            </a:r>
            <a:r>
              <a:rPr lang="en-GB" baseline="-25000" dirty="0" smtClean="0">
                <a:latin typeface="+mn-lt"/>
              </a:rPr>
              <a:t>FB, preamp</a:t>
            </a:r>
            <a:endParaRPr lang="en-GB" baseline="-25000" dirty="0">
              <a:latin typeface="+mn-lt"/>
            </a:endParaRPr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2881298" y="2928934"/>
            <a:ext cx="785818" cy="14287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7239016" y="2857496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Beetle 1.2MA0: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Nigel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Smale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, 2003</a:t>
            </a:r>
            <a:endParaRPr lang="en-GB" sz="1400" dirty="0">
              <a:solidFill>
                <a:srgbClr val="CC00CC"/>
              </a:solidFill>
              <a:latin typeface="+mn-lt"/>
            </a:endParaRPr>
          </a:p>
        </p:txBody>
      </p:sp>
      <p:grpSp>
        <p:nvGrpSpPr>
          <p:cNvPr id="374" name="Group 373"/>
          <p:cNvGrpSpPr/>
          <p:nvPr/>
        </p:nvGrpSpPr>
        <p:grpSpPr>
          <a:xfrm>
            <a:off x="1731207" y="2428868"/>
            <a:ext cx="7467041" cy="2357454"/>
            <a:chOff x="1731207" y="2428868"/>
            <a:chExt cx="7467041" cy="2357454"/>
          </a:xfrm>
        </p:grpSpPr>
        <p:sp>
          <p:nvSpPr>
            <p:cNvPr id="375" name="Isosceles Triangle 374"/>
            <p:cNvSpPr/>
            <p:nvPr/>
          </p:nvSpPr>
          <p:spPr bwMode="auto">
            <a:xfrm rot="5400000">
              <a:off x="3797107" y="3545019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376" name="Isosceles Triangle 375"/>
            <p:cNvSpPr/>
            <p:nvPr/>
          </p:nvSpPr>
          <p:spPr bwMode="auto">
            <a:xfrm rot="5400000">
              <a:off x="5583057" y="3545018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377" name="Isosceles Triangle 376"/>
            <p:cNvSpPr/>
            <p:nvPr/>
          </p:nvSpPr>
          <p:spPr bwMode="auto">
            <a:xfrm rot="5400000">
              <a:off x="6868941" y="3545018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378" name="Straight Connector 377"/>
            <p:cNvCxnSpPr>
              <a:stCxn id="376" idx="0"/>
              <a:endCxn id="377" idx="3"/>
            </p:cNvCxnSpPr>
            <p:nvPr/>
          </p:nvCxnSpPr>
          <p:spPr bwMode="auto">
            <a:xfrm>
              <a:off x="6570609" y="4002218"/>
              <a:ext cx="371484" cy="158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/>
            <p:cNvCxnSpPr>
              <a:stCxn id="375" idx="0"/>
              <a:endCxn id="492" idx="1"/>
            </p:cNvCxnSpPr>
            <p:nvPr/>
          </p:nvCxnSpPr>
          <p:spPr bwMode="auto">
            <a:xfrm flipV="1">
              <a:off x="4784659" y="4000504"/>
              <a:ext cx="357190" cy="1715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80" name="Group 138"/>
            <p:cNvGrpSpPr/>
            <p:nvPr/>
          </p:nvGrpSpPr>
          <p:grpSpPr>
            <a:xfrm>
              <a:off x="5141849" y="3929066"/>
              <a:ext cx="71438" cy="142876"/>
              <a:chOff x="5453066" y="3786190"/>
              <a:chExt cx="71438" cy="142876"/>
            </a:xfrm>
          </p:grpSpPr>
          <p:sp>
            <p:nvSpPr>
              <p:cNvPr id="492" name="Rectangle 491"/>
              <p:cNvSpPr/>
              <p:nvPr/>
            </p:nvSpPr>
            <p:spPr bwMode="auto">
              <a:xfrm>
                <a:off x="5453066" y="3786190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493" name="Group 346"/>
              <p:cNvGrpSpPr/>
              <p:nvPr/>
            </p:nvGrpSpPr>
            <p:grpSpPr>
              <a:xfrm rot="5400000">
                <a:off x="5417743" y="3822306"/>
                <a:ext cx="142083" cy="71437"/>
                <a:chOff x="5488788" y="3929066"/>
                <a:chExt cx="142083" cy="71437"/>
              </a:xfrm>
            </p:grpSpPr>
            <p:cxnSp>
              <p:nvCxnSpPr>
                <p:cNvPr id="494" name="Straight Connector 493"/>
                <p:cNvCxnSpPr/>
                <p:nvPr/>
              </p:nvCxnSpPr>
              <p:spPr bwMode="auto">
                <a:xfrm rot="10800000">
                  <a:off x="5488788" y="3929066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5" name="Straight Connector 494"/>
                <p:cNvCxnSpPr/>
                <p:nvPr/>
              </p:nvCxnSpPr>
              <p:spPr bwMode="auto">
                <a:xfrm rot="10800000">
                  <a:off x="5488789" y="3999709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381" name="Straight Connector 380"/>
            <p:cNvCxnSpPr>
              <a:stCxn id="386" idx="6"/>
              <a:endCxn id="409" idx="2"/>
            </p:cNvCxnSpPr>
            <p:nvPr/>
          </p:nvCxnSpPr>
          <p:spPr bwMode="auto">
            <a:xfrm>
              <a:off x="2419868" y="4001935"/>
              <a:ext cx="1150345" cy="238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/>
            <p:cNvCxnSpPr>
              <a:stCxn id="377" idx="0"/>
              <a:endCxn id="387" idx="2"/>
            </p:cNvCxnSpPr>
            <p:nvPr/>
          </p:nvCxnSpPr>
          <p:spPr bwMode="auto">
            <a:xfrm flipV="1">
              <a:off x="7856493" y="4001935"/>
              <a:ext cx="214314" cy="283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3" name="TextBox 382"/>
            <p:cNvSpPr txBox="1"/>
            <p:nvPr/>
          </p:nvSpPr>
          <p:spPr>
            <a:xfrm>
              <a:off x="3881430" y="3857628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preamp</a:t>
              </a:r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5667380" y="3857628"/>
              <a:ext cx="5741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shaper</a:t>
              </a: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6999237" y="3857628"/>
              <a:ext cx="5100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buffer</a:t>
              </a:r>
            </a:p>
          </p:txBody>
        </p:sp>
        <p:sp>
          <p:nvSpPr>
            <p:cNvPr id="386" name="Oval 385"/>
            <p:cNvSpPr/>
            <p:nvPr/>
          </p:nvSpPr>
          <p:spPr bwMode="auto">
            <a:xfrm>
              <a:off x="2374149" y="3979075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8070807" y="3979075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388" name="Straight Connector 387"/>
            <p:cNvCxnSpPr>
              <a:endCxn id="376" idx="3"/>
            </p:cNvCxnSpPr>
            <p:nvPr/>
          </p:nvCxnSpPr>
          <p:spPr bwMode="auto">
            <a:xfrm>
              <a:off x="5213288" y="4000503"/>
              <a:ext cx="442921" cy="1715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89" name="Group 189"/>
            <p:cNvGrpSpPr/>
            <p:nvPr/>
          </p:nvGrpSpPr>
          <p:grpSpPr>
            <a:xfrm>
              <a:off x="5141849" y="4267394"/>
              <a:ext cx="971560" cy="518928"/>
              <a:chOff x="1962527" y="4124518"/>
              <a:chExt cx="971560" cy="518928"/>
            </a:xfrm>
          </p:grpSpPr>
          <p:sp>
            <p:nvSpPr>
              <p:cNvPr id="489" name="Oval 488"/>
              <p:cNvSpPr/>
              <p:nvPr/>
            </p:nvSpPr>
            <p:spPr bwMode="auto">
              <a:xfrm>
                <a:off x="245267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90" name="TextBox 489"/>
              <p:cNvSpPr txBox="1"/>
              <p:nvPr/>
            </p:nvSpPr>
            <p:spPr>
              <a:xfrm>
                <a:off x="1962527" y="4397225"/>
                <a:ext cx="4187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bias</a:t>
                </a:r>
              </a:p>
            </p:txBody>
          </p:sp>
          <p:cxnSp>
            <p:nvCxnSpPr>
              <p:cNvPr id="491" name="Elbow Connector 167"/>
              <p:cNvCxnSpPr>
                <a:stCxn id="376" idx="5"/>
                <a:endCxn id="489" idx="6"/>
              </p:cNvCxnSpPr>
              <p:nvPr/>
            </p:nvCxnSpPr>
            <p:spPr bwMode="auto">
              <a:xfrm rot="5400000">
                <a:off x="2516782" y="4106125"/>
                <a:ext cx="398912" cy="435698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0" name="Group 206"/>
            <p:cNvGrpSpPr/>
            <p:nvPr/>
          </p:nvGrpSpPr>
          <p:grpSpPr>
            <a:xfrm>
              <a:off x="6427733" y="4267394"/>
              <a:ext cx="971560" cy="518928"/>
              <a:chOff x="1962527" y="4124518"/>
              <a:chExt cx="971560" cy="518928"/>
            </a:xfrm>
          </p:grpSpPr>
          <p:sp>
            <p:nvSpPr>
              <p:cNvPr id="486" name="Oval 485"/>
              <p:cNvSpPr/>
              <p:nvPr/>
            </p:nvSpPr>
            <p:spPr bwMode="auto">
              <a:xfrm>
                <a:off x="245267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87" name="TextBox 486"/>
              <p:cNvSpPr txBox="1"/>
              <p:nvPr/>
            </p:nvSpPr>
            <p:spPr>
              <a:xfrm>
                <a:off x="1962527" y="4397225"/>
                <a:ext cx="4187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bias</a:t>
                </a:r>
              </a:p>
            </p:txBody>
          </p:sp>
          <p:cxnSp>
            <p:nvCxnSpPr>
              <p:cNvPr id="488" name="Elbow Connector 167"/>
              <p:cNvCxnSpPr>
                <a:stCxn id="377" idx="5"/>
                <a:endCxn id="486" idx="6"/>
              </p:cNvCxnSpPr>
              <p:nvPr/>
            </p:nvCxnSpPr>
            <p:spPr bwMode="auto">
              <a:xfrm rot="5400000">
                <a:off x="2516782" y="4106125"/>
                <a:ext cx="398912" cy="435698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1" name="Group 218"/>
            <p:cNvGrpSpPr/>
            <p:nvPr/>
          </p:nvGrpSpPr>
          <p:grpSpPr>
            <a:xfrm>
              <a:off x="3384471" y="4267394"/>
              <a:ext cx="942989" cy="518928"/>
              <a:chOff x="1962527" y="4124518"/>
              <a:chExt cx="942989" cy="518928"/>
            </a:xfrm>
          </p:grpSpPr>
          <p:sp>
            <p:nvSpPr>
              <p:cNvPr id="483" name="Oval 482"/>
              <p:cNvSpPr/>
              <p:nvPr/>
            </p:nvSpPr>
            <p:spPr bwMode="auto">
              <a:xfrm>
                <a:off x="245267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84" name="TextBox 483"/>
              <p:cNvSpPr txBox="1"/>
              <p:nvPr/>
            </p:nvSpPr>
            <p:spPr>
              <a:xfrm>
                <a:off x="1962527" y="4397225"/>
                <a:ext cx="4187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bias</a:t>
                </a:r>
              </a:p>
            </p:txBody>
          </p:sp>
          <p:cxnSp>
            <p:nvCxnSpPr>
              <p:cNvPr id="485" name="Elbow Connector 167"/>
              <p:cNvCxnSpPr>
                <a:stCxn id="375" idx="5"/>
                <a:endCxn id="483" idx="6"/>
              </p:cNvCxnSpPr>
              <p:nvPr/>
            </p:nvCxnSpPr>
            <p:spPr bwMode="auto">
              <a:xfrm rot="5400000">
                <a:off x="2502497" y="4120411"/>
                <a:ext cx="398911" cy="407126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92" name="TextBox 391"/>
            <p:cNvSpPr txBox="1"/>
            <p:nvPr/>
          </p:nvSpPr>
          <p:spPr>
            <a:xfrm>
              <a:off x="3278172" y="4040035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input</a:t>
              </a:r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8213683" y="3857628"/>
              <a:ext cx="9845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output to ADC</a:t>
              </a:r>
            </a:p>
          </p:txBody>
        </p:sp>
        <p:grpSp>
          <p:nvGrpSpPr>
            <p:cNvPr id="394" name="Group 451"/>
            <p:cNvGrpSpPr/>
            <p:nvPr/>
          </p:nvGrpSpPr>
          <p:grpSpPr>
            <a:xfrm>
              <a:off x="3713089" y="2555077"/>
              <a:ext cx="1214446" cy="1445427"/>
              <a:chOff x="2238356" y="2412201"/>
              <a:chExt cx="1214446" cy="1445427"/>
            </a:xfrm>
          </p:grpSpPr>
          <p:cxnSp>
            <p:nvCxnSpPr>
              <p:cNvPr id="455" name="Elbow Connector 167"/>
              <p:cNvCxnSpPr/>
              <p:nvPr/>
            </p:nvCxnSpPr>
            <p:spPr bwMode="auto">
              <a:xfrm rot="16200000" flipV="1">
                <a:off x="2702703" y="3107529"/>
                <a:ext cx="785818" cy="714380"/>
              </a:xfrm>
              <a:prstGeom prst="bentConnector3">
                <a:avLst>
                  <a:gd name="adj1" fmla="val 10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6" name="Elbow Connector 167"/>
              <p:cNvCxnSpPr/>
              <p:nvPr/>
            </p:nvCxnSpPr>
            <p:spPr bwMode="auto">
              <a:xfrm rot="5400000" flipH="1" flipV="1">
                <a:off x="2166918" y="3143248"/>
                <a:ext cx="785818" cy="642942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7" name="Elbow Connector 167"/>
              <p:cNvCxnSpPr/>
              <p:nvPr/>
            </p:nvCxnSpPr>
            <p:spPr bwMode="auto">
              <a:xfrm rot="10800000">
                <a:off x="3024174" y="2786058"/>
                <a:ext cx="428628" cy="285752"/>
              </a:xfrm>
              <a:prstGeom prst="bentConnector3">
                <a:avLst>
                  <a:gd name="adj1" fmla="val 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8" name="Elbow Connector 167"/>
              <p:cNvCxnSpPr/>
              <p:nvPr/>
            </p:nvCxnSpPr>
            <p:spPr bwMode="auto">
              <a:xfrm flipV="1">
                <a:off x="2238356" y="2786058"/>
                <a:ext cx="428628" cy="285752"/>
              </a:xfrm>
              <a:prstGeom prst="bentConnector3">
                <a:avLst>
                  <a:gd name="adj1" fmla="val 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59" name="Group 198"/>
              <p:cNvGrpSpPr/>
              <p:nvPr/>
            </p:nvGrpSpPr>
            <p:grpSpPr>
              <a:xfrm>
                <a:off x="2986070" y="3072604"/>
                <a:ext cx="214314" cy="357190"/>
                <a:chOff x="5093488" y="3931448"/>
                <a:chExt cx="214314" cy="357190"/>
              </a:xfrm>
            </p:grpSpPr>
            <p:cxnSp>
              <p:nvCxnSpPr>
                <p:cNvPr id="479" name="Straight Connector 478"/>
                <p:cNvCxnSpPr/>
                <p:nvPr/>
              </p:nvCxnSpPr>
              <p:spPr bwMode="auto">
                <a:xfrm rot="5400000" flipH="1" flipV="1">
                  <a:off x="5024435" y="4109249"/>
                  <a:ext cx="357190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0" name="Straight Connector 479"/>
                <p:cNvCxnSpPr/>
                <p:nvPr/>
              </p:nvCxnSpPr>
              <p:spPr bwMode="auto">
                <a:xfrm rot="10800000">
                  <a:off x="5093488" y="4213229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1" name="Straight Connector 480"/>
                <p:cNvCxnSpPr/>
                <p:nvPr/>
              </p:nvCxnSpPr>
              <p:spPr bwMode="auto">
                <a:xfrm rot="10800000">
                  <a:off x="5129211" y="4249738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2" name="Straight Connector 481"/>
                <p:cNvCxnSpPr/>
                <p:nvPr/>
              </p:nvCxnSpPr>
              <p:spPr bwMode="auto">
                <a:xfrm rot="10800000">
                  <a:off x="5164926" y="4286256"/>
                  <a:ext cx="71438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60" name="Group 290"/>
              <p:cNvGrpSpPr/>
              <p:nvPr/>
            </p:nvGrpSpPr>
            <p:grpSpPr>
              <a:xfrm rot="16200000">
                <a:off x="3059893" y="3107530"/>
                <a:ext cx="71438" cy="142876"/>
                <a:chOff x="5453066" y="3786190"/>
                <a:chExt cx="71438" cy="142876"/>
              </a:xfrm>
            </p:grpSpPr>
            <p:sp>
              <p:nvSpPr>
                <p:cNvPr id="475" name="Rectangle 474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76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477" name="Straight Connector 476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8" name="Straight Connector 477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461" name="Elbow Connector 167"/>
              <p:cNvCxnSpPr/>
              <p:nvPr/>
            </p:nvCxnSpPr>
            <p:spPr bwMode="auto">
              <a:xfrm rot="10800000">
                <a:off x="2809860" y="2786058"/>
                <a:ext cx="142876" cy="71438"/>
              </a:xfrm>
              <a:prstGeom prst="bentConnector3">
                <a:avLst>
                  <a:gd name="adj1" fmla="val 101667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2" name="Elbow Connector 167"/>
              <p:cNvCxnSpPr/>
              <p:nvPr/>
            </p:nvCxnSpPr>
            <p:spPr bwMode="auto">
              <a:xfrm rot="10800000" flipH="1">
                <a:off x="2881299" y="2786057"/>
                <a:ext cx="142876" cy="71438"/>
              </a:xfrm>
              <a:prstGeom prst="bentConnector3">
                <a:avLst>
                  <a:gd name="adj1" fmla="val 98333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63" name="Group 366"/>
              <p:cNvGrpSpPr/>
              <p:nvPr/>
            </p:nvGrpSpPr>
            <p:grpSpPr>
              <a:xfrm>
                <a:off x="2595546" y="2412201"/>
                <a:ext cx="428628" cy="373857"/>
                <a:chOff x="2595546" y="2412201"/>
                <a:chExt cx="428628" cy="373857"/>
              </a:xfrm>
            </p:grpSpPr>
            <p:cxnSp>
              <p:nvCxnSpPr>
                <p:cNvPr id="469" name="Elbow Connector 167"/>
                <p:cNvCxnSpPr/>
                <p:nvPr/>
              </p:nvCxnSpPr>
              <p:spPr bwMode="auto">
                <a:xfrm flipV="1">
                  <a:off x="2595546" y="2642388"/>
                  <a:ext cx="214314" cy="142876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0" name="Elbow Connector 167"/>
                <p:cNvCxnSpPr/>
                <p:nvPr/>
              </p:nvCxnSpPr>
              <p:spPr bwMode="auto">
                <a:xfrm flipH="1" flipV="1">
                  <a:off x="2809860" y="2642388"/>
                  <a:ext cx="214314" cy="142876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1" name="Straight Connector 470"/>
                <p:cNvCxnSpPr/>
                <p:nvPr/>
              </p:nvCxnSpPr>
              <p:spPr bwMode="auto">
                <a:xfrm>
                  <a:off x="2702699" y="2605085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2" name="Straight Connector 471"/>
                <p:cNvCxnSpPr/>
                <p:nvPr/>
              </p:nvCxnSpPr>
              <p:spPr bwMode="auto">
                <a:xfrm rot="5400000">
                  <a:off x="2739216" y="2713826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3" name="Straight Connector 472"/>
                <p:cNvCxnSpPr>
                  <a:stCxn id="474" idx="4"/>
                </p:cNvCxnSpPr>
                <p:nvPr/>
              </p:nvCxnSpPr>
              <p:spPr bwMode="auto">
                <a:xfrm rot="5400000">
                  <a:off x="2739775" y="2528006"/>
                  <a:ext cx="141602" cy="143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74" name="Oval 473"/>
                <p:cNvSpPr/>
                <p:nvPr/>
              </p:nvSpPr>
              <p:spPr bwMode="auto">
                <a:xfrm>
                  <a:off x="2788431" y="2412201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4" name="Group 254"/>
              <p:cNvGrpSpPr/>
              <p:nvPr/>
            </p:nvGrpSpPr>
            <p:grpSpPr>
              <a:xfrm>
                <a:off x="2666984" y="3000372"/>
                <a:ext cx="71438" cy="142876"/>
                <a:chOff x="5453066" y="3786190"/>
                <a:chExt cx="71438" cy="142876"/>
              </a:xfrm>
            </p:grpSpPr>
            <p:sp>
              <p:nvSpPr>
                <p:cNvPr id="465" name="Rectangle 464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66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467" name="Straight Connector 466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8" name="Straight Connector 467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grpSp>
          <p:nvGrpSpPr>
            <p:cNvPr id="395" name="Group 435"/>
            <p:cNvGrpSpPr/>
            <p:nvPr/>
          </p:nvGrpSpPr>
          <p:grpSpPr>
            <a:xfrm>
              <a:off x="5570477" y="2555077"/>
              <a:ext cx="1214448" cy="1445427"/>
              <a:chOff x="4095744" y="2412201"/>
              <a:chExt cx="1214448" cy="1445427"/>
            </a:xfrm>
          </p:grpSpPr>
          <p:cxnSp>
            <p:nvCxnSpPr>
              <p:cNvPr id="427" name="Elbow Connector 167"/>
              <p:cNvCxnSpPr/>
              <p:nvPr/>
            </p:nvCxnSpPr>
            <p:spPr bwMode="auto">
              <a:xfrm rot="16200000" flipV="1">
                <a:off x="4560091" y="3107529"/>
                <a:ext cx="785818" cy="714380"/>
              </a:xfrm>
              <a:prstGeom prst="bentConnector3">
                <a:avLst>
                  <a:gd name="adj1" fmla="val 10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8" name="Elbow Connector 167"/>
              <p:cNvCxnSpPr/>
              <p:nvPr/>
            </p:nvCxnSpPr>
            <p:spPr bwMode="auto">
              <a:xfrm rot="5400000" flipH="1" flipV="1">
                <a:off x="4024306" y="3143248"/>
                <a:ext cx="785818" cy="642942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9" name="Elbow Connector 167"/>
              <p:cNvCxnSpPr/>
              <p:nvPr/>
            </p:nvCxnSpPr>
            <p:spPr bwMode="auto">
              <a:xfrm rot="10800000">
                <a:off x="4881562" y="2786058"/>
                <a:ext cx="428628" cy="285752"/>
              </a:xfrm>
              <a:prstGeom prst="bentConnector3">
                <a:avLst>
                  <a:gd name="adj1" fmla="val 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0" name="Elbow Connector 167"/>
              <p:cNvCxnSpPr/>
              <p:nvPr/>
            </p:nvCxnSpPr>
            <p:spPr bwMode="auto">
              <a:xfrm flipV="1">
                <a:off x="4095744" y="2786058"/>
                <a:ext cx="428628" cy="285752"/>
              </a:xfrm>
              <a:prstGeom prst="bentConnector3">
                <a:avLst>
                  <a:gd name="adj1" fmla="val 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1" name="Group 198"/>
              <p:cNvGrpSpPr/>
              <p:nvPr/>
            </p:nvGrpSpPr>
            <p:grpSpPr>
              <a:xfrm>
                <a:off x="4843458" y="3072604"/>
                <a:ext cx="214314" cy="357190"/>
                <a:chOff x="5093488" y="3931448"/>
                <a:chExt cx="214314" cy="357190"/>
              </a:xfrm>
            </p:grpSpPr>
            <p:cxnSp>
              <p:nvCxnSpPr>
                <p:cNvPr id="451" name="Straight Connector 450"/>
                <p:cNvCxnSpPr/>
                <p:nvPr/>
              </p:nvCxnSpPr>
              <p:spPr bwMode="auto">
                <a:xfrm rot="5400000" flipH="1" flipV="1">
                  <a:off x="5024435" y="4109249"/>
                  <a:ext cx="357190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2" name="Straight Connector 451"/>
                <p:cNvCxnSpPr/>
                <p:nvPr/>
              </p:nvCxnSpPr>
              <p:spPr bwMode="auto">
                <a:xfrm rot="10800000">
                  <a:off x="5093488" y="4213229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3" name="Straight Connector 452"/>
                <p:cNvCxnSpPr/>
                <p:nvPr/>
              </p:nvCxnSpPr>
              <p:spPr bwMode="auto">
                <a:xfrm rot="10800000">
                  <a:off x="5129211" y="4249738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4" name="Straight Connector 453"/>
                <p:cNvCxnSpPr/>
                <p:nvPr/>
              </p:nvCxnSpPr>
              <p:spPr bwMode="auto">
                <a:xfrm rot="10800000">
                  <a:off x="5164926" y="4286256"/>
                  <a:ext cx="71438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32" name="Group 290"/>
              <p:cNvGrpSpPr/>
              <p:nvPr/>
            </p:nvGrpSpPr>
            <p:grpSpPr>
              <a:xfrm rot="16200000">
                <a:off x="4917281" y="3107530"/>
                <a:ext cx="71438" cy="142876"/>
                <a:chOff x="5453066" y="3786190"/>
                <a:chExt cx="71438" cy="142876"/>
              </a:xfrm>
            </p:grpSpPr>
            <p:sp>
              <p:nvSpPr>
                <p:cNvPr id="447" name="Rectangle 446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48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449" name="Straight Connector 448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50" name="Straight Connector 449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433" name="Elbow Connector 167"/>
              <p:cNvCxnSpPr/>
              <p:nvPr/>
            </p:nvCxnSpPr>
            <p:spPr bwMode="auto">
              <a:xfrm rot="5400000" flipH="1" flipV="1">
                <a:off x="4524372" y="2928934"/>
                <a:ext cx="285752" cy="1588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4" name="Elbow Connector 167"/>
              <p:cNvCxnSpPr/>
              <p:nvPr/>
            </p:nvCxnSpPr>
            <p:spPr bwMode="auto">
              <a:xfrm>
                <a:off x="4667248" y="2928934"/>
                <a:ext cx="642944" cy="2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5" name="Group 366"/>
              <p:cNvGrpSpPr/>
              <p:nvPr/>
            </p:nvGrpSpPr>
            <p:grpSpPr>
              <a:xfrm>
                <a:off x="4452934" y="2412201"/>
                <a:ext cx="428628" cy="373857"/>
                <a:chOff x="2595546" y="2412201"/>
                <a:chExt cx="428628" cy="373857"/>
              </a:xfrm>
            </p:grpSpPr>
            <p:cxnSp>
              <p:nvCxnSpPr>
                <p:cNvPr id="441" name="Elbow Connector 167"/>
                <p:cNvCxnSpPr/>
                <p:nvPr/>
              </p:nvCxnSpPr>
              <p:spPr bwMode="auto">
                <a:xfrm flipV="1">
                  <a:off x="2595546" y="2642388"/>
                  <a:ext cx="214314" cy="142876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2" name="Elbow Connector 167"/>
                <p:cNvCxnSpPr/>
                <p:nvPr/>
              </p:nvCxnSpPr>
              <p:spPr bwMode="auto">
                <a:xfrm flipH="1" flipV="1">
                  <a:off x="2809860" y="2642388"/>
                  <a:ext cx="214314" cy="142876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3" name="Straight Connector 442"/>
                <p:cNvCxnSpPr/>
                <p:nvPr/>
              </p:nvCxnSpPr>
              <p:spPr bwMode="auto">
                <a:xfrm>
                  <a:off x="2702699" y="2605085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4" name="Straight Connector 443"/>
                <p:cNvCxnSpPr/>
                <p:nvPr/>
              </p:nvCxnSpPr>
              <p:spPr bwMode="auto">
                <a:xfrm rot="5400000">
                  <a:off x="2739216" y="2713826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5" name="Straight Connector 444"/>
                <p:cNvCxnSpPr>
                  <a:stCxn id="446" idx="4"/>
                </p:cNvCxnSpPr>
                <p:nvPr/>
              </p:nvCxnSpPr>
              <p:spPr bwMode="auto">
                <a:xfrm rot="5400000">
                  <a:off x="2739775" y="2528006"/>
                  <a:ext cx="141602" cy="143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46" name="Oval 445"/>
                <p:cNvSpPr/>
                <p:nvPr/>
              </p:nvSpPr>
              <p:spPr bwMode="auto">
                <a:xfrm>
                  <a:off x="2788431" y="2412201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36" name="Group 254"/>
              <p:cNvGrpSpPr/>
              <p:nvPr/>
            </p:nvGrpSpPr>
            <p:grpSpPr>
              <a:xfrm>
                <a:off x="4524372" y="3000372"/>
                <a:ext cx="71438" cy="142876"/>
                <a:chOff x="5453066" y="3786190"/>
                <a:chExt cx="71438" cy="142876"/>
              </a:xfrm>
            </p:grpSpPr>
            <p:sp>
              <p:nvSpPr>
                <p:cNvPr id="437" name="Rectangle 436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38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439" name="Straight Connector 438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0" name="Straight Connector 439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grpSp>
          <p:nvGrpSpPr>
            <p:cNvPr id="396" name="Group 492"/>
            <p:cNvGrpSpPr/>
            <p:nvPr/>
          </p:nvGrpSpPr>
          <p:grpSpPr>
            <a:xfrm>
              <a:off x="5251391" y="3597595"/>
              <a:ext cx="142876" cy="402909"/>
              <a:chOff x="5251391" y="3597595"/>
              <a:chExt cx="142876" cy="402909"/>
            </a:xfrm>
          </p:grpSpPr>
          <p:cxnSp>
            <p:nvCxnSpPr>
              <p:cNvPr id="420" name="Straight Connector 419"/>
              <p:cNvCxnSpPr>
                <a:stCxn id="422" idx="4"/>
              </p:cNvCxnSpPr>
              <p:nvPr/>
            </p:nvCxnSpPr>
            <p:spPr bwMode="auto">
              <a:xfrm rot="16200000" flipH="1">
                <a:off x="5143916" y="3820797"/>
                <a:ext cx="357190" cy="222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21" name="Group 446"/>
              <p:cNvGrpSpPr/>
              <p:nvPr/>
            </p:nvGrpSpPr>
            <p:grpSpPr>
              <a:xfrm rot="5400000" flipV="1">
                <a:off x="5287110" y="3750471"/>
                <a:ext cx="71438" cy="142876"/>
                <a:chOff x="5453066" y="3786190"/>
                <a:chExt cx="71438" cy="142876"/>
              </a:xfrm>
            </p:grpSpPr>
            <p:sp>
              <p:nvSpPr>
                <p:cNvPr id="423" name="Rectangle 422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24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26" name="Straight Connector 425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422" name="Oval 421"/>
              <p:cNvSpPr/>
              <p:nvPr/>
            </p:nvSpPr>
            <p:spPr bwMode="auto">
              <a:xfrm>
                <a:off x="5298539" y="359759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397" name="TextBox 396"/>
            <p:cNvSpPr txBox="1"/>
            <p:nvPr/>
          </p:nvSpPr>
          <p:spPr>
            <a:xfrm>
              <a:off x="3943529" y="2428868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</a:t>
              </a: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872355" y="2428868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</a:t>
              </a: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086537" y="3500438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</a:t>
              </a:r>
            </a:p>
          </p:txBody>
        </p:sp>
        <p:sp>
          <p:nvSpPr>
            <p:cNvPr id="400" name="Rectangle 399"/>
            <p:cNvSpPr/>
            <p:nvPr/>
          </p:nvSpPr>
          <p:spPr bwMode="auto">
            <a:xfrm rot="5400000">
              <a:off x="2909934" y="3821909"/>
              <a:ext cx="142876" cy="3571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grpSp>
          <p:nvGrpSpPr>
            <p:cNvPr id="401" name="Group 198"/>
            <p:cNvGrpSpPr/>
            <p:nvPr/>
          </p:nvGrpSpPr>
          <p:grpSpPr>
            <a:xfrm>
              <a:off x="2517025" y="4000504"/>
              <a:ext cx="214314" cy="287338"/>
              <a:chOff x="5060154" y="4000506"/>
              <a:chExt cx="214314" cy="287338"/>
            </a:xfrm>
          </p:grpSpPr>
          <p:cxnSp>
            <p:nvCxnSpPr>
              <p:cNvPr id="416" name="Straight Connector 415"/>
              <p:cNvCxnSpPr/>
              <p:nvPr/>
            </p:nvCxnSpPr>
            <p:spPr bwMode="auto">
              <a:xfrm rot="5400000" flipH="1" flipV="1">
                <a:off x="5024440" y="4143380"/>
                <a:ext cx="285750" cy="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7" name="Straight Connector 416"/>
              <p:cNvCxnSpPr/>
              <p:nvPr/>
            </p:nvCxnSpPr>
            <p:spPr bwMode="auto">
              <a:xfrm rot="10800000">
                <a:off x="5060154" y="4213229"/>
                <a:ext cx="214314" cy="158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8" name="Straight Connector 417"/>
              <p:cNvCxnSpPr/>
              <p:nvPr/>
            </p:nvCxnSpPr>
            <p:spPr bwMode="auto">
              <a:xfrm rot="10800000">
                <a:off x="5095877" y="4249738"/>
                <a:ext cx="142082" cy="79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9" name="Straight Connector 418"/>
              <p:cNvCxnSpPr/>
              <p:nvPr/>
            </p:nvCxnSpPr>
            <p:spPr bwMode="auto">
              <a:xfrm rot="10800000">
                <a:off x="5131592" y="4286256"/>
                <a:ext cx="71438" cy="158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2" name="Group 465"/>
            <p:cNvGrpSpPr/>
            <p:nvPr/>
          </p:nvGrpSpPr>
          <p:grpSpPr>
            <a:xfrm rot="5400000" flipV="1">
              <a:off x="2588459" y="4036223"/>
              <a:ext cx="71438" cy="142876"/>
              <a:chOff x="5453066" y="3786190"/>
              <a:chExt cx="71438" cy="142876"/>
            </a:xfrm>
          </p:grpSpPr>
          <p:sp>
            <p:nvSpPr>
              <p:cNvPr id="412" name="Rectangle 411"/>
              <p:cNvSpPr/>
              <p:nvPr/>
            </p:nvSpPr>
            <p:spPr bwMode="auto">
              <a:xfrm>
                <a:off x="5453066" y="3786190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413" name="Group 346"/>
              <p:cNvGrpSpPr/>
              <p:nvPr/>
            </p:nvGrpSpPr>
            <p:grpSpPr>
              <a:xfrm rot="5400000">
                <a:off x="5417743" y="3822306"/>
                <a:ext cx="142083" cy="71437"/>
                <a:chOff x="5488788" y="3929066"/>
                <a:chExt cx="142083" cy="71437"/>
              </a:xfrm>
            </p:grpSpPr>
            <p:cxnSp>
              <p:nvCxnSpPr>
                <p:cNvPr id="414" name="Straight Connector 413"/>
                <p:cNvCxnSpPr/>
                <p:nvPr/>
              </p:nvCxnSpPr>
              <p:spPr bwMode="auto">
                <a:xfrm rot="10800000">
                  <a:off x="5488788" y="3929066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5" name="Straight Connector 414"/>
                <p:cNvCxnSpPr/>
                <p:nvPr/>
              </p:nvCxnSpPr>
              <p:spPr bwMode="auto">
                <a:xfrm rot="10800000">
                  <a:off x="5488789" y="3999709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03" name="TextBox 402"/>
            <p:cNvSpPr txBox="1"/>
            <p:nvPr/>
          </p:nvSpPr>
          <p:spPr>
            <a:xfrm>
              <a:off x="2517025" y="3221180"/>
              <a:ext cx="8643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line-in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C =O(10pF)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&amp;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R=50</a:t>
              </a:r>
              <a:r>
                <a:rPr lang="en-GB" sz="1000" dirty="0" smtClean="0">
                  <a:solidFill>
                    <a:schemeClr val="tx1"/>
                  </a:solidFill>
                  <a:latin typeface="Symbol" pitchFamily="18" charset="2"/>
                </a:rPr>
                <a:t>W</a:t>
              </a:r>
              <a:endParaRPr lang="en-GB" sz="1000" dirty="0" smtClean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3713089" y="3000372"/>
              <a:ext cx="5084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~800fF</a:t>
              </a:r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533216" y="3000372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 ~200fF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4856097" y="4070812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 ~200fF</a:t>
              </a: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3641651" y="2643182"/>
              <a:ext cx="5645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~300k</a:t>
              </a:r>
              <a:r>
                <a:rPr lang="en-GB" sz="800" dirty="0" smtClean="0">
                  <a:solidFill>
                    <a:schemeClr val="tx1"/>
                  </a:solidFill>
                  <a:latin typeface="Symbol" pitchFamily="18" charset="2"/>
                </a:rPr>
                <a:t>W</a:t>
              </a: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5434527" y="2643182"/>
              <a:ext cx="5469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~100k</a:t>
              </a:r>
              <a:r>
                <a:rPr lang="en-GB" sz="800" dirty="0" smtClean="0">
                  <a:solidFill>
                    <a:schemeClr val="tx1"/>
                  </a:solidFill>
                  <a:latin typeface="Symbol" pitchFamily="18" charset="2"/>
                </a:rPr>
                <a:t>W</a:t>
              </a: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3570213" y="3981456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410" name="Straight Connector 409"/>
            <p:cNvCxnSpPr>
              <a:stCxn id="409" idx="6"/>
              <a:endCxn id="375" idx="3"/>
            </p:cNvCxnSpPr>
            <p:nvPr/>
          </p:nvCxnSpPr>
          <p:spPr bwMode="auto">
            <a:xfrm flipV="1">
              <a:off x="3615932" y="4002219"/>
              <a:ext cx="254327" cy="209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1" name="TextBox 410"/>
            <p:cNvSpPr txBox="1"/>
            <p:nvPr/>
          </p:nvSpPr>
          <p:spPr>
            <a:xfrm>
              <a:off x="1731207" y="3857628"/>
              <a:ext cx="6335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MaPMT</a:t>
              </a:r>
              <a:endParaRPr lang="en-GB" sz="10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9704" y="2928934"/>
            <a:ext cx="864108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166654" y="3417552"/>
            <a:ext cx="1428760" cy="1060704"/>
            <a:chOff x="166654" y="2828921"/>
            <a:chExt cx="1428760" cy="106070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166654" y="3355974"/>
              <a:ext cx="142876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Isosceles Triangle 9"/>
            <p:cNvSpPr/>
            <p:nvPr/>
          </p:nvSpPr>
          <p:spPr bwMode="auto">
            <a:xfrm rot="5400000">
              <a:off x="379254" y="2902073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3577" y="3214682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preamp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Gain Adaptation in MAROC 2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MAROC 2 chip provides gain adaptation for 64 </a:t>
            </a:r>
            <a:r>
              <a:rPr lang="en-GB" sz="2000" dirty="0" err="1" smtClean="0"/>
              <a:t>MaPMT</a:t>
            </a:r>
            <a:r>
              <a:rPr lang="en-GB" sz="2000" dirty="0" smtClean="0"/>
              <a:t> channels:</a:t>
            </a:r>
          </a:p>
          <a:p>
            <a:pPr lvl="1"/>
            <a:r>
              <a:rPr lang="en-GB" sz="1800" dirty="0" smtClean="0"/>
              <a:t>(super common base) pre-amplifier with successive scaled mirror (i.e. variable gain unit)</a:t>
            </a:r>
          </a:p>
          <a:p>
            <a:pPr lvl="1"/>
            <a:r>
              <a:rPr lang="en-GB" sz="1800" dirty="0" smtClean="0"/>
              <a:t>low input impedance </a:t>
            </a:r>
            <a:r>
              <a:rPr lang="en-GB" sz="1800" dirty="0" smtClean="0">
                <a:sym typeface="Symbol"/>
              </a:rPr>
              <a:t> low current in mirrors  reduced cross-talk</a:t>
            </a:r>
          </a:p>
          <a:p>
            <a:pPr lvl="1"/>
            <a:r>
              <a:rPr lang="en-GB" sz="1800" dirty="0" smtClean="0"/>
              <a:t>6 bits to steer 6 parallel scales</a:t>
            </a:r>
          </a:p>
          <a:p>
            <a:pPr lvl="2"/>
            <a:r>
              <a:rPr lang="en-GB" sz="1600" dirty="0" smtClean="0"/>
              <a:t>gain value 0 = signal inhibited</a:t>
            </a:r>
          </a:p>
          <a:p>
            <a:pPr lvl="2"/>
            <a:r>
              <a:rPr lang="en-GB" sz="1600" dirty="0" smtClean="0"/>
              <a:t>gain value 16 = unity gain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r>
              <a:rPr lang="en-GB" sz="2200" dirty="0" smtClean="0"/>
              <a:t>input signal variation 4:1 equalised to ~6% of nominal signal (300k e</a:t>
            </a:r>
            <a:r>
              <a:rPr lang="en-GB" sz="2200" baseline="30000" dirty="0" smtClean="0"/>
              <a:t>-</a:t>
            </a:r>
            <a:r>
              <a:rPr lang="en-GB" sz="2200" dirty="0" smtClean="0"/>
              <a:t>)</a:t>
            </a:r>
          </a:p>
          <a:p>
            <a:pPr lvl="1"/>
            <a:r>
              <a:rPr lang="en-GB" sz="1800" dirty="0" smtClean="0"/>
              <a:t>input range: 75k…300k e</a:t>
            </a:r>
            <a:r>
              <a:rPr lang="en-GB" sz="1800" baseline="30000" dirty="0" smtClean="0"/>
              <a:t>-</a:t>
            </a:r>
            <a:r>
              <a:rPr lang="en-GB" sz="1800" dirty="0" smtClean="0"/>
              <a:t> </a:t>
            </a:r>
            <a:r>
              <a:rPr lang="en-GB" sz="1800" dirty="0" smtClean="0">
                <a:sym typeface="Symbol"/>
              </a:rPr>
              <a:t></a:t>
            </a:r>
            <a:r>
              <a:rPr lang="en-GB" sz="1800" dirty="0" smtClean="0"/>
              <a:t> to: 295.3k…314.0k e</a:t>
            </a:r>
            <a:r>
              <a:rPr lang="en-GB" sz="1800" baseline="30000" dirty="0" smtClean="0"/>
              <a:t>-</a:t>
            </a:r>
            <a:r>
              <a:rPr lang="en-GB" sz="1800" dirty="0" smtClean="0"/>
              <a:t>, i.e. width: 18.75k </a:t>
            </a:r>
            <a:r>
              <a:rPr lang="en-GB" sz="1800" smtClean="0"/>
              <a:t>e</a:t>
            </a:r>
            <a:r>
              <a:rPr lang="en-GB" sz="1800" baseline="30000" smtClean="0"/>
              <a:t>-</a:t>
            </a:r>
            <a:r>
              <a:rPr lang="en-GB" sz="1800" smtClean="0"/>
              <a:t> </a:t>
            </a:r>
            <a:endParaRPr lang="en-GB" sz="1800" dirty="0" smtClean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381364" y="3214686"/>
            <a:ext cx="92869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FP-PMT Preamp Options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6710380" cy="5357850"/>
          </a:xfrm>
        </p:spPr>
        <p:txBody>
          <a:bodyPr/>
          <a:lstStyle/>
          <a:p>
            <a:r>
              <a:rPr lang="en-GB" sz="2000" dirty="0" smtClean="0"/>
              <a:t>Capacitive gain adaptation</a:t>
            </a:r>
            <a:r>
              <a:rPr lang="en-GB" sz="2000" dirty="0" smtClean="0"/>
              <a:t>:</a:t>
            </a:r>
          </a:p>
          <a:p>
            <a:pPr lvl="1"/>
            <a:r>
              <a:rPr lang="en-GB" sz="1800" dirty="0" smtClean="0"/>
              <a:t>real </a:t>
            </a:r>
            <a:r>
              <a:rPr lang="en-GB" sz="1800" dirty="0" smtClean="0"/>
              <a:t>estate not yet </a:t>
            </a:r>
            <a:r>
              <a:rPr lang="en-GB" sz="1800" dirty="0" smtClean="0"/>
              <a:t>defined</a:t>
            </a:r>
          </a:p>
          <a:p>
            <a:pPr lvl="1">
              <a:buNone/>
            </a:pPr>
            <a:r>
              <a:rPr lang="en-GB" sz="1800" dirty="0" smtClean="0">
                <a:sym typeface="Symbol"/>
              </a:rPr>
              <a:t>	 chance to find optimal </a:t>
            </a:r>
            <a:r>
              <a:rPr lang="en-GB" sz="1800" dirty="0" smtClean="0">
                <a:sym typeface="Symbol"/>
              </a:rPr>
              <a:t>solution</a:t>
            </a:r>
            <a:endParaRPr lang="en-GB" sz="1800" dirty="0" smtClean="0"/>
          </a:p>
          <a:p>
            <a:pPr lvl="1"/>
            <a:r>
              <a:rPr lang="en-GB" sz="1800" dirty="0" smtClean="0"/>
              <a:t>configurable </a:t>
            </a:r>
            <a:r>
              <a:rPr lang="en-GB" sz="1800" dirty="0" smtClean="0"/>
              <a:t>capacities for each channel provide gain adaptation</a:t>
            </a:r>
          </a:p>
          <a:p>
            <a:pPr lvl="1"/>
            <a:r>
              <a:rPr lang="en-GB" sz="1800" dirty="0" smtClean="0"/>
              <a:t>simple </a:t>
            </a:r>
            <a:r>
              <a:rPr lang="en-GB" sz="1800" dirty="0" smtClean="0"/>
              <a:t>approach (Jan </a:t>
            </a:r>
            <a:r>
              <a:rPr lang="en-GB" sz="1800" dirty="0" err="1" smtClean="0"/>
              <a:t>Buytaert</a:t>
            </a:r>
            <a:r>
              <a:rPr lang="en-GB" sz="1800" dirty="0" smtClean="0"/>
              <a:t>):</a:t>
            </a:r>
          </a:p>
          <a:p>
            <a:pPr lvl="2"/>
            <a:r>
              <a:rPr lang="en-GB" sz="1600" dirty="0" smtClean="0"/>
              <a:t>minimum </a:t>
            </a:r>
            <a:r>
              <a:rPr lang="en-GB" sz="1600" dirty="0" smtClean="0"/>
              <a:t>fixed capacity: </a:t>
            </a:r>
            <a:r>
              <a:rPr lang="en-GB" sz="1600" dirty="0" err="1" smtClean="0">
                <a:solidFill>
                  <a:srgbClr val="FF0000"/>
                </a:solidFill>
              </a:rPr>
              <a:t>C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BF,min</a:t>
            </a:r>
            <a:endParaRPr lang="en-GB" sz="1600" baseline="-25000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GB" sz="1600" dirty="0" smtClean="0"/>
              <a:t>	(for minimum signal)</a:t>
            </a:r>
          </a:p>
          <a:p>
            <a:pPr lvl="2"/>
            <a:r>
              <a:rPr lang="en-GB" sz="1600" dirty="0" smtClean="0"/>
              <a:t>6 </a:t>
            </a:r>
            <a:r>
              <a:rPr lang="en-GB" sz="1600" dirty="0" smtClean="0"/>
              <a:t>bit configuration for </a:t>
            </a:r>
            <a:r>
              <a:rPr lang="en-GB" sz="1600" dirty="0" smtClean="0">
                <a:solidFill>
                  <a:srgbClr val="FF0000"/>
                </a:solidFill>
              </a:rPr>
              <a:t>additional C</a:t>
            </a:r>
          </a:p>
          <a:p>
            <a:pPr lvl="2">
              <a:buNone/>
            </a:pPr>
            <a:r>
              <a:rPr lang="en-GB" sz="1600" dirty="0" smtClean="0"/>
              <a:t>	(</a:t>
            </a:r>
            <a:r>
              <a:rPr lang="en-GB" sz="1600" dirty="0" err="1" smtClean="0"/>
              <a:t>i,.e</a:t>
            </a:r>
            <a:r>
              <a:rPr lang="en-GB" sz="1600" dirty="0" smtClean="0"/>
              <a:t>. 64 higher C levels for larger signals)</a:t>
            </a:r>
          </a:p>
          <a:p>
            <a:pPr lvl="2">
              <a:buNone/>
            </a:pPr>
            <a:r>
              <a:rPr lang="en-GB" sz="1600" dirty="0" smtClean="0">
                <a:sym typeface="Symbol"/>
              </a:rPr>
              <a:t> </a:t>
            </a:r>
            <a:r>
              <a:rPr lang="en-GB" sz="1600" dirty="0" smtClean="0"/>
              <a:t>input gain variation 4:1 equalised to &lt;5% of minimum signal</a:t>
            </a:r>
          </a:p>
          <a:p>
            <a:endParaRPr lang="en-GB" sz="2000" dirty="0" smtClean="0"/>
          </a:p>
          <a:p>
            <a:r>
              <a:rPr lang="en-GB" sz="2000" dirty="0" smtClean="0"/>
              <a:t>Serves both:</a:t>
            </a:r>
          </a:p>
          <a:p>
            <a:pPr lvl="1"/>
            <a:r>
              <a:rPr lang="en-GB" sz="1800" dirty="0" smtClean="0">
                <a:sym typeface="Symbol"/>
              </a:rPr>
              <a:t>proper treatment of large input signals (low cross-talk!)</a:t>
            </a:r>
          </a:p>
          <a:p>
            <a:pPr lvl="1"/>
            <a:r>
              <a:rPr lang="en-GB" sz="1800" dirty="0" smtClean="0">
                <a:sym typeface="Symbol"/>
              </a:rPr>
              <a:t>equalisation of 4:1 gain variations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381892" y="1357298"/>
            <a:ext cx="2141236" cy="4714908"/>
            <a:chOff x="3095612" y="1357298"/>
            <a:chExt cx="2141236" cy="4714908"/>
          </a:xfrm>
        </p:grpSpPr>
        <p:sp>
          <p:nvSpPr>
            <p:cNvPr id="10" name="Isosceles Triangle 9"/>
            <p:cNvSpPr/>
            <p:nvPr/>
          </p:nvSpPr>
          <p:spPr bwMode="auto">
            <a:xfrm rot="5400000">
              <a:off x="3820922" y="4830903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05245" y="5143512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preamp</a:t>
              </a:r>
            </a:p>
          </p:txBody>
        </p:sp>
        <p:grpSp>
          <p:nvGrpSpPr>
            <p:cNvPr id="12" name="Group 218"/>
            <p:cNvGrpSpPr/>
            <p:nvPr/>
          </p:nvGrpSpPr>
          <p:grpSpPr>
            <a:xfrm>
              <a:off x="3408286" y="5553279"/>
              <a:ext cx="938226" cy="518927"/>
              <a:chOff x="1962527" y="4124519"/>
              <a:chExt cx="938226" cy="518927"/>
            </a:xfrm>
          </p:grpSpPr>
          <p:sp>
            <p:nvSpPr>
              <p:cNvPr id="111" name="Oval 110"/>
              <p:cNvSpPr/>
              <p:nvPr/>
            </p:nvSpPr>
            <p:spPr bwMode="auto">
              <a:xfrm>
                <a:off x="245267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962527" y="4397225"/>
                <a:ext cx="4187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bias</a:t>
                </a:r>
              </a:p>
            </p:txBody>
          </p:sp>
          <p:cxnSp>
            <p:nvCxnSpPr>
              <p:cNvPr id="113" name="Elbow Connector 167"/>
              <p:cNvCxnSpPr>
                <a:stCxn id="10" idx="5"/>
                <a:endCxn id="111" idx="6"/>
              </p:cNvCxnSpPr>
              <p:nvPr/>
            </p:nvCxnSpPr>
            <p:spPr bwMode="auto">
              <a:xfrm rot="5400000">
                <a:off x="2500116" y="4122793"/>
                <a:ext cx="398911" cy="402363"/>
              </a:xfrm>
              <a:prstGeom prst="bentConnector2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TextBox 12"/>
            <p:cNvSpPr txBox="1"/>
            <p:nvPr/>
          </p:nvSpPr>
          <p:spPr>
            <a:xfrm>
              <a:off x="3301987" y="5325919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input</a:t>
              </a:r>
            </a:p>
          </p:txBody>
        </p:sp>
        <p:cxnSp>
          <p:nvCxnSpPr>
            <p:cNvPr id="14" name="Elbow Connector 167"/>
            <p:cNvCxnSpPr/>
            <p:nvPr/>
          </p:nvCxnSpPr>
          <p:spPr bwMode="auto">
            <a:xfrm rot="16200000" flipV="1">
              <a:off x="4201251" y="4536289"/>
              <a:ext cx="785818" cy="714380"/>
            </a:xfrm>
            <a:prstGeom prst="bentConnector3">
              <a:avLst>
                <a:gd name="adj1" fmla="val 100000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Elbow Connector 167"/>
            <p:cNvCxnSpPr/>
            <p:nvPr/>
          </p:nvCxnSpPr>
          <p:spPr bwMode="auto">
            <a:xfrm rot="5400000" flipH="1" flipV="1">
              <a:off x="3665466" y="4572008"/>
              <a:ext cx="785818" cy="642942"/>
            </a:xfrm>
            <a:prstGeom prst="bentConnector2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6" name="Group 1150"/>
            <p:cNvGrpSpPr/>
            <p:nvPr/>
          </p:nvGrpSpPr>
          <p:grpSpPr>
            <a:xfrm>
              <a:off x="4484618" y="4501364"/>
              <a:ext cx="214314" cy="357190"/>
              <a:chOff x="4484618" y="4501364"/>
              <a:chExt cx="214314" cy="357190"/>
            </a:xfrm>
          </p:grpSpPr>
          <p:grpSp>
            <p:nvGrpSpPr>
              <p:cNvPr id="101" name="Group 198"/>
              <p:cNvGrpSpPr/>
              <p:nvPr/>
            </p:nvGrpSpPr>
            <p:grpSpPr>
              <a:xfrm>
                <a:off x="4484618" y="4501364"/>
                <a:ext cx="214314" cy="357190"/>
                <a:chOff x="5093488" y="3931448"/>
                <a:chExt cx="214314" cy="357190"/>
              </a:xfrm>
            </p:grpSpPr>
            <p:cxnSp>
              <p:nvCxnSpPr>
                <p:cNvPr id="107" name="Straight Connector 106"/>
                <p:cNvCxnSpPr/>
                <p:nvPr/>
              </p:nvCxnSpPr>
              <p:spPr bwMode="auto">
                <a:xfrm rot="5400000" flipH="1" flipV="1">
                  <a:off x="5024435" y="4109249"/>
                  <a:ext cx="357190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" name="Straight Connector 107"/>
                <p:cNvCxnSpPr/>
                <p:nvPr/>
              </p:nvCxnSpPr>
              <p:spPr bwMode="auto">
                <a:xfrm rot="10800000">
                  <a:off x="5093488" y="4213229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" name="Straight Connector 108"/>
                <p:cNvCxnSpPr/>
                <p:nvPr/>
              </p:nvCxnSpPr>
              <p:spPr bwMode="auto">
                <a:xfrm rot="10800000">
                  <a:off x="5129211" y="4249738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0" name="Straight Connector 109"/>
                <p:cNvCxnSpPr/>
                <p:nvPr/>
              </p:nvCxnSpPr>
              <p:spPr bwMode="auto">
                <a:xfrm rot="10800000">
                  <a:off x="5164926" y="4286256"/>
                  <a:ext cx="71438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2" name="Group 290"/>
              <p:cNvGrpSpPr/>
              <p:nvPr/>
            </p:nvGrpSpPr>
            <p:grpSpPr>
              <a:xfrm rot="16200000">
                <a:off x="4558441" y="4536290"/>
                <a:ext cx="71438" cy="142876"/>
                <a:chOff x="5453066" y="3786190"/>
                <a:chExt cx="71438" cy="142876"/>
              </a:xfrm>
            </p:grpSpPr>
            <p:sp>
              <p:nvSpPr>
                <p:cNvPr id="103" name="Rectangle 102"/>
                <p:cNvSpPr/>
                <p:nvPr/>
              </p:nvSpPr>
              <p:spPr bwMode="auto">
                <a:xfrm>
                  <a:off x="5453066" y="3786190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4" name="Group 346"/>
                <p:cNvGrpSpPr/>
                <p:nvPr/>
              </p:nvGrpSpPr>
              <p:grpSpPr>
                <a:xfrm rot="5400000">
                  <a:off x="5417743" y="3822306"/>
                  <a:ext cx="142083" cy="71437"/>
                  <a:chOff x="5488788" y="3929066"/>
                  <a:chExt cx="142083" cy="71437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 bwMode="auto">
                  <a:xfrm rot="10800000">
                    <a:off x="5488788" y="3929066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6" name="Straight Connector 105"/>
                  <p:cNvCxnSpPr/>
                  <p:nvPr/>
                </p:nvCxnSpPr>
                <p:spPr bwMode="auto">
                  <a:xfrm rot="10800000">
                    <a:off x="5488789" y="3999709"/>
                    <a:ext cx="142082" cy="79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grpSp>
          <p:nvGrpSpPr>
            <p:cNvPr id="17" name="Group 254"/>
            <p:cNvGrpSpPr/>
            <p:nvPr/>
          </p:nvGrpSpPr>
          <p:grpSpPr>
            <a:xfrm>
              <a:off x="4165532" y="4429132"/>
              <a:ext cx="71438" cy="142876"/>
              <a:chOff x="5453066" y="3786190"/>
              <a:chExt cx="71438" cy="142876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5453066" y="3786190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98" name="Group 346"/>
              <p:cNvGrpSpPr/>
              <p:nvPr/>
            </p:nvGrpSpPr>
            <p:grpSpPr>
              <a:xfrm rot="5400000">
                <a:off x="5417743" y="3822306"/>
                <a:ext cx="142083" cy="71437"/>
                <a:chOff x="5488788" y="3929066"/>
                <a:chExt cx="142083" cy="71437"/>
              </a:xfrm>
            </p:grpSpPr>
            <p:cxnSp>
              <p:nvCxnSpPr>
                <p:cNvPr id="99" name="Straight Connector 98"/>
                <p:cNvCxnSpPr/>
                <p:nvPr/>
              </p:nvCxnSpPr>
              <p:spPr bwMode="auto">
                <a:xfrm rot="10800000">
                  <a:off x="5488788" y="3929066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0" name="Straight Connector 99"/>
                <p:cNvCxnSpPr/>
                <p:nvPr/>
              </p:nvCxnSpPr>
              <p:spPr bwMode="auto">
                <a:xfrm rot="10800000">
                  <a:off x="5488789" y="3999709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8" name="TextBox 17"/>
            <p:cNvSpPr txBox="1"/>
            <p:nvPr/>
          </p:nvSpPr>
          <p:spPr>
            <a:xfrm>
              <a:off x="3932334" y="4572008"/>
              <a:ext cx="4491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???</a:t>
              </a:r>
              <a:r>
                <a:rPr lang="en-GB" sz="800" dirty="0" err="1" smtClean="0">
                  <a:solidFill>
                    <a:schemeClr val="tx1"/>
                  </a:solidFill>
                  <a:latin typeface="+mn-lt"/>
                </a:rPr>
                <a:t>fF</a:t>
              </a:r>
              <a:endParaRPr lang="en-GB" sz="800" dirty="0" smtClean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9" name="Elbow Connector 167"/>
            <p:cNvCxnSpPr/>
            <p:nvPr/>
          </p:nvCxnSpPr>
          <p:spPr bwMode="auto">
            <a:xfrm rot="16200000" flipV="1">
              <a:off x="3404352" y="2951922"/>
              <a:ext cx="2643205" cy="454092"/>
            </a:xfrm>
            <a:prstGeom prst="bentConnector3">
              <a:avLst>
                <a:gd name="adj1" fmla="val 100000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Elbow Connector 167"/>
            <p:cNvCxnSpPr/>
            <p:nvPr/>
          </p:nvCxnSpPr>
          <p:spPr bwMode="auto">
            <a:xfrm rot="5400000" flipH="1" flipV="1">
              <a:off x="2618534" y="2977388"/>
              <a:ext cx="2643204" cy="403160"/>
            </a:xfrm>
            <a:prstGeom prst="bentConnector3">
              <a:avLst>
                <a:gd name="adj1" fmla="val 99910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1" name="Group 1151"/>
            <p:cNvGrpSpPr/>
            <p:nvPr/>
          </p:nvGrpSpPr>
          <p:grpSpPr>
            <a:xfrm>
              <a:off x="3641651" y="1357298"/>
              <a:ext cx="857257" cy="571504"/>
              <a:chOff x="3641651" y="1500173"/>
              <a:chExt cx="857257" cy="571504"/>
            </a:xfrm>
          </p:grpSpPr>
          <p:cxnSp>
            <p:nvCxnSpPr>
              <p:cNvPr id="87" name="Elbow Connector 167"/>
              <p:cNvCxnSpPr/>
              <p:nvPr/>
            </p:nvCxnSpPr>
            <p:spPr bwMode="auto">
              <a:xfrm rot="10800000">
                <a:off x="4284593" y="2000239"/>
                <a:ext cx="142876" cy="71438"/>
              </a:xfrm>
              <a:prstGeom prst="bentConnector3">
                <a:avLst>
                  <a:gd name="adj1" fmla="val 101667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Elbow Connector 167"/>
              <p:cNvCxnSpPr/>
              <p:nvPr/>
            </p:nvCxnSpPr>
            <p:spPr bwMode="auto">
              <a:xfrm rot="10800000" flipH="1">
                <a:off x="4356032" y="2000238"/>
                <a:ext cx="142876" cy="71438"/>
              </a:xfrm>
              <a:prstGeom prst="bentConnector3">
                <a:avLst>
                  <a:gd name="adj1" fmla="val 98333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Elbow Connector 167"/>
              <p:cNvCxnSpPr/>
              <p:nvPr/>
            </p:nvCxnSpPr>
            <p:spPr bwMode="auto">
              <a:xfrm flipV="1">
                <a:off x="4070279" y="1856570"/>
                <a:ext cx="214314" cy="142876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Elbow Connector 167"/>
              <p:cNvCxnSpPr/>
              <p:nvPr/>
            </p:nvCxnSpPr>
            <p:spPr bwMode="auto">
              <a:xfrm flipH="1" flipV="1">
                <a:off x="4284593" y="1856570"/>
                <a:ext cx="214314" cy="142876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>
                <a:off x="4177432" y="1819267"/>
                <a:ext cx="214314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5400000">
                <a:off x="4213949" y="1928008"/>
                <a:ext cx="142876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>
                <a:stCxn id="94" idx="4"/>
              </p:cNvCxnSpPr>
              <p:nvPr/>
            </p:nvCxnSpPr>
            <p:spPr bwMode="auto">
              <a:xfrm rot="5400000">
                <a:off x="4214508" y="1742188"/>
                <a:ext cx="141602" cy="1431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4" name="Oval 93"/>
              <p:cNvSpPr/>
              <p:nvPr/>
            </p:nvSpPr>
            <p:spPr bwMode="auto">
              <a:xfrm>
                <a:off x="4263164" y="162638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943529" y="1500173"/>
                <a:ext cx="2696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V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641651" y="1714487"/>
                <a:ext cx="4876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???k</a:t>
                </a:r>
                <a:r>
                  <a:rPr lang="en-GB" sz="800" dirty="0" smtClean="0">
                    <a:solidFill>
                      <a:schemeClr val="tx1"/>
                    </a:solidFill>
                    <a:latin typeface="Symbol" pitchFamily="18" charset="2"/>
                  </a:rPr>
                  <a:t>W</a:t>
                </a:r>
              </a:p>
            </p:txBody>
          </p:sp>
        </p:grpSp>
        <p:sp>
          <p:nvSpPr>
            <p:cNvPr id="22" name="Oval 21"/>
            <p:cNvSpPr/>
            <p:nvPr/>
          </p:nvSpPr>
          <p:spPr bwMode="auto">
            <a:xfrm>
              <a:off x="3594028" y="5267340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>
              <a:stCxn id="22" idx="6"/>
              <a:endCxn id="10" idx="3"/>
            </p:cNvCxnSpPr>
            <p:nvPr/>
          </p:nvCxnSpPr>
          <p:spPr bwMode="auto">
            <a:xfrm flipV="1">
              <a:off x="3639747" y="5288103"/>
              <a:ext cx="254327" cy="209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5191129" y="526257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25" name="Straight Connector 24"/>
            <p:cNvCxnSpPr>
              <a:stCxn id="10" idx="0"/>
              <a:endCxn id="24" idx="2"/>
            </p:cNvCxnSpPr>
            <p:nvPr/>
          </p:nvCxnSpPr>
          <p:spPr bwMode="auto">
            <a:xfrm flipV="1">
              <a:off x="4808474" y="5285438"/>
              <a:ext cx="382655" cy="2665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6" name="Group 1149"/>
            <p:cNvGrpSpPr/>
            <p:nvPr/>
          </p:nvGrpSpPr>
          <p:grpSpPr>
            <a:xfrm>
              <a:off x="3736971" y="4071943"/>
              <a:ext cx="1216029" cy="107162"/>
              <a:chOff x="3736971" y="4214818"/>
              <a:chExt cx="1216029" cy="107162"/>
            </a:xfrm>
          </p:grpSpPr>
          <p:grpSp>
            <p:nvGrpSpPr>
              <p:cNvPr id="79" name="Group 283"/>
              <p:cNvGrpSpPr/>
              <p:nvPr/>
            </p:nvGrpSpPr>
            <p:grpSpPr>
              <a:xfrm rot="16200000">
                <a:off x="4093765" y="4179501"/>
                <a:ext cx="71439" cy="213519"/>
                <a:chOff x="5131592" y="3786985"/>
                <a:chExt cx="71439" cy="213519"/>
              </a:xfrm>
            </p:grpSpPr>
            <p:cxnSp>
              <p:nvCxnSpPr>
                <p:cNvPr id="84" name="Straight Connector 83"/>
                <p:cNvCxnSpPr/>
                <p:nvPr/>
              </p:nvCxnSpPr>
              <p:spPr bwMode="auto">
                <a:xfrm rot="10800000" flipV="1">
                  <a:off x="5131592" y="3929064"/>
                  <a:ext cx="71439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" name="Straight Connector 84"/>
                <p:cNvCxnSpPr/>
                <p:nvPr/>
              </p:nvCxnSpPr>
              <p:spPr bwMode="auto">
                <a:xfrm rot="10800000">
                  <a:off x="5131594" y="3999710"/>
                  <a:ext cx="71437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6" name="Straight Connector 85"/>
                <p:cNvCxnSpPr/>
                <p:nvPr/>
              </p:nvCxnSpPr>
              <p:spPr bwMode="auto">
                <a:xfrm rot="5400000">
                  <a:off x="5095876" y="3857629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0" name="Group 193"/>
              <p:cNvGrpSpPr/>
              <p:nvPr/>
            </p:nvGrpSpPr>
            <p:grpSpPr>
              <a:xfrm rot="16200000">
                <a:off x="3844128" y="4107661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82" name="Straight Connector 81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81" name="Straight Connector 80"/>
              <p:cNvCxnSpPr/>
              <p:nvPr/>
            </p:nvCxnSpPr>
            <p:spPr bwMode="auto">
              <a:xfrm flipV="1">
                <a:off x="4238620" y="4286256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7" name="Group 1148"/>
            <p:cNvGrpSpPr/>
            <p:nvPr/>
          </p:nvGrpSpPr>
          <p:grpSpPr>
            <a:xfrm>
              <a:off x="3736971" y="3679031"/>
              <a:ext cx="1216029" cy="142876"/>
              <a:chOff x="3736971" y="3821906"/>
              <a:chExt cx="1216029" cy="142876"/>
            </a:xfrm>
          </p:grpSpPr>
          <p:grpSp>
            <p:nvGrpSpPr>
              <p:cNvPr id="71" name="Group 284"/>
              <p:cNvGrpSpPr/>
              <p:nvPr/>
            </p:nvGrpSpPr>
            <p:grpSpPr>
              <a:xfrm rot="16200000">
                <a:off x="4059235" y="3786981"/>
                <a:ext cx="142083" cy="213519"/>
                <a:chOff x="5488788" y="3786984"/>
                <a:chExt cx="142083" cy="213519"/>
              </a:xfrm>
            </p:grpSpPr>
            <p:cxnSp>
              <p:nvCxnSpPr>
                <p:cNvPr id="76" name="Straight Connector 75"/>
                <p:cNvCxnSpPr/>
                <p:nvPr/>
              </p:nvCxnSpPr>
              <p:spPr bwMode="auto">
                <a:xfrm rot="10800000">
                  <a:off x="5488788" y="3929066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 rot="10800000">
                  <a:off x="5488789" y="3999709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5400000">
                  <a:off x="5488788" y="3857628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203"/>
              <p:cNvGrpSpPr/>
              <p:nvPr/>
            </p:nvGrpSpPr>
            <p:grpSpPr>
              <a:xfrm rot="16200000">
                <a:off x="3844128" y="3714749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3" name="Straight Connector 72"/>
              <p:cNvCxnSpPr/>
              <p:nvPr/>
            </p:nvCxnSpPr>
            <p:spPr bwMode="auto">
              <a:xfrm flipV="1">
                <a:off x="4238620" y="3893343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Group 1147"/>
            <p:cNvGrpSpPr/>
            <p:nvPr/>
          </p:nvGrpSpPr>
          <p:grpSpPr>
            <a:xfrm>
              <a:off x="3736971" y="3300412"/>
              <a:ext cx="1216029" cy="178599"/>
              <a:chOff x="3736971" y="3443287"/>
              <a:chExt cx="1216029" cy="178599"/>
            </a:xfrm>
          </p:grpSpPr>
          <p:grpSp>
            <p:nvGrpSpPr>
              <p:cNvPr id="63" name="Group 215"/>
              <p:cNvGrpSpPr/>
              <p:nvPr/>
            </p:nvGrpSpPr>
            <p:grpSpPr>
              <a:xfrm rot="16200000">
                <a:off x="3844128" y="3350415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69" name="Straight Connector 68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4" name="Group 295"/>
              <p:cNvGrpSpPr/>
              <p:nvPr/>
            </p:nvGrpSpPr>
            <p:grpSpPr>
              <a:xfrm rot="16200000">
                <a:off x="4041773" y="3425033"/>
                <a:ext cx="178599" cy="215108"/>
                <a:chOff x="5860258" y="3786984"/>
                <a:chExt cx="178599" cy="215108"/>
              </a:xfrm>
            </p:grpSpPr>
            <p:cxnSp>
              <p:nvCxnSpPr>
                <p:cNvPr id="66" name="Straight Connector 65"/>
                <p:cNvCxnSpPr/>
                <p:nvPr/>
              </p:nvCxnSpPr>
              <p:spPr bwMode="auto">
                <a:xfrm rot="5400000">
                  <a:off x="5880900" y="3857628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rot="10800000" flipV="1">
                  <a:off x="5860261" y="3929066"/>
                  <a:ext cx="178596" cy="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 rot="10800000">
                  <a:off x="5860258" y="4000504"/>
                  <a:ext cx="178599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5" name="Straight Connector 64"/>
              <p:cNvCxnSpPr/>
              <p:nvPr/>
            </p:nvCxnSpPr>
            <p:spPr bwMode="auto">
              <a:xfrm flipV="1">
                <a:off x="4238620" y="3536153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1146"/>
            <p:cNvGrpSpPr/>
            <p:nvPr/>
          </p:nvGrpSpPr>
          <p:grpSpPr>
            <a:xfrm>
              <a:off x="3736971" y="2928938"/>
              <a:ext cx="1216029" cy="214314"/>
              <a:chOff x="3736971" y="3071813"/>
              <a:chExt cx="1216029" cy="214314"/>
            </a:xfrm>
          </p:grpSpPr>
          <p:grpSp>
            <p:nvGrpSpPr>
              <p:cNvPr id="55" name="Group 286"/>
              <p:cNvGrpSpPr/>
              <p:nvPr/>
            </p:nvGrpSpPr>
            <p:grpSpPr>
              <a:xfrm rot="16200000">
                <a:off x="4023122" y="3072209"/>
                <a:ext cx="214314" cy="213521"/>
                <a:chOff x="6167446" y="3786984"/>
                <a:chExt cx="214314" cy="213521"/>
              </a:xfrm>
            </p:grpSpPr>
            <p:cxnSp>
              <p:nvCxnSpPr>
                <p:cNvPr id="60" name="Straight Connector 59"/>
                <p:cNvCxnSpPr/>
                <p:nvPr/>
              </p:nvCxnSpPr>
              <p:spPr bwMode="auto">
                <a:xfrm rot="10800000">
                  <a:off x="6167446" y="3929066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10800000">
                  <a:off x="6167448" y="4000504"/>
                  <a:ext cx="214312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5400000">
                  <a:off x="6203168" y="3857628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6" name="Group 227"/>
              <p:cNvGrpSpPr/>
              <p:nvPr/>
            </p:nvGrpSpPr>
            <p:grpSpPr>
              <a:xfrm rot="16200000">
                <a:off x="3844128" y="3000369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58" name="Straight Connector 57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7" name="Straight Connector 56"/>
              <p:cNvCxnSpPr/>
              <p:nvPr/>
            </p:nvCxnSpPr>
            <p:spPr bwMode="auto">
              <a:xfrm flipV="1">
                <a:off x="4238620" y="3178963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1145"/>
            <p:cNvGrpSpPr/>
            <p:nvPr/>
          </p:nvGrpSpPr>
          <p:grpSpPr>
            <a:xfrm>
              <a:off x="3736971" y="2536032"/>
              <a:ext cx="1216029" cy="285752"/>
              <a:chOff x="3736971" y="2678907"/>
              <a:chExt cx="1216029" cy="285752"/>
            </a:xfrm>
          </p:grpSpPr>
          <p:grpSp>
            <p:nvGrpSpPr>
              <p:cNvPr id="47" name="Group 287"/>
              <p:cNvGrpSpPr/>
              <p:nvPr/>
            </p:nvGrpSpPr>
            <p:grpSpPr>
              <a:xfrm rot="16200000">
                <a:off x="3987403" y="2715022"/>
                <a:ext cx="285752" cy="213521"/>
                <a:chOff x="6488914" y="3786984"/>
                <a:chExt cx="285752" cy="213521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auto">
                <a:xfrm rot="10800000">
                  <a:off x="6488914" y="3929066"/>
                  <a:ext cx="285752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" name="Straight Connector 52"/>
                <p:cNvCxnSpPr/>
                <p:nvPr/>
              </p:nvCxnSpPr>
              <p:spPr bwMode="auto">
                <a:xfrm rot="10800000">
                  <a:off x="6488916" y="4000504"/>
                  <a:ext cx="285750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 rot="5400000">
                  <a:off x="6560358" y="3857628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8" name="Group 239"/>
              <p:cNvGrpSpPr/>
              <p:nvPr/>
            </p:nvGrpSpPr>
            <p:grpSpPr>
              <a:xfrm rot="16200000">
                <a:off x="3844128" y="2643179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50" name="Straight Connector 49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" name="Straight Connector 50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4238620" y="2821773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1144"/>
            <p:cNvGrpSpPr/>
            <p:nvPr/>
          </p:nvGrpSpPr>
          <p:grpSpPr>
            <a:xfrm>
              <a:off x="3736971" y="2143120"/>
              <a:ext cx="1216029" cy="357190"/>
              <a:chOff x="3736971" y="2285995"/>
              <a:chExt cx="1216029" cy="357190"/>
            </a:xfrm>
          </p:grpSpPr>
          <p:grpSp>
            <p:nvGrpSpPr>
              <p:cNvPr id="39" name="Group 288"/>
              <p:cNvGrpSpPr/>
              <p:nvPr/>
            </p:nvGrpSpPr>
            <p:grpSpPr>
              <a:xfrm rot="16200000">
                <a:off x="3951684" y="2357829"/>
                <a:ext cx="357190" cy="213521"/>
                <a:chOff x="6810388" y="3786984"/>
                <a:chExt cx="357190" cy="213521"/>
              </a:xfrm>
            </p:grpSpPr>
            <p:cxnSp>
              <p:nvCxnSpPr>
                <p:cNvPr id="44" name="Straight Connector 43"/>
                <p:cNvCxnSpPr/>
                <p:nvPr/>
              </p:nvCxnSpPr>
              <p:spPr bwMode="auto">
                <a:xfrm rot="10800000">
                  <a:off x="6810388" y="3929066"/>
                  <a:ext cx="357190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rot="10800000">
                  <a:off x="6810390" y="4000504"/>
                  <a:ext cx="35718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Straight Connector 45"/>
                <p:cNvCxnSpPr/>
                <p:nvPr/>
              </p:nvCxnSpPr>
              <p:spPr bwMode="auto">
                <a:xfrm rot="5400000">
                  <a:off x="6917548" y="3857628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0" name="Group 251"/>
              <p:cNvGrpSpPr/>
              <p:nvPr/>
            </p:nvGrpSpPr>
            <p:grpSpPr>
              <a:xfrm rot="16200000">
                <a:off x="3844128" y="2285989"/>
                <a:ext cx="71438" cy="285752"/>
                <a:chOff x="5167314" y="3500438"/>
                <a:chExt cx="71438" cy="285752"/>
              </a:xfrm>
            </p:grpSpPr>
            <p:cxnSp>
              <p:nvCxnSpPr>
                <p:cNvPr id="42" name="Straight Connector 41"/>
                <p:cNvCxnSpPr/>
                <p:nvPr/>
              </p:nvCxnSpPr>
              <p:spPr bwMode="auto">
                <a:xfrm rot="16200000" flipH="1">
                  <a:off x="5131595" y="3679033"/>
                  <a:ext cx="142876" cy="714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/>
                <p:cNvCxnSpPr/>
                <p:nvPr/>
              </p:nvCxnSpPr>
              <p:spPr bwMode="auto">
                <a:xfrm rot="5400000">
                  <a:off x="5096670" y="3571082"/>
                  <a:ext cx="142876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4238620" y="2464583"/>
                <a:ext cx="714380" cy="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3219558" y="4040036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1x 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19557" y="3611408"/>
              <a:ext cx="4475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2x C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9557" y="3254218"/>
              <a:ext cx="4475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4x C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19557" y="2897028"/>
              <a:ext cx="4475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8x 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49024" y="2539838"/>
              <a:ext cx="5180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16x C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49024" y="2182648"/>
              <a:ext cx="5180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32x C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95612" y="4325787"/>
              <a:ext cx="5501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C</a:t>
              </a:r>
              <a:r>
                <a:rPr lang="en-GB" sz="1000" baseline="-25000" dirty="0" err="1" smtClean="0">
                  <a:solidFill>
                    <a:schemeClr val="tx1"/>
                  </a:solidFill>
                  <a:latin typeface="+mn-lt"/>
                </a:rPr>
                <a:t>FB,min</a:t>
              </a:r>
              <a:endParaRPr lang="en-GB" sz="10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cxnSp>
        <p:nvCxnSpPr>
          <p:cNvPr id="114" name="Straight Arrow Connector 113"/>
          <p:cNvCxnSpPr>
            <a:endCxn id="38" idx="1"/>
          </p:cNvCxnSpPr>
          <p:nvPr/>
        </p:nvCxnSpPr>
        <p:spPr bwMode="auto">
          <a:xfrm>
            <a:off x="4881562" y="3500438"/>
            <a:ext cx="2500330" cy="94846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04" y="1357298"/>
            <a:ext cx="4395787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Dynamic Range Adaptation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r>
              <a:rPr lang="en-GB" sz="2000" dirty="0" smtClean="0"/>
              <a:t>signals larger than linear dynamic range lead to spill-over: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pulse clamping at or in pre-amp: (several options)</a:t>
            </a:r>
          </a:p>
          <a:p>
            <a:pPr lvl="1"/>
            <a:r>
              <a:rPr lang="en-GB" sz="1800" dirty="0" smtClean="0"/>
              <a:t>e.g. current limiting diode before pre-amp</a:t>
            </a:r>
          </a:p>
          <a:p>
            <a:pPr lvl="1"/>
            <a:r>
              <a:rPr lang="en-GB" sz="1800" dirty="0" smtClean="0"/>
              <a:t>or non-linear feed-back parallel to integrating capacity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both leading to:</a:t>
            </a:r>
          </a:p>
          <a:p>
            <a:pPr lvl="1"/>
            <a:endParaRPr lang="en-GB" sz="18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7596206" y="3143248"/>
            <a:ext cx="1914532" cy="1060704"/>
            <a:chOff x="5238752" y="1714489"/>
            <a:chExt cx="1914532" cy="1060704"/>
          </a:xfrm>
        </p:grpSpPr>
        <p:sp>
          <p:nvSpPr>
            <p:cNvPr id="10" name="Isosceles Triangle 9"/>
            <p:cNvSpPr/>
            <p:nvPr/>
          </p:nvSpPr>
          <p:spPr bwMode="auto">
            <a:xfrm rot="5400000">
              <a:off x="6165732" y="1787641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50055" y="2100250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preamp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38752" y="2357430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latin typeface="+mn-lt"/>
                </a:rPr>
                <a:t>current</a:t>
              </a:r>
            </a:p>
            <a:p>
              <a:r>
                <a:rPr lang="en-GB" sz="1000" dirty="0" smtClean="0">
                  <a:latin typeface="+mn-lt"/>
                </a:rPr>
                <a:t>limiter</a:t>
              </a:r>
            </a:p>
          </p:txBody>
        </p:sp>
        <p:cxnSp>
          <p:nvCxnSpPr>
            <p:cNvPr id="19" name="Straight Connector 18"/>
            <p:cNvCxnSpPr>
              <a:endCxn id="10" idx="3"/>
            </p:cNvCxnSpPr>
            <p:nvPr/>
          </p:nvCxnSpPr>
          <p:spPr bwMode="auto">
            <a:xfrm>
              <a:off x="5595942" y="2243132"/>
              <a:ext cx="642942" cy="170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>
              <a:off x="5881694" y="2243126"/>
              <a:ext cx="214314" cy="503243"/>
              <a:chOff x="7216853" y="2243126"/>
              <a:chExt cx="214314" cy="503243"/>
            </a:xfrm>
          </p:grpSpPr>
          <p:cxnSp>
            <p:nvCxnSpPr>
              <p:cNvPr id="21" name="Straight Connector 20"/>
              <p:cNvCxnSpPr/>
              <p:nvPr/>
            </p:nvCxnSpPr>
            <p:spPr bwMode="auto">
              <a:xfrm rot="16200000" flipV="1">
                <a:off x="7071196" y="2492762"/>
                <a:ext cx="500066" cy="79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2" name="Group 1300"/>
              <p:cNvGrpSpPr/>
              <p:nvPr/>
            </p:nvGrpSpPr>
            <p:grpSpPr>
              <a:xfrm>
                <a:off x="7216853" y="2671754"/>
                <a:ext cx="214314" cy="74615"/>
                <a:chOff x="4848228" y="4429132"/>
                <a:chExt cx="214314" cy="74615"/>
              </a:xfrm>
            </p:grpSpPr>
            <p:cxnSp>
              <p:nvCxnSpPr>
                <p:cNvPr id="30" name="Straight Connector 29"/>
                <p:cNvCxnSpPr/>
                <p:nvPr/>
              </p:nvCxnSpPr>
              <p:spPr bwMode="auto">
                <a:xfrm rot="10800000">
                  <a:off x="4848228" y="4429132"/>
                  <a:ext cx="21431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rot="10800000">
                  <a:off x="4883951" y="4465641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 rot="10800000">
                  <a:off x="4919666" y="4502159"/>
                  <a:ext cx="71438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7250187" y="2457440"/>
                <a:ext cx="142877" cy="71438"/>
                <a:chOff x="7250187" y="2457440"/>
                <a:chExt cx="142877" cy="71438"/>
              </a:xfrm>
            </p:grpSpPr>
            <p:grpSp>
              <p:nvGrpSpPr>
                <p:cNvPr id="24" name="Group 446"/>
                <p:cNvGrpSpPr/>
                <p:nvPr/>
              </p:nvGrpSpPr>
              <p:grpSpPr>
                <a:xfrm rot="16200000" flipV="1">
                  <a:off x="7285907" y="2421721"/>
                  <a:ext cx="71438" cy="142876"/>
                  <a:chOff x="5453066" y="3786190"/>
                  <a:chExt cx="71438" cy="142876"/>
                </a:xfrm>
              </p:grpSpPr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5453066" y="3786190"/>
                    <a:ext cx="71438" cy="14287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7" name="Group 346"/>
                  <p:cNvGrpSpPr/>
                  <p:nvPr/>
                </p:nvGrpSpPr>
                <p:grpSpPr>
                  <a:xfrm rot="5400000">
                    <a:off x="5417743" y="3822306"/>
                    <a:ext cx="142083" cy="71437"/>
                    <a:chOff x="5488788" y="3929066"/>
                    <a:chExt cx="142083" cy="71437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 bwMode="auto">
                    <a:xfrm rot="10800000">
                      <a:off x="5488788" y="3929066"/>
                      <a:ext cx="142082" cy="794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" name="Straight Connector 28"/>
                    <p:cNvCxnSpPr/>
                    <p:nvPr/>
                  </p:nvCxnSpPr>
                  <p:spPr bwMode="auto">
                    <a:xfrm rot="10800000">
                      <a:off x="5488789" y="3999709"/>
                      <a:ext cx="142082" cy="794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sp>
              <p:nvSpPr>
                <p:cNvPr id="25" name="Isosceles Triangle 24"/>
                <p:cNvSpPr/>
                <p:nvPr/>
              </p:nvSpPr>
              <p:spPr bwMode="auto">
                <a:xfrm flipV="1">
                  <a:off x="7250187" y="2457440"/>
                  <a:ext cx="142876" cy="71438"/>
                </a:xfrm>
                <a:prstGeom prst="triangl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46" name="TextBox 45"/>
          <p:cNvSpPr txBox="1"/>
          <p:nvPr/>
        </p:nvSpPr>
        <p:spPr>
          <a:xfrm>
            <a:off x="6596074" y="1500174"/>
            <a:ext cx="28610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Beetle 1.2 with 8-dynode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MaPMT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: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1 photoelectron ~ 58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ke</a:t>
            </a:r>
            <a:r>
              <a:rPr lang="en-GB" sz="1400" baseline="30000" dirty="0" smtClean="0">
                <a:solidFill>
                  <a:srgbClr val="CC00CC"/>
                </a:solidFill>
                <a:latin typeface="+mn-lt"/>
              </a:rPr>
              <a:t>- 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= 150 mV after pre-amp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Nigel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Smale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, 2003</a:t>
            </a:r>
            <a:endParaRPr lang="en-GB" sz="1400" dirty="0">
              <a:solidFill>
                <a:srgbClr val="CC00CC"/>
              </a:solidFill>
              <a:latin typeface="+mn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022718" y="3000372"/>
            <a:ext cx="215902" cy="142876"/>
            <a:chOff x="2524108" y="3929066"/>
            <a:chExt cx="215902" cy="142876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2524108" y="4000504"/>
              <a:ext cx="214314" cy="1588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2667778" y="3999710"/>
              <a:ext cx="142876" cy="1588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2453464" y="3999710"/>
              <a:ext cx="142876" cy="1588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4452934" y="2671757"/>
            <a:ext cx="1346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1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phe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 ~ 58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ke</a:t>
            </a:r>
            <a:r>
              <a:rPr lang="en-GB" sz="1400" baseline="30000" dirty="0" smtClean="0">
                <a:solidFill>
                  <a:srgbClr val="CC00CC"/>
                </a:solidFill>
                <a:latin typeface="+mn-lt"/>
              </a:rPr>
              <a:t>- </a:t>
            </a:r>
            <a:endParaRPr lang="en-GB" sz="1400" dirty="0" smtClean="0">
              <a:solidFill>
                <a:srgbClr val="CC00CC"/>
              </a:solidFill>
              <a:latin typeface="+mn-lt"/>
            </a:endParaRP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= 150 mV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809992" y="321468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25 ns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3952868" y="5072074"/>
            <a:ext cx="1593380" cy="1119199"/>
            <a:chOff x="6596074" y="4714884"/>
            <a:chExt cx="1593380" cy="1119199"/>
          </a:xfrm>
        </p:grpSpPr>
        <p:grpSp>
          <p:nvGrpSpPr>
            <p:cNvPr id="50" name="Group 49"/>
            <p:cNvGrpSpPr/>
            <p:nvPr/>
          </p:nvGrpSpPr>
          <p:grpSpPr>
            <a:xfrm>
              <a:off x="6881826" y="4786322"/>
              <a:ext cx="1286676" cy="1047761"/>
              <a:chOff x="2880506" y="3786190"/>
              <a:chExt cx="1286676" cy="1047761"/>
            </a:xfrm>
          </p:grpSpPr>
          <p:grpSp>
            <p:nvGrpSpPr>
              <p:cNvPr id="51" name="Group 1460"/>
              <p:cNvGrpSpPr/>
              <p:nvPr/>
            </p:nvGrpSpPr>
            <p:grpSpPr>
              <a:xfrm>
                <a:off x="2880506" y="3786190"/>
                <a:ext cx="1286676" cy="642942"/>
                <a:chOff x="2880506" y="3786190"/>
                <a:chExt cx="1286676" cy="642942"/>
              </a:xfrm>
            </p:grpSpPr>
            <p:cxnSp>
              <p:nvCxnSpPr>
                <p:cNvPr id="63" name="Straight Connector 62"/>
                <p:cNvCxnSpPr/>
                <p:nvPr/>
              </p:nvCxnSpPr>
              <p:spPr bwMode="auto">
                <a:xfrm>
                  <a:off x="2881298" y="4000504"/>
                  <a:ext cx="1285884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rot="5400000" flipH="1" flipV="1">
                  <a:off x="2559829" y="4106867"/>
                  <a:ext cx="642942" cy="158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52" name="Group 1458"/>
              <p:cNvGrpSpPr/>
              <p:nvPr/>
            </p:nvGrpSpPr>
            <p:grpSpPr>
              <a:xfrm flipV="1">
                <a:off x="3024174" y="4000504"/>
                <a:ext cx="833230" cy="833447"/>
                <a:chOff x="3333952" y="3167058"/>
                <a:chExt cx="833230" cy="833447"/>
              </a:xfrm>
            </p:grpSpPr>
            <p:sp>
              <p:nvSpPr>
                <p:cNvPr id="53" name="Freeform 52"/>
                <p:cNvSpPr/>
                <p:nvPr/>
              </p:nvSpPr>
              <p:spPr bwMode="auto">
                <a:xfrm>
                  <a:off x="3333952" y="3500438"/>
                  <a:ext cx="833230" cy="499927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 bwMode="auto">
                <a:xfrm>
                  <a:off x="3333952" y="3631172"/>
                  <a:ext cx="833230" cy="369332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 bwMode="auto">
                <a:xfrm>
                  <a:off x="3333952" y="3714752"/>
                  <a:ext cx="833230" cy="285752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 bwMode="auto">
                <a:xfrm>
                  <a:off x="3333952" y="3786190"/>
                  <a:ext cx="833230" cy="214314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 bwMode="auto">
                <a:xfrm>
                  <a:off x="3333952" y="3857628"/>
                  <a:ext cx="833230" cy="142876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>
                  <a:off x="3333952" y="3929066"/>
                  <a:ext cx="833230" cy="71438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 bwMode="auto">
                <a:xfrm>
                  <a:off x="3333952" y="3357562"/>
                  <a:ext cx="833230" cy="642803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 bwMode="auto">
                <a:xfrm>
                  <a:off x="3333952" y="3214687"/>
                  <a:ext cx="833230" cy="785818"/>
                </a:xfrm>
                <a:custGeom>
                  <a:avLst/>
                  <a:gdLst>
                    <a:gd name="connsiteX0" fmla="*/ 0 w 833438"/>
                    <a:gd name="connsiteY0" fmla="*/ 504825 h 511969"/>
                    <a:gd name="connsiteX1" fmla="*/ 140494 w 833438"/>
                    <a:gd name="connsiteY1" fmla="*/ 409575 h 511969"/>
                    <a:gd name="connsiteX2" fmla="*/ 411956 w 833438"/>
                    <a:gd name="connsiteY2" fmla="*/ 11906 h 511969"/>
                    <a:gd name="connsiteX3" fmla="*/ 666750 w 833438"/>
                    <a:gd name="connsiteY3" fmla="*/ 338138 h 511969"/>
                    <a:gd name="connsiteX4" fmla="*/ 833438 w 833438"/>
                    <a:gd name="connsiteY4" fmla="*/ 511969 h 511969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3 h 500067"/>
                    <a:gd name="connsiteX1" fmla="*/ 140494 w 833438"/>
                    <a:gd name="connsiteY1" fmla="*/ 397673 h 500067"/>
                    <a:gd name="connsiteX2" fmla="*/ 411956 w 833438"/>
                    <a:gd name="connsiteY2" fmla="*/ 4 h 500067"/>
                    <a:gd name="connsiteX3" fmla="*/ 666750 w 833438"/>
                    <a:gd name="connsiteY3" fmla="*/ 397650 h 500067"/>
                    <a:gd name="connsiteX4" fmla="*/ 833438 w 833438"/>
                    <a:gd name="connsiteY4" fmla="*/ 500067 h 500067"/>
                    <a:gd name="connsiteX0" fmla="*/ 0 w 833438"/>
                    <a:gd name="connsiteY0" fmla="*/ 492927 h 500071"/>
                    <a:gd name="connsiteX1" fmla="*/ 140494 w 833438"/>
                    <a:gd name="connsiteY1" fmla="*/ 397677 h 500071"/>
                    <a:gd name="connsiteX2" fmla="*/ 411956 w 833438"/>
                    <a:gd name="connsiteY2" fmla="*/ 8 h 500071"/>
                    <a:gd name="connsiteX3" fmla="*/ 690528 w 833438"/>
                    <a:gd name="connsiteY3" fmla="*/ 397630 h 500071"/>
                    <a:gd name="connsiteX4" fmla="*/ 833438 w 833438"/>
                    <a:gd name="connsiteY4" fmla="*/ 500071 h 500071"/>
                    <a:gd name="connsiteX0" fmla="*/ 0 w 857216"/>
                    <a:gd name="connsiteY0" fmla="*/ 492927 h 500071"/>
                    <a:gd name="connsiteX1" fmla="*/ 140494 w 857216"/>
                    <a:gd name="connsiteY1" fmla="*/ 397677 h 500071"/>
                    <a:gd name="connsiteX2" fmla="*/ 411956 w 857216"/>
                    <a:gd name="connsiteY2" fmla="*/ 8 h 500071"/>
                    <a:gd name="connsiteX3" fmla="*/ 690528 w 857216"/>
                    <a:gd name="connsiteY3" fmla="*/ 397630 h 500071"/>
                    <a:gd name="connsiteX4" fmla="*/ 857216 w 857216"/>
                    <a:gd name="connsiteY4" fmla="*/ 500071 h 500071"/>
                    <a:gd name="connsiteX0" fmla="*/ 0 w 857216"/>
                    <a:gd name="connsiteY0" fmla="*/ 492927 h 571485"/>
                    <a:gd name="connsiteX1" fmla="*/ 140494 w 857216"/>
                    <a:gd name="connsiteY1" fmla="*/ 397677 h 571485"/>
                    <a:gd name="connsiteX2" fmla="*/ 411956 w 857216"/>
                    <a:gd name="connsiteY2" fmla="*/ 8 h 571485"/>
                    <a:gd name="connsiteX3" fmla="*/ 690528 w 857216"/>
                    <a:gd name="connsiteY3" fmla="*/ 397630 h 571485"/>
                    <a:gd name="connsiteX4" fmla="*/ 857216 w 857216"/>
                    <a:gd name="connsiteY4" fmla="*/ 571485 h 571485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57216"/>
                    <a:gd name="connsiteY0" fmla="*/ 492927 h 500023"/>
                    <a:gd name="connsiteX1" fmla="*/ 140494 w 857216"/>
                    <a:gd name="connsiteY1" fmla="*/ 397677 h 500023"/>
                    <a:gd name="connsiteX2" fmla="*/ 411956 w 857216"/>
                    <a:gd name="connsiteY2" fmla="*/ 8 h 500023"/>
                    <a:gd name="connsiteX3" fmla="*/ 690528 w 857216"/>
                    <a:gd name="connsiteY3" fmla="*/ 397630 h 500023"/>
                    <a:gd name="connsiteX4" fmla="*/ 857216 w 857216"/>
                    <a:gd name="connsiteY4" fmla="*/ 500023 h 500023"/>
                    <a:gd name="connsiteX0" fmla="*/ 0 w 880994"/>
                    <a:gd name="connsiteY0" fmla="*/ 492927 h 492927"/>
                    <a:gd name="connsiteX1" fmla="*/ 140494 w 880994"/>
                    <a:gd name="connsiteY1" fmla="*/ 397677 h 492927"/>
                    <a:gd name="connsiteX2" fmla="*/ 411956 w 880994"/>
                    <a:gd name="connsiteY2" fmla="*/ 8 h 492927"/>
                    <a:gd name="connsiteX3" fmla="*/ 690528 w 880994"/>
                    <a:gd name="connsiteY3" fmla="*/ 397630 h 492927"/>
                    <a:gd name="connsiteX4" fmla="*/ 880994 w 88099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1190524"/>
                    <a:gd name="connsiteY0" fmla="*/ 492927 h 492927"/>
                    <a:gd name="connsiteX1" fmla="*/ 140494 w 1190524"/>
                    <a:gd name="connsiteY1" fmla="*/ 397677 h 492927"/>
                    <a:gd name="connsiteX2" fmla="*/ 411956 w 1190524"/>
                    <a:gd name="connsiteY2" fmla="*/ 8 h 492927"/>
                    <a:gd name="connsiteX3" fmla="*/ 690528 w 1190524"/>
                    <a:gd name="connsiteY3" fmla="*/ 397630 h 492927"/>
                    <a:gd name="connsiteX4" fmla="*/ 1190524 w 1190524"/>
                    <a:gd name="connsiteY4" fmla="*/ 428561 h 492927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928550"/>
                    <a:gd name="connsiteY0" fmla="*/ 492927 h 499975"/>
                    <a:gd name="connsiteX1" fmla="*/ 140494 w 928550"/>
                    <a:gd name="connsiteY1" fmla="*/ 397677 h 499975"/>
                    <a:gd name="connsiteX2" fmla="*/ 411956 w 928550"/>
                    <a:gd name="connsiteY2" fmla="*/ 8 h 499975"/>
                    <a:gd name="connsiteX3" fmla="*/ 690528 w 928550"/>
                    <a:gd name="connsiteY3" fmla="*/ 397630 h 499975"/>
                    <a:gd name="connsiteX4" fmla="*/ 928550 w 92855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9975"/>
                    <a:gd name="connsiteX1" fmla="*/ 140494 w 880890"/>
                    <a:gd name="connsiteY1" fmla="*/ 397677 h 499975"/>
                    <a:gd name="connsiteX2" fmla="*/ 411956 w 880890"/>
                    <a:gd name="connsiteY2" fmla="*/ 8 h 499975"/>
                    <a:gd name="connsiteX3" fmla="*/ 690528 w 880890"/>
                    <a:gd name="connsiteY3" fmla="*/ 397630 h 499975"/>
                    <a:gd name="connsiteX4" fmla="*/ 880890 w 880890"/>
                    <a:gd name="connsiteY4" fmla="*/ 499975 h 499975"/>
                    <a:gd name="connsiteX0" fmla="*/ 0 w 880890"/>
                    <a:gd name="connsiteY0" fmla="*/ 492927 h 492927"/>
                    <a:gd name="connsiteX1" fmla="*/ 140494 w 880890"/>
                    <a:gd name="connsiteY1" fmla="*/ 397677 h 492927"/>
                    <a:gd name="connsiteX2" fmla="*/ 411956 w 880890"/>
                    <a:gd name="connsiteY2" fmla="*/ 8 h 492927"/>
                    <a:gd name="connsiteX3" fmla="*/ 690528 w 880890"/>
                    <a:gd name="connsiteY3" fmla="*/ 397630 h 492927"/>
                    <a:gd name="connsiteX4" fmla="*/ 880890 w 880890"/>
                    <a:gd name="connsiteY4" fmla="*/ 428513 h 492927"/>
                    <a:gd name="connsiteX0" fmla="*/ 0 w 880890"/>
                    <a:gd name="connsiteY0" fmla="*/ 492927 h 499927"/>
                    <a:gd name="connsiteX1" fmla="*/ 140494 w 880890"/>
                    <a:gd name="connsiteY1" fmla="*/ 397677 h 499927"/>
                    <a:gd name="connsiteX2" fmla="*/ 411956 w 880890"/>
                    <a:gd name="connsiteY2" fmla="*/ 8 h 499927"/>
                    <a:gd name="connsiteX3" fmla="*/ 690528 w 880890"/>
                    <a:gd name="connsiteY3" fmla="*/ 397630 h 499927"/>
                    <a:gd name="connsiteX4" fmla="*/ 880890 w 88089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927 h 580207"/>
                    <a:gd name="connsiteX1" fmla="*/ 97395 w 833230"/>
                    <a:gd name="connsiteY1" fmla="*/ 564332 h 580207"/>
                    <a:gd name="connsiteX2" fmla="*/ 140494 w 833230"/>
                    <a:gd name="connsiteY2" fmla="*/ 397677 h 580207"/>
                    <a:gd name="connsiteX3" fmla="*/ 411956 w 833230"/>
                    <a:gd name="connsiteY3" fmla="*/ 8 h 580207"/>
                    <a:gd name="connsiteX4" fmla="*/ 690528 w 833230"/>
                    <a:gd name="connsiteY4" fmla="*/ 397630 h 580207"/>
                    <a:gd name="connsiteX5" fmla="*/ 833230 w 833230"/>
                    <a:gd name="connsiteY5" fmla="*/ 499927 h 580207"/>
                    <a:gd name="connsiteX0" fmla="*/ 0 w 833230"/>
                    <a:gd name="connsiteY0" fmla="*/ 564341 h 592109"/>
                    <a:gd name="connsiteX1" fmla="*/ 97395 w 833230"/>
                    <a:gd name="connsiteY1" fmla="*/ 564332 h 592109"/>
                    <a:gd name="connsiteX2" fmla="*/ 140494 w 833230"/>
                    <a:gd name="connsiteY2" fmla="*/ 397677 h 592109"/>
                    <a:gd name="connsiteX3" fmla="*/ 411956 w 833230"/>
                    <a:gd name="connsiteY3" fmla="*/ 8 h 592109"/>
                    <a:gd name="connsiteX4" fmla="*/ 690528 w 833230"/>
                    <a:gd name="connsiteY4" fmla="*/ 397630 h 592109"/>
                    <a:gd name="connsiteX5" fmla="*/ 833230 w 833230"/>
                    <a:gd name="connsiteY5" fmla="*/ 499927 h 592109"/>
                    <a:gd name="connsiteX0" fmla="*/ 0 w 833230"/>
                    <a:gd name="connsiteY0" fmla="*/ 564341 h 564341"/>
                    <a:gd name="connsiteX1" fmla="*/ 140494 w 833230"/>
                    <a:gd name="connsiteY1" fmla="*/ 397677 h 564341"/>
                    <a:gd name="connsiteX2" fmla="*/ 411956 w 833230"/>
                    <a:gd name="connsiteY2" fmla="*/ 8 h 564341"/>
                    <a:gd name="connsiteX3" fmla="*/ 690528 w 833230"/>
                    <a:gd name="connsiteY3" fmla="*/ 397630 h 564341"/>
                    <a:gd name="connsiteX4" fmla="*/ 833230 w 833230"/>
                    <a:gd name="connsiteY4" fmla="*/ 499927 h 564341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508160"/>
                    <a:gd name="connsiteX1" fmla="*/ 140494 w 833230"/>
                    <a:gd name="connsiteY1" fmla="*/ 397677 h 508160"/>
                    <a:gd name="connsiteX2" fmla="*/ 411956 w 833230"/>
                    <a:gd name="connsiteY2" fmla="*/ 8 h 508160"/>
                    <a:gd name="connsiteX3" fmla="*/ 690528 w 833230"/>
                    <a:gd name="connsiteY3" fmla="*/ 397630 h 508160"/>
                    <a:gd name="connsiteX4" fmla="*/ 833230 w 833230"/>
                    <a:gd name="connsiteY4" fmla="*/ 499927 h 508160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  <a:gd name="connsiteX0" fmla="*/ 0 w 833230"/>
                    <a:gd name="connsiteY0" fmla="*/ 492879 h 499927"/>
                    <a:gd name="connsiteX1" fmla="*/ 140494 w 833230"/>
                    <a:gd name="connsiteY1" fmla="*/ 397677 h 499927"/>
                    <a:gd name="connsiteX2" fmla="*/ 411956 w 833230"/>
                    <a:gd name="connsiteY2" fmla="*/ 8 h 499927"/>
                    <a:gd name="connsiteX3" fmla="*/ 690528 w 833230"/>
                    <a:gd name="connsiteY3" fmla="*/ 397630 h 499927"/>
                    <a:gd name="connsiteX4" fmla="*/ 833230 w 833230"/>
                    <a:gd name="connsiteY4" fmla="*/ 499927 h 499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3230" h="499927">
                      <a:moveTo>
                        <a:pt x="0" y="492879"/>
                      </a:moveTo>
                      <a:cubicBezTo>
                        <a:pt x="50745" y="486718"/>
                        <a:pt x="71835" y="479822"/>
                        <a:pt x="140494" y="397677"/>
                      </a:cubicBezTo>
                      <a:cubicBezTo>
                        <a:pt x="209153" y="315532"/>
                        <a:pt x="320284" y="16"/>
                        <a:pt x="411956" y="8"/>
                      </a:cubicBezTo>
                      <a:cubicBezTo>
                        <a:pt x="503628" y="0"/>
                        <a:pt x="620316" y="314310"/>
                        <a:pt x="690528" y="397630"/>
                      </a:cubicBezTo>
                      <a:cubicBezTo>
                        <a:pt x="760740" y="480950"/>
                        <a:pt x="779276" y="490788"/>
                        <a:pt x="833230" y="499927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 bwMode="auto">
                <a:xfrm flipV="1">
                  <a:off x="3536145" y="3671894"/>
                  <a:ext cx="428628" cy="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2" name="Rectangle 61"/>
                <p:cNvSpPr/>
                <p:nvPr/>
              </p:nvSpPr>
              <p:spPr bwMode="auto">
                <a:xfrm>
                  <a:off x="3507573" y="3167058"/>
                  <a:ext cx="500066" cy="5000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6596074" y="4714884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969522" y="5040167"/>
              <a:ext cx="2199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t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310058" y="2786058"/>
            <a:ext cx="142876" cy="73026"/>
            <a:chOff x="4310058" y="2857496"/>
            <a:chExt cx="142876" cy="73026"/>
          </a:xfrm>
        </p:grpSpPr>
        <p:cxnSp>
          <p:nvCxnSpPr>
            <p:cNvPr id="88" name="Straight Connector 87"/>
            <p:cNvCxnSpPr/>
            <p:nvPr/>
          </p:nvCxnSpPr>
          <p:spPr bwMode="auto">
            <a:xfrm rot="5400000" flipH="1" flipV="1">
              <a:off x="4344983" y="2893215"/>
              <a:ext cx="72232" cy="794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4310058" y="2857496"/>
              <a:ext cx="142876" cy="1588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4310058" y="2928934"/>
              <a:ext cx="142876" cy="1588"/>
            </a:xfrm>
            <a:prstGeom prst="line">
              <a:avLst/>
            </a:prstGeom>
            <a:noFill/>
            <a:ln w="9525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TextBox 90"/>
          <p:cNvSpPr txBox="1"/>
          <p:nvPr/>
        </p:nvSpPr>
        <p:spPr>
          <a:xfrm>
            <a:off x="3809992" y="5857892"/>
            <a:ext cx="2109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effective pre-amp</a:t>
            </a:r>
            <a:r>
              <a:rPr lang="en-GB" sz="1400" dirty="0">
                <a:solidFill>
                  <a:srgbClr val="CC00CC"/>
                </a:solidFill>
                <a:latin typeface="+mn-lt"/>
              </a:rPr>
              <a:t> 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output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7455234" y="4540007"/>
            <a:ext cx="2141236" cy="2032265"/>
            <a:chOff x="7381892" y="3786190"/>
            <a:chExt cx="2141236" cy="2032265"/>
          </a:xfrm>
        </p:grpSpPr>
        <p:sp>
          <p:nvSpPr>
            <p:cNvPr id="94" name="Isosceles Triangle 93"/>
            <p:cNvSpPr/>
            <p:nvPr/>
          </p:nvSpPr>
          <p:spPr bwMode="auto">
            <a:xfrm rot="5400000">
              <a:off x="8107202" y="4830903"/>
              <a:ext cx="1060704" cy="9144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191525" y="5143512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preamp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88267" y="5325919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input</a:t>
              </a:r>
            </a:p>
          </p:txBody>
        </p:sp>
        <p:cxnSp>
          <p:nvCxnSpPr>
            <p:cNvPr id="97" name="Elbow Connector 167"/>
            <p:cNvCxnSpPr/>
            <p:nvPr/>
          </p:nvCxnSpPr>
          <p:spPr bwMode="auto">
            <a:xfrm rot="16200000" flipV="1">
              <a:off x="8487531" y="4536289"/>
              <a:ext cx="785818" cy="714380"/>
            </a:xfrm>
            <a:prstGeom prst="bentConnector3">
              <a:avLst>
                <a:gd name="adj1" fmla="val 100000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Elbow Connector 167"/>
            <p:cNvCxnSpPr/>
            <p:nvPr/>
          </p:nvCxnSpPr>
          <p:spPr bwMode="auto">
            <a:xfrm rot="5400000" flipH="1" flipV="1">
              <a:off x="7951746" y="4572008"/>
              <a:ext cx="785818" cy="642942"/>
            </a:xfrm>
            <a:prstGeom prst="bentConnector2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9" name="Group 254"/>
            <p:cNvGrpSpPr/>
            <p:nvPr/>
          </p:nvGrpSpPr>
          <p:grpSpPr>
            <a:xfrm>
              <a:off x="8596338" y="4429132"/>
              <a:ext cx="71438" cy="142876"/>
              <a:chOff x="5453066" y="3786190"/>
              <a:chExt cx="71438" cy="142876"/>
            </a:xfrm>
          </p:grpSpPr>
          <p:sp>
            <p:nvSpPr>
              <p:cNvPr id="109" name="Rectangle 108"/>
              <p:cNvSpPr/>
              <p:nvPr/>
            </p:nvSpPr>
            <p:spPr bwMode="auto">
              <a:xfrm>
                <a:off x="5453066" y="3786190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10" name="Group 346"/>
              <p:cNvGrpSpPr/>
              <p:nvPr/>
            </p:nvGrpSpPr>
            <p:grpSpPr>
              <a:xfrm rot="5400000">
                <a:off x="5417743" y="3822306"/>
                <a:ext cx="142083" cy="71437"/>
                <a:chOff x="5488788" y="3929066"/>
                <a:chExt cx="142083" cy="71437"/>
              </a:xfrm>
            </p:grpSpPr>
            <p:cxnSp>
              <p:nvCxnSpPr>
                <p:cNvPr id="111" name="Straight Connector 110"/>
                <p:cNvCxnSpPr/>
                <p:nvPr/>
              </p:nvCxnSpPr>
              <p:spPr bwMode="auto">
                <a:xfrm rot="10800000">
                  <a:off x="5488788" y="3929066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" name="Straight Connector 111"/>
                <p:cNvCxnSpPr/>
                <p:nvPr/>
              </p:nvCxnSpPr>
              <p:spPr bwMode="auto">
                <a:xfrm rot="10800000">
                  <a:off x="5488789" y="3999709"/>
                  <a:ext cx="142082" cy="7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100" name="Elbow Connector 167"/>
            <p:cNvCxnSpPr>
              <a:endCxn id="108" idx="3"/>
            </p:cNvCxnSpPr>
            <p:nvPr/>
          </p:nvCxnSpPr>
          <p:spPr bwMode="auto">
            <a:xfrm rot="10800000">
              <a:off x="8810652" y="4143380"/>
              <a:ext cx="428628" cy="357190"/>
            </a:xfrm>
            <a:prstGeom prst="bentConnector3">
              <a:avLst>
                <a:gd name="adj1" fmla="val 1111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Elbow Connector 167"/>
            <p:cNvCxnSpPr>
              <a:endCxn id="108" idx="1"/>
            </p:cNvCxnSpPr>
            <p:nvPr/>
          </p:nvCxnSpPr>
          <p:spPr bwMode="auto">
            <a:xfrm flipV="1">
              <a:off x="8024834" y="4143380"/>
              <a:ext cx="500066" cy="357190"/>
            </a:xfrm>
            <a:prstGeom prst="bentConnector3">
              <a:avLst>
                <a:gd name="adj1" fmla="val -476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Oval 101"/>
            <p:cNvSpPr/>
            <p:nvPr/>
          </p:nvSpPr>
          <p:spPr bwMode="auto">
            <a:xfrm>
              <a:off x="7880308" y="5267340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103" name="Straight Connector 102"/>
            <p:cNvCxnSpPr>
              <a:stCxn id="102" idx="6"/>
              <a:endCxn id="94" idx="3"/>
            </p:cNvCxnSpPr>
            <p:nvPr/>
          </p:nvCxnSpPr>
          <p:spPr bwMode="auto">
            <a:xfrm flipV="1">
              <a:off x="7926027" y="5288103"/>
              <a:ext cx="254327" cy="209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Oval 103"/>
            <p:cNvSpPr/>
            <p:nvPr/>
          </p:nvSpPr>
          <p:spPr bwMode="auto">
            <a:xfrm>
              <a:off x="9477409" y="526257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105" name="Straight Connector 104"/>
            <p:cNvCxnSpPr>
              <a:stCxn id="94" idx="0"/>
              <a:endCxn id="104" idx="2"/>
            </p:cNvCxnSpPr>
            <p:nvPr/>
          </p:nvCxnSpPr>
          <p:spPr bwMode="auto">
            <a:xfrm flipV="1">
              <a:off x="9094754" y="5285438"/>
              <a:ext cx="382655" cy="2665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881958" y="3786190"/>
              <a:ext cx="1410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latin typeface="+mn-lt"/>
                </a:rPr>
                <a:t>non-linear impedance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81892" y="4325787"/>
              <a:ext cx="3882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C</a:t>
              </a:r>
              <a:r>
                <a:rPr lang="en-GB" sz="1000" baseline="-25000" dirty="0" smtClean="0">
                  <a:solidFill>
                    <a:schemeClr val="tx1"/>
                  </a:solidFill>
                  <a:latin typeface="+mn-lt"/>
                </a:rPr>
                <a:t>FB</a:t>
              </a:r>
              <a:endParaRPr lang="en-GB" sz="10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8524900" y="4071942"/>
              <a:ext cx="285752" cy="1428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ADC Binning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853520" cy="5357850"/>
          </a:xfrm>
        </p:spPr>
        <p:txBody>
          <a:bodyPr/>
          <a:lstStyle/>
          <a:p>
            <a:r>
              <a:rPr lang="en-GB" sz="2000" dirty="0" smtClean="0"/>
              <a:t>options of ADC binning, if resolution is limited:</a:t>
            </a:r>
          </a:p>
          <a:p>
            <a:pPr lvl="1"/>
            <a:r>
              <a:rPr lang="en-GB" sz="1800" dirty="0" smtClean="0"/>
              <a:t>aim: minimise </a:t>
            </a:r>
            <a:r>
              <a:rPr lang="en-GB" sz="1800" dirty="0" smtClean="0">
                <a:solidFill>
                  <a:srgbClr val="FF0000"/>
                </a:solidFill>
              </a:rPr>
              <a:t>signal loss </a:t>
            </a:r>
            <a:r>
              <a:rPr lang="en-GB" sz="1800" dirty="0" smtClean="0"/>
              <a:t>while suppressing noise</a:t>
            </a:r>
          </a:p>
          <a:p>
            <a:pPr lvl="1"/>
            <a:r>
              <a:rPr lang="en-GB" sz="1800" dirty="0" smtClean="0"/>
              <a:t>problem: need high ADC resolution at pedestal and threshold position</a:t>
            </a:r>
            <a:endParaRPr lang="en-GB" sz="2200" dirty="0" smtClean="0"/>
          </a:p>
          <a:p>
            <a:r>
              <a:rPr lang="en-GB" sz="2000" dirty="0" smtClean="0"/>
              <a:t>example ADC </a:t>
            </a:r>
            <a:r>
              <a:rPr lang="en-GB" sz="2000" dirty="0" err="1" smtClean="0"/>
              <a:t>binnings</a:t>
            </a:r>
            <a:r>
              <a:rPr lang="en-GB" sz="2000" dirty="0" smtClean="0"/>
              <a:t> (here illustrated for 5-bit ADC):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800" dirty="0" smtClean="0"/>
              <a:t>linear layout, full dynamic range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pro: well understood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con: limited resolution where needed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800" dirty="0" smtClean="0"/>
              <a:t>linear layout, limited dynamic range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pro: significantly increased resolution</a:t>
            </a:r>
          </a:p>
          <a:p>
            <a:pPr marL="1200150" lvl="2" indent="-342900">
              <a:buNone/>
            </a:pPr>
            <a:r>
              <a:rPr lang="en-GB" sz="1600" dirty="0" smtClean="0"/>
              <a:t>	       in pedestal and threshold region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con: blind to medium and larger signals,</a:t>
            </a:r>
          </a:p>
          <a:p>
            <a:pPr marL="1200150" lvl="2" indent="-342900">
              <a:buNone/>
            </a:pPr>
            <a:r>
              <a:rPr lang="en-GB" sz="1600" dirty="0" smtClean="0"/>
              <a:t>	       measurement of gain and calibration of signal loss from data not possible,</a:t>
            </a:r>
          </a:p>
          <a:p>
            <a:pPr marL="1200150" lvl="2" indent="-342900">
              <a:buNone/>
            </a:pPr>
            <a:r>
              <a:rPr lang="en-GB" sz="1600" dirty="0" smtClean="0"/>
              <a:t>	       cross-talk correction jeopardised (how strongly?)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800" dirty="0" smtClean="0"/>
              <a:t>non-linear layout, optimised dynamic range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pro: increased resolution where needed, some sensitivity to full range kept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GB" sz="1600" dirty="0" smtClean="0"/>
              <a:t>con: calibration/interpretation of data non-trivial, problems of 2) eased but not gone</a:t>
            </a: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  <a:sym typeface="ZapfDingbats"/>
              </a:rPr>
              <a:t> 	 </a:t>
            </a:r>
            <a:r>
              <a:rPr lang="en-GB" sz="2000" dirty="0" smtClean="0"/>
              <a:t>best </a:t>
            </a:r>
            <a:r>
              <a:rPr lang="en-GB" sz="2000" dirty="0" smtClean="0"/>
              <a:t>option: linear layout, high resolution, full dynamic range</a:t>
            </a:r>
            <a:r>
              <a:rPr lang="en-GB" sz="2000" dirty="0" smtClean="0"/>
              <a:t>…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145" name="TextBox 144"/>
          <p:cNvSpPr txBox="1"/>
          <p:nvPr/>
        </p:nvSpPr>
        <p:spPr>
          <a:xfrm>
            <a:off x="8059775" y="2285992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idealised FP-PMT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signal spectrum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815849" y="2571744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latin typeface="+mn-lt"/>
              </a:rPr>
              <a:t>optimal</a:t>
            </a:r>
          </a:p>
          <a:p>
            <a:pPr algn="l"/>
            <a:r>
              <a:rPr lang="en-GB" sz="1400" dirty="0" smtClean="0">
                <a:latin typeface="+mn-lt"/>
              </a:rPr>
              <a:t>threshold cut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076294" y="3357562"/>
            <a:ext cx="1377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1 and 2 photon</a:t>
            </a:r>
          </a:p>
          <a:p>
            <a:pPr algn="l"/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spectra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2131" y="2478281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pedestal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5667380" y="3143248"/>
            <a:ext cx="901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example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ADC</a:t>
            </a:r>
          </a:p>
          <a:p>
            <a:pPr algn="l"/>
            <a:r>
              <a:rPr lang="en-GB" sz="1400" dirty="0" err="1" smtClean="0">
                <a:solidFill>
                  <a:schemeClr val="tx1"/>
                </a:solidFill>
                <a:latin typeface="+mn-lt"/>
              </a:rPr>
              <a:t>binnings</a:t>
            </a:r>
            <a:r>
              <a:rPr lang="en-GB" sz="14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          1)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          2)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n-lt"/>
              </a:rPr>
              <a:t>          3)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5524504" y="2786058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latin typeface="+mn-lt"/>
              </a:rPr>
              <a:t>signal loss</a:t>
            </a:r>
          </a:p>
        </p:txBody>
      </p:sp>
      <p:grpSp>
        <p:nvGrpSpPr>
          <p:cNvPr id="493" name="Group 492"/>
          <p:cNvGrpSpPr/>
          <p:nvPr/>
        </p:nvGrpSpPr>
        <p:grpSpPr>
          <a:xfrm>
            <a:off x="6595280" y="2714620"/>
            <a:ext cx="2429686" cy="1643074"/>
            <a:chOff x="2880504" y="2786058"/>
            <a:chExt cx="2429686" cy="1643074"/>
          </a:xfrm>
        </p:grpSpPr>
        <p:cxnSp>
          <p:nvCxnSpPr>
            <p:cNvPr id="494" name="Straight Connector 493"/>
            <p:cNvCxnSpPr/>
            <p:nvPr/>
          </p:nvCxnSpPr>
          <p:spPr bwMode="auto">
            <a:xfrm>
              <a:off x="2881298" y="4000504"/>
              <a:ext cx="2428892" cy="158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rot="16200000" flipV="1">
              <a:off x="2274076" y="3393280"/>
              <a:ext cx="1214446" cy="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96" name="Freeform 495"/>
            <p:cNvSpPr/>
            <p:nvPr/>
          </p:nvSpPr>
          <p:spPr bwMode="auto">
            <a:xfrm>
              <a:off x="2971800" y="3020219"/>
              <a:ext cx="2152582" cy="977852"/>
            </a:xfrm>
            <a:custGeom>
              <a:avLst/>
              <a:gdLst>
                <a:gd name="connsiteX0" fmla="*/ 0 w 1962150"/>
                <a:gd name="connsiteY0" fmla="*/ 975519 h 977900"/>
                <a:gd name="connsiteX1" fmla="*/ 69056 w 1962150"/>
                <a:gd name="connsiteY1" fmla="*/ 630237 h 977900"/>
                <a:gd name="connsiteX2" fmla="*/ 133350 w 1962150"/>
                <a:gd name="connsiteY2" fmla="*/ 3969 h 977900"/>
                <a:gd name="connsiteX3" fmla="*/ 195263 w 1962150"/>
                <a:gd name="connsiteY3" fmla="*/ 606425 h 977900"/>
                <a:gd name="connsiteX4" fmla="*/ 250031 w 1962150"/>
                <a:gd name="connsiteY4" fmla="*/ 839787 h 977900"/>
                <a:gd name="connsiteX5" fmla="*/ 459581 w 1962150"/>
                <a:gd name="connsiteY5" fmla="*/ 696912 h 977900"/>
                <a:gd name="connsiteX6" fmla="*/ 690563 w 1962150"/>
                <a:gd name="connsiteY6" fmla="*/ 644525 h 977900"/>
                <a:gd name="connsiteX7" fmla="*/ 1202531 w 1962150"/>
                <a:gd name="connsiteY7" fmla="*/ 885031 h 977900"/>
                <a:gd name="connsiteX8" fmla="*/ 1962150 w 1962150"/>
                <a:gd name="connsiteY8" fmla="*/ 977900 h 977900"/>
                <a:gd name="connsiteX0" fmla="*/ 0 w 1962150"/>
                <a:gd name="connsiteY0" fmla="*/ 975519 h 975519"/>
                <a:gd name="connsiteX1" fmla="*/ 69056 w 1962150"/>
                <a:gd name="connsiteY1" fmla="*/ 630237 h 975519"/>
                <a:gd name="connsiteX2" fmla="*/ 133350 w 1962150"/>
                <a:gd name="connsiteY2" fmla="*/ 3969 h 975519"/>
                <a:gd name="connsiteX3" fmla="*/ 195263 w 1962150"/>
                <a:gd name="connsiteY3" fmla="*/ 606425 h 975519"/>
                <a:gd name="connsiteX4" fmla="*/ 250031 w 1962150"/>
                <a:gd name="connsiteY4" fmla="*/ 839787 h 975519"/>
                <a:gd name="connsiteX5" fmla="*/ 459581 w 1962150"/>
                <a:gd name="connsiteY5" fmla="*/ 696912 h 975519"/>
                <a:gd name="connsiteX6" fmla="*/ 690563 w 1962150"/>
                <a:gd name="connsiteY6" fmla="*/ 644525 h 975519"/>
                <a:gd name="connsiteX7" fmla="*/ 1202531 w 1962150"/>
                <a:gd name="connsiteY7" fmla="*/ 885031 h 975519"/>
                <a:gd name="connsiteX8" fmla="*/ 1962150 w 1962150"/>
                <a:gd name="connsiteY8" fmla="*/ 906438 h 975519"/>
                <a:gd name="connsiteX0" fmla="*/ 0 w 1962150"/>
                <a:gd name="connsiteY0" fmla="*/ 975519 h 977852"/>
                <a:gd name="connsiteX1" fmla="*/ 69056 w 1962150"/>
                <a:gd name="connsiteY1" fmla="*/ 630237 h 977852"/>
                <a:gd name="connsiteX2" fmla="*/ 133350 w 1962150"/>
                <a:gd name="connsiteY2" fmla="*/ 3969 h 977852"/>
                <a:gd name="connsiteX3" fmla="*/ 195263 w 1962150"/>
                <a:gd name="connsiteY3" fmla="*/ 606425 h 977852"/>
                <a:gd name="connsiteX4" fmla="*/ 250031 w 1962150"/>
                <a:gd name="connsiteY4" fmla="*/ 839787 h 977852"/>
                <a:gd name="connsiteX5" fmla="*/ 459581 w 1962150"/>
                <a:gd name="connsiteY5" fmla="*/ 696912 h 977852"/>
                <a:gd name="connsiteX6" fmla="*/ 690563 w 1962150"/>
                <a:gd name="connsiteY6" fmla="*/ 644525 h 977852"/>
                <a:gd name="connsiteX7" fmla="*/ 1202531 w 1962150"/>
                <a:gd name="connsiteY7" fmla="*/ 885031 h 977852"/>
                <a:gd name="connsiteX8" fmla="*/ 1962150 w 1962150"/>
                <a:gd name="connsiteY8" fmla="*/ 977852 h 977852"/>
                <a:gd name="connsiteX0" fmla="*/ 0 w 2057366"/>
                <a:gd name="connsiteY0" fmla="*/ 975519 h 977852"/>
                <a:gd name="connsiteX1" fmla="*/ 69056 w 2057366"/>
                <a:gd name="connsiteY1" fmla="*/ 630237 h 977852"/>
                <a:gd name="connsiteX2" fmla="*/ 133350 w 2057366"/>
                <a:gd name="connsiteY2" fmla="*/ 3969 h 977852"/>
                <a:gd name="connsiteX3" fmla="*/ 195263 w 2057366"/>
                <a:gd name="connsiteY3" fmla="*/ 606425 h 977852"/>
                <a:gd name="connsiteX4" fmla="*/ 250031 w 2057366"/>
                <a:gd name="connsiteY4" fmla="*/ 839787 h 977852"/>
                <a:gd name="connsiteX5" fmla="*/ 459581 w 2057366"/>
                <a:gd name="connsiteY5" fmla="*/ 696912 h 977852"/>
                <a:gd name="connsiteX6" fmla="*/ 690563 w 2057366"/>
                <a:gd name="connsiteY6" fmla="*/ 644525 h 977852"/>
                <a:gd name="connsiteX7" fmla="*/ 1202531 w 2057366"/>
                <a:gd name="connsiteY7" fmla="*/ 885031 h 977852"/>
                <a:gd name="connsiteX8" fmla="*/ 2057366 w 2057366"/>
                <a:gd name="connsiteY8" fmla="*/ 977852 h 977852"/>
                <a:gd name="connsiteX0" fmla="*/ 0 w 2152582"/>
                <a:gd name="connsiteY0" fmla="*/ 975519 h 977852"/>
                <a:gd name="connsiteX1" fmla="*/ 69056 w 2152582"/>
                <a:gd name="connsiteY1" fmla="*/ 630237 h 977852"/>
                <a:gd name="connsiteX2" fmla="*/ 133350 w 2152582"/>
                <a:gd name="connsiteY2" fmla="*/ 3969 h 977852"/>
                <a:gd name="connsiteX3" fmla="*/ 195263 w 2152582"/>
                <a:gd name="connsiteY3" fmla="*/ 606425 h 977852"/>
                <a:gd name="connsiteX4" fmla="*/ 250031 w 2152582"/>
                <a:gd name="connsiteY4" fmla="*/ 839787 h 977852"/>
                <a:gd name="connsiteX5" fmla="*/ 459581 w 2152582"/>
                <a:gd name="connsiteY5" fmla="*/ 696912 h 977852"/>
                <a:gd name="connsiteX6" fmla="*/ 690563 w 2152582"/>
                <a:gd name="connsiteY6" fmla="*/ 644525 h 977852"/>
                <a:gd name="connsiteX7" fmla="*/ 1202531 w 2152582"/>
                <a:gd name="connsiteY7" fmla="*/ 885031 h 977852"/>
                <a:gd name="connsiteX8" fmla="*/ 2152582 w 2152582"/>
                <a:gd name="connsiteY8" fmla="*/ 977852 h 977852"/>
                <a:gd name="connsiteX0" fmla="*/ 0 w 2152582"/>
                <a:gd name="connsiteY0" fmla="*/ 975519 h 977852"/>
                <a:gd name="connsiteX1" fmla="*/ 69056 w 2152582"/>
                <a:gd name="connsiteY1" fmla="*/ 630237 h 977852"/>
                <a:gd name="connsiteX2" fmla="*/ 133350 w 2152582"/>
                <a:gd name="connsiteY2" fmla="*/ 3969 h 977852"/>
                <a:gd name="connsiteX3" fmla="*/ 195263 w 2152582"/>
                <a:gd name="connsiteY3" fmla="*/ 606425 h 977852"/>
                <a:gd name="connsiteX4" fmla="*/ 250031 w 2152582"/>
                <a:gd name="connsiteY4" fmla="*/ 839787 h 977852"/>
                <a:gd name="connsiteX5" fmla="*/ 459581 w 2152582"/>
                <a:gd name="connsiteY5" fmla="*/ 696912 h 977852"/>
                <a:gd name="connsiteX6" fmla="*/ 690563 w 2152582"/>
                <a:gd name="connsiteY6" fmla="*/ 644525 h 977852"/>
                <a:gd name="connsiteX7" fmla="*/ 1202531 w 2152582"/>
                <a:gd name="connsiteY7" fmla="*/ 813569 h 977852"/>
                <a:gd name="connsiteX8" fmla="*/ 2152582 w 2152582"/>
                <a:gd name="connsiteY8" fmla="*/ 977852 h 977852"/>
                <a:gd name="connsiteX0" fmla="*/ 0 w 2152582"/>
                <a:gd name="connsiteY0" fmla="*/ 975519 h 977852"/>
                <a:gd name="connsiteX1" fmla="*/ 69056 w 2152582"/>
                <a:gd name="connsiteY1" fmla="*/ 630237 h 977852"/>
                <a:gd name="connsiteX2" fmla="*/ 133350 w 2152582"/>
                <a:gd name="connsiteY2" fmla="*/ 3969 h 977852"/>
                <a:gd name="connsiteX3" fmla="*/ 195263 w 2152582"/>
                <a:gd name="connsiteY3" fmla="*/ 606425 h 977852"/>
                <a:gd name="connsiteX4" fmla="*/ 250031 w 2152582"/>
                <a:gd name="connsiteY4" fmla="*/ 839787 h 977852"/>
                <a:gd name="connsiteX5" fmla="*/ 459581 w 2152582"/>
                <a:gd name="connsiteY5" fmla="*/ 696912 h 977852"/>
                <a:gd name="connsiteX6" fmla="*/ 690563 w 2152582"/>
                <a:gd name="connsiteY6" fmla="*/ 644525 h 977852"/>
                <a:gd name="connsiteX7" fmla="*/ 1154871 w 2152582"/>
                <a:gd name="connsiteY7" fmla="*/ 813569 h 977852"/>
                <a:gd name="connsiteX8" fmla="*/ 2152582 w 2152582"/>
                <a:gd name="connsiteY8" fmla="*/ 977852 h 977852"/>
                <a:gd name="connsiteX0" fmla="*/ 0 w 2152582"/>
                <a:gd name="connsiteY0" fmla="*/ 975519 h 977852"/>
                <a:gd name="connsiteX1" fmla="*/ 69056 w 2152582"/>
                <a:gd name="connsiteY1" fmla="*/ 630237 h 977852"/>
                <a:gd name="connsiteX2" fmla="*/ 133350 w 2152582"/>
                <a:gd name="connsiteY2" fmla="*/ 3969 h 977852"/>
                <a:gd name="connsiteX3" fmla="*/ 195263 w 2152582"/>
                <a:gd name="connsiteY3" fmla="*/ 606425 h 977852"/>
                <a:gd name="connsiteX4" fmla="*/ 250031 w 2152582"/>
                <a:gd name="connsiteY4" fmla="*/ 839787 h 977852"/>
                <a:gd name="connsiteX5" fmla="*/ 459581 w 2152582"/>
                <a:gd name="connsiteY5" fmla="*/ 696912 h 977852"/>
                <a:gd name="connsiteX6" fmla="*/ 690563 w 2152582"/>
                <a:gd name="connsiteY6" fmla="*/ 644525 h 977852"/>
                <a:gd name="connsiteX7" fmla="*/ 1321525 w 2152582"/>
                <a:gd name="connsiteY7" fmla="*/ 884983 h 977852"/>
                <a:gd name="connsiteX8" fmla="*/ 2152582 w 2152582"/>
                <a:gd name="connsiteY8" fmla="*/ 977852 h 97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82" h="977852">
                  <a:moveTo>
                    <a:pt x="0" y="975519"/>
                  </a:moveTo>
                  <a:cubicBezTo>
                    <a:pt x="23415" y="883840"/>
                    <a:pt x="46831" y="792162"/>
                    <a:pt x="69056" y="630237"/>
                  </a:cubicBezTo>
                  <a:cubicBezTo>
                    <a:pt x="91281" y="468312"/>
                    <a:pt x="112316" y="7938"/>
                    <a:pt x="133350" y="3969"/>
                  </a:cubicBezTo>
                  <a:cubicBezTo>
                    <a:pt x="154384" y="0"/>
                    <a:pt x="175816" y="467122"/>
                    <a:pt x="195263" y="606425"/>
                  </a:cubicBezTo>
                  <a:cubicBezTo>
                    <a:pt x="214710" y="745728"/>
                    <a:pt x="205978" y="824706"/>
                    <a:pt x="250031" y="839787"/>
                  </a:cubicBezTo>
                  <a:cubicBezTo>
                    <a:pt x="294084" y="854868"/>
                    <a:pt x="386159" y="729456"/>
                    <a:pt x="459581" y="696912"/>
                  </a:cubicBezTo>
                  <a:cubicBezTo>
                    <a:pt x="533003" y="664368"/>
                    <a:pt x="546906" y="613180"/>
                    <a:pt x="690563" y="644525"/>
                  </a:cubicBezTo>
                  <a:cubicBezTo>
                    <a:pt x="834220" y="675870"/>
                    <a:pt x="1077855" y="829429"/>
                    <a:pt x="1321525" y="884983"/>
                  </a:cubicBezTo>
                  <a:cubicBezTo>
                    <a:pt x="1565195" y="940538"/>
                    <a:pt x="1878738" y="959198"/>
                    <a:pt x="2152582" y="977852"/>
                  </a:cubicBez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7" name="Freeform 496"/>
            <p:cNvSpPr/>
            <p:nvPr/>
          </p:nvSpPr>
          <p:spPr bwMode="auto">
            <a:xfrm>
              <a:off x="3067016" y="3898456"/>
              <a:ext cx="1833522" cy="106807"/>
            </a:xfrm>
            <a:custGeom>
              <a:avLst/>
              <a:gdLst>
                <a:gd name="connsiteX0" fmla="*/ 0 w 2667000"/>
                <a:gd name="connsiteY0" fmla="*/ 250031 h 250031"/>
                <a:gd name="connsiteX1" fmla="*/ 581025 w 2667000"/>
                <a:gd name="connsiteY1" fmla="*/ 126206 h 250031"/>
                <a:gd name="connsiteX2" fmla="*/ 1357313 w 2667000"/>
                <a:gd name="connsiteY2" fmla="*/ 2381 h 250031"/>
                <a:gd name="connsiteX3" fmla="*/ 1971675 w 2667000"/>
                <a:gd name="connsiteY3" fmla="*/ 111918 h 250031"/>
                <a:gd name="connsiteX4" fmla="*/ 2667000 w 2667000"/>
                <a:gd name="connsiteY4" fmla="*/ 235743 h 250031"/>
                <a:gd name="connsiteX0" fmla="*/ 0 w 2571784"/>
                <a:gd name="connsiteY0" fmla="*/ 250031 h 250031"/>
                <a:gd name="connsiteX1" fmla="*/ 485809 w 2571784"/>
                <a:gd name="connsiteY1" fmla="*/ 126206 h 250031"/>
                <a:gd name="connsiteX2" fmla="*/ 1262097 w 2571784"/>
                <a:gd name="connsiteY2" fmla="*/ 2381 h 250031"/>
                <a:gd name="connsiteX3" fmla="*/ 1876459 w 2571784"/>
                <a:gd name="connsiteY3" fmla="*/ 111918 h 250031"/>
                <a:gd name="connsiteX4" fmla="*/ 2571784 w 2571784"/>
                <a:gd name="connsiteY4" fmla="*/ 235743 h 250031"/>
                <a:gd name="connsiteX0" fmla="*/ 0 w 2095496"/>
                <a:gd name="connsiteY0" fmla="*/ 250031 h 250031"/>
                <a:gd name="connsiteX1" fmla="*/ 485809 w 2095496"/>
                <a:gd name="connsiteY1" fmla="*/ 126206 h 250031"/>
                <a:gd name="connsiteX2" fmla="*/ 1262097 w 2095496"/>
                <a:gd name="connsiteY2" fmla="*/ 2381 h 250031"/>
                <a:gd name="connsiteX3" fmla="*/ 1876459 w 2095496"/>
                <a:gd name="connsiteY3" fmla="*/ 111918 h 250031"/>
                <a:gd name="connsiteX4" fmla="*/ 2095496 w 2095496"/>
                <a:gd name="connsiteY4" fmla="*/ 235743 h 250031"/>
                <a:gd name="connsiteX0" fmla="*/ 0 w 2095496"/>
                <a:gd name="connsiteY0" fmla="*/ 250031 h 250031"/>
                <a:gd name="connsiteX1" fmla="*/ 485809 w 2095496"/>
                <a:gd name="connsiteY1" fmla="*/ 126206 h 250031"/>
                <a:gd name="connsiteX2" fmla="*/ 1262097 w 2095496"/>
                <a:gd name="connsiteY2" fmla="*/ 2381 h 250031"/>
                <a:gd name="connsiteX3" fmla="*/ 1543047 w 2095496"/>
                <a:gd name="connsiteY3" fmla="*/ 111918 h 250031"/>
                <a:gd name="connsiteX4" fmla="*/ 2095496 w 2095496"/>
                <a:gd name="connsiteY4" fmla="*/ 235743 h 250031"/>
                <a:gd name="connsiteX0" fmla="*/ 0 w 2095496"/>
                <a:gd name="connsiteY0" fmla="*/ 268291 h 268291"/>
                <a:gd name="connsiteX1" fmla="*/ 485809 w 2095496"/>
                <a:gd name="connsiteY1" fmla="*/ 144466 h 268291"/>
                <a:gd name="connsiteX2" fmla="*/ 1262097 w 2095496"/>
                <a:gd name="connsiteY2" fmla="*/ 20641 h 268291"/>
                <a:gd name="connsiteX3" fmla="*/ 1000123 w 2095496"/>
                <a:gd name="connsiteY3" fmla="*/ 20617 h 268291"/>
                <a:gd name="connsiteX4" fmla="*/ 1543047 w 2095496"/>
                <a:gd name="connsiteY4" fmla="*/ 130178 h 268291"/>
                <a:gd name="connsiteX5" fmla="*/ 2095496 w 2095496"/>
                <a:gd name="connsiteY5" fmla="*/ 254003 h 268291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1000123 w 2095496"/>
                <a:gd name="connsiteY2" fmla="*/ 0 h 247674"/>
                <a:gd name="connsiteX3" fmla="*/ 1543047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952463 w 2095496"/>
                <a:gd name="connsiteY2" fmla="*/ 0 h 247674"/>
                <a:gd name="connsiteX3" fmla="*/ 1543047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952463 w 2095496"/>
                <a:gd name="connsiteY2" fmla="*/ 0 h 247674"/>
                <a:gd name="connsiteX3" fmla="*/ 1543047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952463 w 2095496"/>
                <a:gd name="connsiteY2" fmla="*/ 0 h 247674"/>
                <a:gd name="connsiteX3" fmla="*/ 1543047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952463 w 2095496"/>
                <a:gd name="connsiteY2" fmla="*/ 0 h 247674"/>
                <a:gd name="connsiteX3" fmla="*/ 1423949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485809 w 2095496"/>
                <a:gd name="connsiteY1" fmla="*/ 123849 h 247674"/>
                <a:gd name="connsiteX2" fmla="*/ 952463 w 2095496"/>
                <a:gd name="connsiteY2" fmla="*/ 0 h 247674"/>
                <a:gd name="connsiteX3" fmla="*/ 1423949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47674 h 247674"/>
                <a:gd name="connsiteX1" fmla="*/ 509587 w 2095496"/>
                <a:gd name="connsiteY1" fmla="*/ 195263 h 247674"/>
                <a:gd name="connsiteX2" fmla="*/ 952463 w 2095496"/>
                <a:gd name="connsiteY2" fmla="*/ 0 h 247674"/>
                <a:gd name="connsiteX3" fmla="*/ 1423949 w 2095496"/>
                <a:gd name="connsiteY3" fmla="*/ 109561 h 247674"/>
                <a:gd name="connsiteX4" fmla="*/ 2095496 w 2095496"/>
                <a:gd name="connsiteY4" fmla="*/ 233386 h 247674"/>
                <a:gd name="connsiteX0" fmla="*/ 0 w 2095496"/>
                <a:gd name="connsiteY0" fmla="*/ 256405 h 256405"/>
                <a:gd name="connsiteX1" fmla="*/ 509587 w 2095496"/>
                <a:gd name="connsiteY1" fmla="*/ 203994 h 256405"/>
                <a:gd name="connsiteX2" fmla="*/ 952463 w 2095496"/>
                <a:gd name="connsiteY2" fmla="*/ 8731 h 256405"/>
                <a:gd name="connsiteX3" fmla="*/ 957297 w 2095496"/>
                <a:gd name="connsiteY3" fmla="*/ 151606 h 256405"/>
                <a:gd name="connsiteX4" fmla="*/ 1423949 w 2095496"/>
                <a:gd name="connsiteY4" fmla="*/ 118292 h 256405"/>
                <a:gd name="connsiteX5" fmla="*/ 2095496 w 2095496"/>
                <a:gd name="connsiteY5" fmla="*/ 242117 h 256405"/>
                <a:gd name="connsiteX0" fmla="*/ 0 w 2095496"/>
                <a:gd name="connsiteY0" fmla="*/ 177007 h 177007"/>
                <a:gd name="connsiteX1" fmla="*/ 509587 w 2095496"/>
                <a:gd name="connsiteY1" fmla="*/ 124596 h 177007"/>
                <a:gd name="connsiteX2" fmla="*/ 957297 w 2095496"/>
                <a:gd name="connsiteY2" fmla="*/ 72208 h 177007"/>
                <a:gd name="connsiteX3" fmla="*/ 1423949 w 2095496"/>
                <a:gd name="connsiteY3" fmla="*/ 38894 h 177007"/>
                <a:gd name="connsiteX4" fmla="*/ 2095496 w 2095496"/>
                <a:gd name="connsiteY4" fmla="*/ 162719 h 177007"/>
                <a:gd name="connsiteX0" fmla="*/ 0 w 2095496"/>
                <a:gd name="connsiteY0" fmla="*/ 177007 h 177007"/>
                <a:gd name="connsiteX1" fmla="*/ 509587 w 2095496"/>
                <a:gd name="connsiteY1" fmla="*/ 124596 h 177007"/>
                <a:gd name="connsiteX2" fmla="*/ 957297 w 2095496"/>
                <a:gd name="connsiteY2" fmla="*/ 72208 h 177007"/>
                <a:gd name="connsiteX3" fmla="*/ 1423949 w 2095496"/>
                <a:gd name="connsiteY3" fmla="*/ 38894 h 177007"/>
                <a:gd name="connsiteX4" fmla="*/ 2095496 w 2095496"/>
                <a:gd name="connsiteY4" fmla="*/ 162719 h 177007"/>
                <a:gd name="connsiteX0" fmla="*/ 0 w 2095496"/>
                <a:gd name="connsiteY0" fmla="*/ 177007 h 177007"/>
                <a:gd name="connsiteX1" fmla="*/ 509587 w 2095496"/>
                <a:gd name="connsiteY1" fmla="*/ 124596 h 177007"/>
                <a:gd name="connsiteX2" fmla="*/ 957297 w 2095496"/>
                <a:gd name="connsiteY2" fmla="*/ 72208 h 177007"/>
                <a:gd name="connsiteX3" fmla="*/ 1423949 w 2095496"/>
                <a:gd name="connsiteY3" fmla="*/ 38894 h 177007"/>
                <a:gd name="connsiteX4" fmla="*/ 1378743 w 2095496"/>
                <a:gd name="connsiteY4" fmla="*/ 112689 h 177007"/>
                <a:gd name="connsiteX5" fmla="*/ 2095496 w 2095496"/>
                <a:gd name="connsiteY5" fmla="*/ 162719 h 177007"/>
                <a:gd name="connsiteX0" fmla="*/ 0 w 2095496"/>
                <a:gd name="connsiteY0" fmla="*/ 106783 h 106783"/>
                <a:gd name="connsiteX1" fmla="*/ 509587 w 2095496"/>
                <a:gd name="connsiteY1" fmla="*/ 54372 h 106783"/>
                <a:gd name="connsiteX2" fmla="*/ 957297 w 2095496"/>
                <a:gd name="connsiteY2" fmla="*/ 1984 h 106783"/>
                <a:gd name="connsiteX3" fmla="*/ 1378743 w 2095496"/>
                <a:gd name="connsiteY3" fmla="*/ 42465 h 106783"/>
                <a:gd name="connsiteX4" fmla="*/ 2095496 w 2095496"/>
                <a:gd name="connsiteY4" fmla="*/ 92495 h 106783"/>
                <a:gd name="connsiteX0" fmla="*/ 0 w 2095496"/>
                <a:gd name="connsiteY0" fmla="*/ 106783 h 106783"/>
                <a:gd name="connsiteX1" fmla="*/ 509587 w 2095496"/>
                <a:gd name="connsiteY1" fmla="*/ 54372 h 106783"/>
                <a:gd name="connsiteX2" fmla="*/ 957297 w 2095496"/>
                <a:gd name="connsiteY2" fmla="*/ 1984 h 106783"/>
                <a:gd name="connsiteX3" fmla="*/ 1378743 w 2095496"/>
                <a:gd name="connsiteY3" fmla="*/ 42465 h 106783"/>
                <a:gd name="connsiteX4" fmla="*/ 2095496 w 2095496"/>
                <a:gd name="connsiteY4" fmla="*/ 92495 h 106783"/>
                <a:gd name="connsiteX0" fmla="*/ 0 w 2095496"/>
                <a:gd name="connsiteY0" fmla="*/ 106783 h 106783"/>
                <a:gd name="connsiteX1" fmla="*/ 509587 w 2095496"/>
                <a:gd name="connsiteY1" fmla="*/ 54372 h 106783"/>
                <a:gd name="connsiteX2" fmla="*/ 957297 w 2095496"/>
                <a:gd name="connsiteY2" fmla="*/ 1984 h 106783"/>
                <a:gd name="connsiteX3" fmla="*/ 1378743 w 2095496"/>
                <a:gd name="connsiteY3" fmla="*/ 42465 h 106783"/>
                <a:gd name="connsiteX4" fmla="*/ 2095496 w 2095496"/>
                <a:gd name="connsiteY4" fmla="*/ 92495 h 106783"/>
                <a:gd name="connsiteX0" fmla="*/ 0 w 2095496"/>
                <a:gd name="connsiteY0" fmla="*/ 106783 h 106783"/>
                <a:gd name="connsiteX1" fmla="*/ 509587 w 2095496"/>
                <a:gd name="connsiteY1" fmla="*/ 54372 h 106783"/>
                <a:gd name="connsiteX2" fmla="*/ 957297 w 2095496"/>
                <a:gd name="connsiteY2" fmla="*/ 1984 h 106783"/>
                <a:gd name="connsiteX3" fmla="*/ 1378743 w 2095496"/>
                <a:gd name="connsiteY3" fmla="*/ 42465 h 106783"/>
                <a:gd name="connsiteX4" fmla="*/ 2095496 w 2095496"/>
                <a:gd name="connsiteY4" fmla="*/ 92495 h 106783"/>
                <a:gd name="connsiteX0" fmla="*/ 0 w 1833522"/>
                <a:gd name="connsiteY0" fmla="*/ 106783 h 106783"/>
                <a:gd name="connsiteX1" fmla="*/ 509587 w 1833522"/>
                <a:gd name="connsiteY1" fmla="*/ 54372 h 106783"/>
                <a:gd name="connsiteX2" fmla="*/ 957297 w 1833522"/>
                <a:gd name="connsiteY2" fmla="*/ 1984 h 106783"/>
                <a:gd name="connsiteX3" fmla="*/ 1378743 w 1833522"/>
                <a:gd name="connsiteY3" fmla="*/ 42465 h 106783"/>
                <a:gd name="connsiteX4" fmla="*/ 1833522 w 1833522"/>
                <a:gd name="connsiteY4" fmla="*/ 92495 h 106783"/>
                <a:gd name="connsiteX0" fmla="*/ 0 w 1833522"/>
                <a:gd name="connsiteY0" fmla="*/ 106783 h 106783"/>
                <a:gd name="connsiteX1" fmla="*/ 461927 w 1833522"/>
                <a:gd name="connsiteY1" fmla="*/ 54372 h 106783"/>
                <a:gd name="connsiteX2" fmla="*/ 957297 w 1833522"/>
                <a:gd name="connsiteY2" fmla="*/ 1984 h 106783"/>
                <a:gd name="connsiteX3" fmla="*/ 1378743 w 1833522"/>
                <a:gd name="connsiteY3" fmla="*/ 42465 h 106783"/>
                <a:gd name="connsiteX4" fmla="*/ 1833522 w 1833522"/>
                <a:gd name="connsiteY4" fmla="*/ 92495 h 106783"/>
                <a:gd name="connsiteX0" fmla="*/ 0 w 1833522"/>
                <a:gd name="connsiteY0" fmla="*/ 106783 h 106783"/>
                <a:gd name="connsiteX1" fmla="*/ 414267 w 1833522"/>
                <a:gd name="connsiteY1" fmla="*/ 54372 h 106783"/>
                <a:gd name="connsiteX2" fmla="*/ 957297 w 1833522"/>
                <a:gd name="connsiteY2" fmla="*/ 1984 h 106783"/>
                <a:gd name="connsiteX3" fmla="*/ 1378743 w 1833522"/>
                <a:gd name="connsiteY3" fmla="*/ 42465 h 106783"/>
                <a:gd name="connsiteX4" fmla="*/ 1833522 w 1833522"/>
                <a:gd name="connsiteY4" fmla="*/ 92495 h 106783"/>
                <a:gd name="connsiteX0" fmla="*/ 0 w 1833522"/>
                <a:gd name="connsiteY0" fmla="*/ 106783 h 106783"/>
                <a:gd name="connsiteX1" fmla="*/ 366607 w 1833522"/>
                <a:gd name="connsiteY1" fmla="*/ 54372 h 106783"/>
                <a:gd name="connsiteX2" fmla="*/ 957297 w 1833522"/>
                <a:gd name="connsiteY2" fmla="*/ 1984 h 106783"/>
                <a:gd name="connsiteX3" fmla="*/ 1378743 w 1833522"/>
                <a:gd name="connsiteY3" fmla="*/ 42465 h 106783"/>
                <a:gd name="connsiteX4" fmla="*/ 1833522 w 1833522"/>
                <a:gd name="connsiteY4" fmla="*/ 92495 h 106783"/>
                <a:gd name="connsiteX0" fmla="*/ 0 w 1833522"/>
                <a:gd name="connsiteY0" fmla="*/ 106807 h 106807"/>
                <a:gd name="connsiteX1" fmla="*/ 366607 w 1833522"/>
                <a:gd name="connsiteY1" fmla="*/ 54396 h 106807"/>
                <a:gd name="connsiteX2" fmla="*/ 766761 w 1833522"/>
                <a:gd name="connsiteY2" fmla="*/ 1984 h 106807"/>
                <a:gd name="connsiteX3" fmla="*/ 1378743 w 1833522"/>
                <a:gd name="connsiteY3" fmla="*/ 42489 h 106807"/>
                <a:gd name="connsiteX4" fmla="*/ 1833522 w 1833522"/>
                <a:gd name="connsiteY4" fmla="*/ 92519 h 106807"/>
                <a:gd name="connsiteX0" fmla="*/ 0 w 1833522"/>
                <a:gd name="connsiteY0" fmla="*/ 106807 h 106807"/>
                <a:gd name="connsiteX1" fmla="*/ 366607 w 1833522"/>
                <a:gd name="connsiteY1" fmla="*/ 54396 h 106807"/>
                <a:gd name="connsiteX2" fmla="*/ 766761 w 1833522"/>
                <a:gd name="connsiteY2" fmla="*/ 1984 h 106807"/>
                <a:gd name="connsiteX3" fmla="*/ 1188207 w 1833522"/>
                <a:gd name="connsiteY3" fmla="*/ 42489 h 106807"/>
                <a:gd name="connsiteX4" fmla="*/ 1833522 w 1833522"/>
                <a:gd name="connsiteY4" fmla="*/ 92519 h 10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522" h="106807">
                  <a:moveTo>
                    <a:pt x="0" y="106807"/>
                  </a:moveTo>
                  <a:cubicBezTo>
                    <a:pt x="177403" y="65532"/>
                    <a:pt x="207057" y="71863"/>
                    <a:pt x="366607" y="54396"/>
                  </a:cubicBezTo>
                  <a:lnTo>
                    <a:pt x="766761" y="1984"/>
                  </a:lnTo>
                  <a:cubicBezTo>
                    <a:pt x="911620" y="0"/>
                    <a:pt x="1043761" y="27397"/>
                    <a:pt x="1188207" y="42489"/>
                  </a:cubicBezTo>
                  <a:lnTo>
                    <a:pt x="1833522" y="92519"/>
                  </a:lnTo>
                </a:path>
              </a:pathLst>
            </a:custGeom>
            <a:noFill/>
            <a:ln w="317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498" name="Group 1419"/>
            <p:cNvGrpSpPr/>
            <p:nvPr/>
          </p:nvGrpSpPr>
          <p:grpSpPr>
            <a:xfrm>
              <a:off x="2880504" y="3998916"/>
              <a:ext cx="2287604" cy="74614"/>
              <a:chOff x="2880504" y="3998916"/>
              <a:chExt cx="2287604" cy="74614"/>
            </a:xfrm>
          </p:grpSpPr>
          <p:cxnSp>
            <p:nvCxnSpPr>
              <p:cNvPr id="573" name="Straight Connector 572"/>
              <p:cNvCxnSpPr/>
              <p:nvPr/>
            </p:nvCxnSpPr>
            <p:spPr bwMode="auto">
              <a:xfrm rot="5400000" flipH="1" flipV="1">
                <a:off x="2917017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 bwMode="auto">
              <a:xfrm rot="5400000" flipH="1" flipV="1">
                <a:off x="2987661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 bwMode="auto">
              <a:xfrm rot="5400000" flipH="1" flipV="1">
                <a:off x="3059893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6" name="Straight Connector 575"/>
              <p:cNvCxnSpPr/>
              <p:nvPr/>
            </p:nvCxnSpPr>
            <p:spPr bwMode="auto">
              <a:xfrm rot="5400000" flipH="1" flipV="1">
                <a:off x="3131331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7" name="Straight Connector 576"/>
              <p:cNvCxnSpPr/>
              <p:nvPr/>
            </p:nvCxnSpPr>
            <p:spPr bwMode="auto">
              <a:xfrm rot="5400000" flipH="1" flipV="1">
                <a:off x="3202769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8" name="Straight Connector 577"/>
              <p:cNvCxnSpPr/>
              <p:nvPr/>
            </p:nvCxnSpPr>
            <p:spPr bwMode="auto">
              <a:xfrm rot="5400000" flipH="1" flipV="1">
                <a:off x="3274207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9" name="Straight Connector 578"/>
              <p:cNvCxnSpPr/>
              <p:nvPr/>
            </p:nvCxnSpPr>
            <p:spPr bwMode="auto">
              <a:xfrm rot="5400000" flipH="1" flipV="1">
                <a:off x="3345645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0" name="Straight Connector 579"/>
              <p:cNvCxnSpPr/>
              <p:nvPr/>
            </p:nvCxnSpPr>
            <p:spPr bwMode="auto">
              <a:xfrm rot="5400000" flipH="1" flipV="1">
                <a:off x="3417083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1" name="Straight Connector 580"/>
              <p:cNvCxnSpPr/>
              <p:nvPr/>
            </p:nvCxnSpPr>
            <p:spPr bwMode="auto">
              <a:xfrm rot="5400000" flipH="1" flipV="1">
                <a:off x="2844785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2" name="Straight Connector 581"/>
              <p:cNvCxnSpPr/>
              <p:nvPr/>
            </p:nvCxnSpPr>
            <p:spPr bwMode="auto">
              <a:xfrm rot="5400000" flipH="1" flipV="1">
                <a:off x="3487727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3" name="Straight Connector 582"/>
              <p:cNvCxnSpPr/>
              <p:nvPr/>
            </p:nvCxnSpPr>
            <p:spPr bwMode="auto">
              <a:xfrm rot="5400000" flipH="1" flipV="1">
                <a:off x="3559165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4" name="Straight Connector 583"/>
              <p:cNvCxnSpPr/>
              <p:nvPr/>
            </p:nvCxnSpPr>
            <p:spPr bwMode="auto">
              <a:xfrm rot="5400000" flipH="1" flipV="1">
                <a:off x="3631397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5" name="Straight Connector 584"/>
              <p:cNvCxnSpPr/>
              <p:nvPr/>
            </p:nvCxnSpPr>
            <p:spPr bwMode="auto">
              <a:xfrm rot="5400000" flipH="1" flipV="1">
                <a:off x="3702041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6" name="Straight Connector 585"/>
              <p:cNvCxnSpPr/>
              <p:nvPr/>
            </p:nvCxnSpPr>
            <p:spPr bwMode="auto">
              <a:xfrm rot="5400000" flipH="1" flipV="1">
                <a:off x="3774273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7" name="Straight Connector 586"/>
              <p:cNvCxnSpPr/>
              <p:nvPr/>
            </p:nvCxnSpPr>
            <p:spPr bwMode="auto">
              <a:xfrm rot="5400000" flipH="1" flipV="1">
                <a:off x="3845711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8" name="Straight Connector 587"/>
              <p:cNvCxnSpPr/>
              <p:nvPr/>
            </p:nvCxnSpPr>
            <p:spPr bwMode="auto">
              <a:xfrm rot="5400000" flipH="1" flipV="1">
                <a:off x="3917149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9" name="Straight Connector 588"/>
              <p:cNvCxnSpPr/>
              <p:nvPr/>
            </p:nvCxnSpPr>
            <p:spPr bwMode="auto">
              <a:xfrm rot="5400000" flipH="1" flipV="1">
                <a:off x="3988587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0" name="Straight Connector 589"/>
              <p:cNvCxnSpPr/>
              <p:nvPr/>
            </p:nvCxnSpPr>
            <p:spPr bwMode="auto">
              <a:xfrm rot="5400000" flipH="1" flipV="1">
                <a:off x="4060025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1" name="Straight Connector 590"/>
              <p:cNvCxnSpPr/>
              <p:nvPr/>
            </p:nvCxnSpPr>
            <p:spPr bwMode="auto">
              <a:xfrm rot="5400000" flipH="1" flipV="1">
                <a:off x="4131463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2" name="Straight Connector 591"/>
              <p:cNvCxnSpPr/>
              <p:nvPr/>
            </p:nvCxnSpPr>
            <p:spPr bwMode="auto">
              <a:xfrm rot="5400000" flipH="1" flipV="1">
                <a:off x="4202107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3" name="Straight Connector 592"/>
              <p:cNvCxnSpPr/>
              <p:nvPr/>
            </p:nvCxnSpPr>
            <p:spPr bwMode="auto">
              <a:xfrm rot="5400000" flipH="1" flipV="1">
                <a:off x="4273545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4" name="Straight Connector 593"/>
              <p:cNvCxnSpPr/>
              <p:nvPr/>
            </p:nvCxnSpPr>
            <p:spPr bwMode="auto">
              <a:xfrm rot="5400000" flipH="1" flipV="1">
                <a:off x="4345777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5" name="Straight Connector 594"/>
              <p:cNvCxnSpPr/>
              <p:nvPr/>
            </p:nvCxnSpPr>
            <p:spPr bwMode="auto">
              <a:xfrm rot="5400000" flipH="1" flipV="1">
                <a:off x="4416421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 bwMode="auto">
              <a:xfrm rot="5400000" flipH="1" flipV="1">
                <a:off x="4488653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7" name="Straight Connector 596"/>
              <p:cNvCxnSpPr/>
              <p:nvPr/>
            </p:nvCxnSpPr>
            <p:spPr bwMode="auto">
              <a:xfrm rot="5400000" flipH="1" flipV="1">
                <a:off x="4560091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8" name="Straight Connector 597"/>
              <p:cNvCxnSpPr/>
              <p:nvPr/>
            </p:nvCxnSpPr>
            <p:spPr bwMode="auto">
              <a:xfrm rot="5400000" flipH="1" flipV="1">
                <a:off x="4631529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9" name="Straight Connector 598"/>
              <p:cNvCxnSpPr/>
              <p:nvPr/>
            </p:nvCxnSpPr>
            <p:spPr bwMode="auto">
              <a:xfrm rot="5400000" flipH="1" flipV="1">
                <a:off x="4702967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0" name="Straight Connector 599"/>
              <p:cNvCxnSpPr/>
              <p:nvPr/>
            </p:nvCxnSpPr>
            <p:spPr bwMode="auto">
              <a:xfrm rot="5400000" flipH="1" flipV="1">
                <a:off x="4774405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1" name="Straight Connector 600"/>
              <p:cNvCxnSpPr/>
              <p:nvPr/>
            </p:nvCxnSpPr>
            <p:spPr bwMode="auto">
              <a:xfrm rot="5400000" flipH="1" flipV="1">
                <a:off x="4845843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2" name="Straight Connector 601"/>
              <p:cNvCxnSpPr/>
              <p:nvPr/>
            </p:nvCxnSpPr>
            <p:spPr bwMode="auto">
              <a:xfrm rot="5400000" flipH="1" flipV="1">
                <a:off x="4916487" y="4034635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3" name="Straight Connector 602"/>
              <p:cNvCxnSpPr/>
              <p:nvPr/>
            </p:nvCxnSpPr>
            <p:spPr bwMode="auto">
              <a:xfrm rot="5400000" flipH="1" flipV="1">
                <a:off x="4987925" y="40354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4" name="Straight Connector 603"/>
              <p:cNvCxnSpPr/>
              <p:nvPr/>
            </p:nvCxnSpPr>
            <p:spPr bwMode="auto">
              <a:xfrm rot="5400000" flipH="1" flipV="1">
                <a:off x="5060157" y="40362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5" name="Straight Connector 604"/>
              <p:cNvCxnSpPr/>
              <p:nvPr/>
            </p:nvCxnSpPr>
            <p:spPr bwMode="auto">
              <a:xfrm rot="5400000" flipH="1" flipV="1">
                <a:off x="5131595" y="40370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99" name="Straight Connector 498"/>
            <p:cNvCxnSpPr/>
            <p:nvPr/>
          </p:nvCxnSpPr>
          <p:spPr bwMode="auto">
            <a:xfrm>
              <a:off x="2881298" y="4152904"/>
              <a:ext cx="2428892" cy="158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500" name="Group 1420"/>
            <p:cNvGrpSpPr/>
            <p:nvPr/>
          </p:nvGrpSpPr>
          <p:grpSpPr>
            <a:xfrm>
              <a:off x="2881799" y="4151316"/>
              <a:ext cx="573326" cy="74614"/>
              <a:chOff x="2880504" y="4151316"/>
              <a:chExt cx="2287604" cy="74614"/>
            </a:xfrm>
          </p:grpSpPr>
          <p:cxnSp>
            <p:nvCxnSpPr>
              <p:cNvPr id="540" name="Straight Connector 539"/>
              <p:cNvCxnSpPr/>
              <p:nvPr/>
            </p:nvCxnSpPr>
            <p:spPr bwMode="auto">
              <a:xfrm rot="5400000" flipH="1" flipV="1">
                <a:off x="2917017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1" name="Straight Connector 540"/>
              <p:cNvCxnSpPr/>
              <p:nvPr/>
            </p:nvCxnSpPr>
            <p:spPr bwMode="auto">
              <a:xfrm rot="5400000" flipH="1" flipV="1">
                <a:off x="2987661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2" name="Straight Connector 541"/>
              <p:cNvCxnSpPr/>
              <p:nvPr/>
            </p:nvCxnSpPr>
            <p:spPr bwMode="auto">
              <a:xfrm rot="5400000" flipH="1" flipV="1">
                <a:off x="3059893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3" name="Straight Connector 542"/>
              <p:cNvCxnSpPr/>
              <p:nvPr/>
            </p:nvCxnSpPr>
            <p:spPr bwMode="auto">
              <a:xfrm rot="5400000" flipH="1" flipV="1">
                <a:off x="3131331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4" name="Straight Connector 543"/>
              <p:cNvCxnSpPr/>
              <p:nvPr/>
            </p:nvCxnSpPr>
            <p:spPr bwMode="auto">
              <a:xfrm rot="5400000" flipH="1" flipV="1">
                <a:off x="3202769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5" name="Straight Connector 544"/>
              <p:cNvCxnSpPr/>
              <p:nvPr/>
            </p:nvCxnSpPr>
            <p:spPr bwMode="auto">
              <a:xfrm rot="5400000" flipH="1" flipV="1">
                <a:off x="3274207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6" name="Straight Connector 545"/>
              <p:cNvCxnSpPr/>
              <p:nvPr/>
            </p:nvCxnSpPr>
            <p:spPr bwMode="auto">
              <a:xfrm rot="5400000" flipH="1" flipV="1">
                <a:off x="3345645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7" name="Straight Connector 546"/>
              <p:cNvCxnSpPr/>
              <p:nvPr/>
            </p:nvCxnSpPr>
            <p:spPr bwMode="auto">
              <a:xfrm rot="5400000" flipH="1" flipV="1">
                <a:off x="3417083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8" name="Straight Connector 547"/>
              <p:cNvCxnSpPr/>
              <p:nvPr/>
            </p:nvCxnSpPr>
            <p:spPr bwMode="auto">
              <a:xfrm rot="5400000" flipH="1" flipV="1">
                <a:off x="2844785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9" name="Straight Connector 548"/>
              <p:cNvCxnSpPr/>
              <p:nvPr/>
            </p:nvCxnSpPr>
            <p:spPr bwMode="auto">
              <a:xfrm rot="5400000" flipH="1" flipV="1">
                <a:off x="3487727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0" name="Straight Connector 549"/>
              <p:cNvCxnSpPr/>
              <p:nvPr/>
            </p:nvCxnSpPr>
            <p:spPr bwMode="auto">
              <a:xfrm rot="5400000" flipH="1" flipV="1">
                <a:off x="3559165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1" name="Straight Connector 550"/>
              <p:cNvCxnSpPr/>
              <p:nvPr/>
            </p:nvCxnSpPr>
            <p:spPr bwMode="auto">
              <a:xfrm rot="5400000" flipH="1" flipV="1">
                <a:off x="3631397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2" name="Straight Connector 551"/>
              <p:cNvCxnSpPr/>
              <p:nvPr/>
            </p:nvCxnSpPr>
            <p:spPr bwMode="auto">
              <a:xfrm rot="5400000" flipH="1" flipV="1">
                <a:off x="3702041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3" name="Straight Connector 552"/>
              <p:cNvCxnSpPr/>
              <p:nvPr/>
            </p:nvCxnSpPr>
            <p:spPr bwMode="auto">
              <a:xfrm rot="5400000" flipH="1" flipV="1">
                <a:off x="3774273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4" name="Straight Connector 553"/>
              <p:cNvCxnSpPr/>
              <p:nvPr/>
            </p:nvCxnSpPr>
            <p:spPr bwMode="auto">
              <a:xfrm rot="5400000" flipH="1" flipV="1">
                <a:off x="3845711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5" name="Straight Connector 554"/>
              <p:cNvCxnSpPr/>
              <p:nvPr/>
            </p:nvCxnSpPr>
            <p:spPr bwMode="auto">
              <a:xfrm rot="5400000" flipH="1" flipV="1">
                <a:off x="3917149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6" name="Straight Connector 555"/>
              <p:cNvCxnSpPr/>
              <p:nvPr/>
            </p:nvCxnSpPr>
            <p:spPr bwMode="auto">
              <a:xfrm rot="5400000" flipH="1" flipV="1">
                <a:off x="3988587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7" name="Straight Connector 556"/>
              <p:cNvCxnSpPr/>
              <p:nvPr/>
            </p:nvCxnSpPr>
            <p:spPr bwMode="auto">
              <a:xfrm rot="5400000" flipH="1" flipV="1">
                <a:off x="4060025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8" name="Straight Connector 557"/>
              <p:cNvCxnSpPr/>
              <p:nvPr/>
            </p:nvCxnSpPr>
            <p:spPr bwMode="auto">
              <a:xfrm rot="5400000" flipH="1" flipV="1">
                <a:off x="4131463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9" name="Straight Connector 558"/>
              <p:cNvCxnSpPr/>
              <p:nvPr/>
            </p:nvCxnSpPr>
            <p:spPr bwMode="auto">
              <a:xfrm rot="5400000" flipH="1" flipV="1">
                <a:off x="4202107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0" name="Straight Connector 559"/>
              <p:cNvCxnSpPr/>
              <p:nvPr/>
            </p:nvCxnSpPr>
            <p:spPr bwMode="auto">
              <a:xfrm rot="5400000" flipH="1" flipV="1">
                <a:off x="4273545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1" name="Straight Connector 560"/>
              <p:cNvCxnSpPr/>
              <p:nvPr/>
            </p:nvCxnSpPr>
            <p:spPr bwMode="auto">
              <a:xfrm rot="5400000" flipH="1" flipV="1">
                <a:off x="4345777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2" name="Straight Connector 561"/>
              <p:cNvCxnSpPr/>
              <p:nvPr/>
            </p:nvCxnSpPr>
            <p:spPr bwMode="auto">
              <a:xfrm rot="5400000" flipH="1" flipV="1">
                <a:off x="4416421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3" name="Straight Connector 562"/>
              <p:cNvCxnSpPr/>
              <p:nvPr/>
            </p:nvCxnSpPr>
            <p:spPr bwMode="auto">
              <a:xfrm rot="5400000" flipH="1" flipV="1">
                <a:off x="4488653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4" name="Straight Connector 563"/>
              <p:cNvCxnSpPr/>
              <p:nvPr/>
            </p:nvCxnSpPr>
            <p:spPr bwMode="auto">
              <a:xfrm rot="5400000" flipH="1" flipV="1">
                <a:off x="4560091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5" name="Straight Connector 564"/>
              <p:cNvCxnSpPr/>
              <p:nvPr/>
            </p:nvCxnSpPr>
            <p:spPr bwMode="auto">
              <a:xfrm rot="5400000" flipH="1" flipV="1">
                <a:off x="4631529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6" name="Straight Connector 565"/>
              <p:cNvCxnSpPr/>
              <p:nvPr/>
            </p:nvCxnSpPr>
            <p:spPr bwMode="auto">
              <a:xfrm rot="5400000" flipH="1" flipV="1">
                <a:off x="4702967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7" name="Straight Connector 566"/>
              <p:cNvCxnSpPr/>
              <p:nvPr/>
            </p:nvCxnSpPr>
            <p:spPr bwMode="auto">
              <a:xfrm rot="5400000" flipH="1" flipV="1">
                <a:off x="4774405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8" name="Straight Connector 567"/>
              <p:cNvCxnSpPr/>
              <p:nvPr/>
            </p:nvCxnSpPr>
            <p:spPr bwMode="auto">
              <a:xfrm rot="5400000" flipH="1" flipV="1">
                <a:off x="4845843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9" name="Straight Connector 568"/>
              <p:cNvCxnSpPr/>
              <p:nvPr/>
            </p:nvCxnSpPr>
            <p:spPr bwMode="auto">
              <a:xfrm rot="5400000" flipH="1" flipV="1">
                <a:off x="4916487" y="4187035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0" name="Straight Connector 569"/>
              <p:cNvCxnSpPr/>
              <p:nvPr/>
            </p:nvCxnSpPr>
            <p:spPr bwMode="auto">
              <a:xfrm rot="5400000" flipH="1" flipV="1">
                <a:off x="4987925" y="41878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1" name="Straight Connector 570"/>
              <p:cNvCxnSpPr/>
              <p:nvPr/>
            </p:nvCxnSpPr>
            <p:spPr bwMode="auto">
              <a:xfrm rot="5400000" flipH="1" flipV="1">
                <a:off x="5060157" y="41886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2" name="Straight Connector 571"/>
              <p:cNvCxnSpPr/>
              <p:nvPr/>
            </p:nvCxnSpPr>
            <p:spPr bwMode="auto">
              <a:xfrm rot="5400000" flipH="1" flipV="1">
                <a:off x="5131595" y="41894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01" name="Straight Connector 500"/>
            <p:cNvCxnSpPr/>
            <p:nvPr/>
          </p:nvCxnSpPr>
          <p:spPr bwMode="auto">
            <a:xfrm>
              <a:off x="2881298" y="4305304"/>
              <a:ext cx="2428892" cy="1588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502" name="Group 1421"/>
            <p:cNvGrpSpPr/>
            <p:nvPr/>
          </p:nvGrpSpPr>
          <p:grpSpPr>
            <a:xfrm>
              <a:off x="3024175" y="4304510"/>
              <a:ext cx="286862" cy="73820"/>
              <a:chOff x="2880504" y="4304510"/>
              <a:chExt cx="1144596" cy="73820"/>
            </a:xfrm>
          </p:grpSpPr>
          <p:cxnSp>
            <p:nvCxnSpPr>
              <p:cNvPr id="523" name="Straight Connector 522"/>
              <p:cNvCxnSpPr/>
              <p:nvPr/>
            </p:nvCxnSpPr>
            <p:spPr bwMode="auto">
              <a:xfrm rot="5400000" flipH="1" flipV="1">
                <a:off x="2917017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4" name="Straight Connector 523"/>
              <p:cNvCxnSpPr/>
              <p:nvPr/>
            </p:nvCxnSpPr>
            <p:spPr bwMode="auto">
              <a:xfrm rot="5400000" flipH="1" flipV="1">
                <a:off x="2987661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5" name="Straight Connector 524"/>
              <p:cNvCxnSpPr/>
              <p:nvPr/>
            </p:nvCxnSpPr>
            <p:spPr bwMode="auto">
              <a:xfrm rot="5400000" flipH="1" flipV="1">
                <a:off x="3059893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6" name="Straight Connector 525"/>
              <p:cNvCxnSpPr/>
              <p:nvPr/>
            </p:nvCxnSpPr>
            <p:spPr bwMode="auto">
              <a:xfrm rot="5400000" flipH="1" flipV="1">
                <a:off x="3131331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7" name="Straight Connector 526"/>
              <p:cNvCxnSpPr/>
              <p:nvPr/>
            </p:nvCxnSpPr>
            <p:spPr bwMode="auto">
              <a:xfrm rot="5400000" flipH="1" flipV="1">
                <a:off x="3202769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8" name="Straight Connector 527"/>
              <p:cNvCxnSpPr/>
              <p:nvPr/>
            </p:nvCxnSpPr>
            <p:spPr bwMode="auto">
              <a:xfrm rot="5400000" flipH="1" flipV="1">
                <a:off x="3274207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9" name="Straight Connector 528"/>
              <p:cNvCxnSpPr/>
              <p:nvPr/>
            </p:nvCxnSpPr>
            <p:spPr bwMode="auto">
              <a:xfrm rot="5400000" flipH="1" flipV="1">
                <a:off x="3345645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0" name="Straight Connector 529"/>
              <p:cNvCxnSpPr/>
              <p:nvPr/>
            </p:nvCxnSpPr>
            <p:spPr bwMode="auto">
              <a:xfrm rot="5400000" flipH="1" flipV="1">
                <a:off x="3417083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1" name="Straight Connector 530"/>
              <p:cNvCxnSpPr/>
              <p:nvPr/>
            </p:nvCxnSpPr>
            <p:spPr bwMode="auto">
              <a:xfrm rot="5400000" flipH="1" flipV="1">
                <a:off x="2844785" y="43402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2" name="Straight Connector 531"/>
              <p:cNvCxnSpPr/>
              <p:nvPr/>
            </p:nvCxnSpPr>
            <p:spPr bwMode="auto">
              <a:xfrm rot="5400000" flipH="1" flipV="1">
                <a:off x="3487727" y="4340229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3" name="Straight Connector 532"/>
              <p:cNvCxnSpPr/>
              <p:nvPr/>
            </p:nvCxnSpPr>
            <p:spPr bwMode="auto">
              <a:xfrm rot="5400000" flipH="1" flipV="1">
                <a:off x="3559165" y="4341023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4" name="Straight Connector 533"/>
              <p:cNvCxnSpPr/>
              <p:nvPr/>
            </p:nvCxnSpPr>
            <p:spPr bwMode="auto">
              <a:xfrm rot="5400000" flipH="1" flipV="1">
                <a:off x="3631397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5" name="Straight Connector 534"/>
              <p:cNvCxnSpPr/>
              <p:nvPr/>
            </p:nvCxnSpPr>
            <p:spPr bwMode="auto">
              <a:xfrm rot="5400000" flipH="1" flipV="1">
                <a:off x="3702041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6" name="Straight Connector 535"/>
              <p:cNvCxnSpPr/>
              <p:nvPr/>
            </p:nvCxnSpPr>
            <p:spPr bwMode="auto">
              <a:xfrm rot="5400000" flipH="1" flipV="1">
                <a:off x="3774273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7" name="Straight Connector 536"/>
              <p:cNvCxnSpPr/>
              <p:nvPr/>
            </p:nvCxnSpPr>
            <p:spPr bwMode="auto">
              <a:xfrm rot="5400000" flipH="1" flipV="1">
                <a:off x="3845711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8" name="Straight Connector 537"/>
              <p:cNvCxnSpPr/>
              <p:nvPr/>
            </p:nvCxnSpPr>
            <p:spPr bwMode="auto">
              <a:xfrm rot="5400000" flipH="1" flipV="1">
                <a:off x="3917149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9" name="Straight Connector 538"/>
              <p:cNvCxnSpPr/>
              <p:nvPr/>
            </p:nvCxnSpPr>
            <p:spPr bwMode="auto">
              <a:xfrm rot="5400000" flipH="1" flipV="1">
                <a:off x="3988587" y="4341817"/>
                <a:ext cx="72232" cy="794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03" name="Straight Connector 502"/>
            <p:cNvCxnSpPr/>
            <p:nvPr/>
          </p:nvCxnSpPr>
          <p:spPr bwMode="auto">
            <a:xfrm rot="5400000" flipH="1" flipV="1">
              <a:off x="3297805" y="4341235"/>
              <a:ext cx="72232" cy="37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4" name="Straight Connector 503"/>
            <p:cNvCxnSpPr/>
            <p:nvPr/>
          </p:nvCxnSpPr>
          <p:spPr bwMode="auto">
            <a:xfrm rot="5400000" flipH="1" flipV="1">
              <a:off x="3326356" y="4343617"/>
              <a:ext cx="72232" cy="37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5" name="Straight Connector 504"/>
            <p:cNvCxnSpPr/>
            <p:nvPr/>
          </p:nvCxnSpPr>
          <p:spPr bwMode="auto">
            <a:xfrm rot="5400000" flipH="1" flipV="1">
              <a:off x="3359299" y="4342823"/>
              <a:ext cx="72232" cy="37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6" name="Straight Connector 505"/>
            <p:cNvCxnSpPr/>
            <p:nvPr/>
          </p:nvCxnSpPr>
          <p:spPr bwMode="auto">
            <a:xfrm rot="5400000" flipH="1" flipV="1">
              <a:off x="3397815" y="4343617"/>
              <a:ext cx="72232" cy="37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7" name="Straight Connector 506"/>
            <p:cNvCxnSpPr/>
            <p:nvPr/>
          </p:nvCxnSpPr>
          <p:spPr bwMode="auto">
            <a:xfrm rot="5400000" flipH="1" flipV="1">
              <a:off x="3440681" y="4342029"/>
              <a:ext cx="72232" cy="37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8" name="Straight Connector 507"/>
            <p:cNvCxnSpPr/>
            <p:nvPr/>
          </p:nvCxnSpPr>
          <p:spPr bwMode="auto">
            <a:xfrm rot="5400000" flipH="1" flipV="1">
              <a:off x="3488380" y="4341950"/>
              <a:ext cx="72232" cy="52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9" name="Straight Connector 508"/>
            <p:cNvCxnSpPr/>
            <p:nvPr/>
          </p:nvCxnSpPr>
          <p:spPr bwMode="auto">
            <a:xfrm rot="5400000" flipH="1" flipV="1">
              <a:off x="3540770" y="4341950"/>
              <a:ext cx="72232" cy="52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0" name="Straight Connector 509"/>
            <p:cNvCxnSpPr/>
            <p:nvPr/>
          </p:nvCxnSpPr>
          <p:spPr bwMode="auto">
            <a:xfrm rot="5400000" flipH="1" flipV="1">
              <a:off x="3598042" y="4341950"/>
              <a:ext cx="72232" cy="52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1" name="Straight Connector 510"/>
            <p:cNvCxnSpPr/>
            <p:nvPr/>
          </p:nvCxnSpPr>
          <p:spPr bwMode="auto">
            <a:xfrm rot="5400000" flipH="1" flipV="1">
              <a:off x="3659836" y="4341950"/>
              <a:ext cx="72232" cy="52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2" name="Straight Connector 511"/>
            <p:cNvCxnSpPr/>
            <p:nvPr/>
          </p:nvCxnSpPr>
          <p:spPr bwMode="auto">
            <a:xfrm rot="5400000" flipH="1" flipV="1">
              <a:off x="3726504" y="4341950"/>
              <a:ext cx="72232" cy="52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" name="Straight Connector 512"/>
            <p:cNvCxnSpPr/>
            <p:nvPr/>
          </p:nvCxnSpPr>
          <p:spPr bwMode="auto">
            <a:xfrm rot="5400000" flipH="1" flipV="1">
              <a:off x="3798180" y="4341713"/>
              <a:ext cx="72232" cy="1003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" name="Straight Connector 513"/>
            <p:cNvCxnSpPr/>
            <p:nvPr/>
          </p:nvCxnSpPr>
          <p:spPr bwMode="auto">
            <a:xfrm rot="5400000" flipH="1" flipV="1">
              <a:off x="3905333" y="4341714"/>
              <a:ext cx="72232" cy="1003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5" name="Straight Connector 514"/>
            <p:cNvCxnSpPr/>
            <p:nvPr/>
          </p:nvCxnSpPr>
          <p:spPr bwMode="auto">
            <a:xfrm rot="5400000" flipH="1" flipV="1">
              <a:off x="4048410" y="4340919"/>
              <a:ext cx="72232" cy="1003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6" name="Straight Connector 515"/>
            <p:cNvCxnSpPr/>
            <p:nvPr/>
          </p:nvCxnSpPr>
          <p:spPr bwMode="auto">
            <a:xfrm rot="5400000" flipH="1" flipV="1">
              <a:off x="4275032" y="4340331"/>
              <a:ext cx="72232" cy="218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" name="Straight Connector 516"/>
            <p:cNvCxnSpPr/>
            <p:nvPr/>
          </p:nvCxnSpPr>
          <p:spPr bwMode="auto">
            <a:xfrm rot="5400000" flipH="1" flipV="1">
              <a:off x="4701279" y="4340331"/>
              <a:ext cx="72232" cy="218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8" name="Straight Connector 517"/>
            <p:cNvCxnSpPr/>
            <p:nvPr/>
          </p:nvCxnSpPr>
          <p:spPr bwMode="auto">
            <a:xfrm rot="5400000" flipH="1" flipV="1">
              <a:off x="2846272" y="4340330"/>
              <a:ext cx="72232" cy="218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9" name="Straight Connector 518"/>
            <p:cNvCxnSpPr/>
            <p:nvPr/>
          </p:nvCxnSpPr>
          <p:spPr bwMode="auto">
            <a:xfrm rot="16200000" flipV="1">
              <a:off x="2619359" y="3821908"/>
              <a:ext cx="1214446" cy="1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0" name="Freeform 519"/>
            <p:cNvSpPr/>
            <p:nvPr/>
          </p:nvSpPr>
          <p:spPr bwMode="auto">
            <a:xfrm>
              <a:off x="3067000" y="3719131"/>
              <a:ext cx="1390646" cy="281373"/>
            </a:xfrm>
            <a:custGeom>
              <a:avLst/>
              <a:gdLst>
                <a:gd name="connsiteX0" fmla="*/ 0 w 1962150"/>
                <a:gd name="connsiteY0" fmla="*/ 975519 h 977900"/>
                <a:gd name="connsiteX1" fmla="*/ 69056 w 1962150"/>
                <a:gd name="connsiteY1" fmla="*/ 630237 h 977900"/>
                <a:gd name="connsiteX2" fmla="*/ 133350 w 1962150"/>
                <a:gd name="connsiteY2" fmla="*/ 3969 h 977900"/>
                <a:gd name="connsiteX3" fmla="*/ 195263 w 1962150"/>
                <a:gd name="connsiteY3" fmla="*/ 606425 h 977900"/>
                <a:gd name="connsiteX4" fmla="*/ 250031 w 1962150"/>
                <a:gd name="connsiteY4" fmla="*/ 839787 h 977900"/>
                <a:gd name="connsiteX5" fmla="*/ 459581 w 1962150"/>
                <a:gd name="connsiteY5" fmla="*/ 696912 h 977900"/>
                <a:gd name="connsiteX6" fmla="*/ 690563 w 1962150"/>
                <a:gd name="connsiteY6" fmla="*/ 644525 h 977900"/>
                <a:gd name="connsiteX7" fmla="*/ 1202531 w 1962150"/>
                <a:gd name="connsiteY7" fmla="*/ 885031 h 977900"/>
                <a:gd name="connsiteX8" fmla="*/ 1962150 w 1962150"/>
                <a:gd name="connsiteY8" fmla="*/ 977900 h 977900"/>
                <a:gd name="connsiteX0" fmla="*/ 0 w 1962150"/>
                <a:gd name="connsiteY0" fmla="*/ 975519 h 975519"/>
                <a:gd name="connsiteX1" fmla="*/ 69056 w 1962150"/>
                <a:gd name="connsiteY1" fmla="*/ 630237 h 975519"/>
                <a:gd name="connsiteX2" fmla="*/ 133350 w 1962150"/>
                <a:gd name="connsiteY2" fmla="*/ 3969 h 975519"/>
                <a:gd name="connsiteX3" fmla="*/ 195263 w 1962150"/>
                <a:gd name="connsiteY3" fmla="*/ 606425 h 975519"/>
                <a:gd name="connsiteX4" fmla="*/ 250031 w 1962150"/>
                <a:gd name="connsiteY4" fmla="*/ 839787 h 975519"/>
                <a:gd name="connsiteX5" fmla="*/ 459581 w 1962150"/>
                <a:gd name="connsiteY5" fmla="*/ 696912 h 975519"/>
                <a:gd name="connsiteX6" fmla="*/ 690563 w 1962150"/>
                <a:gd name="connsiteY6" fmla="*/ 644525 h 975519"/>
                <a:gd name="connsiteX7" fmla="*/ 1202531 w 1962150"/>
                <a:gd name="connsiteY7" fmla="*/ 885031 h 975519"/>
                <a:gd name="connsiteX8" fmla="*/ 1962150 w 1962150"/>
                <a:gd name="connsiteY8" fmla="*/ 906438 h 975519"/>
                <a:gd name="connsiteX0" fmla="*/ 0 w 1962150"/>
                <a:gd name="connsiteY0" fmla="*/ 975519 h 977852"/>
                <a:gd name="connsiteX1" fmla="*/ 69056 w 1962150"/>
                <a:gd name="connsiteY1" fmla="*/ 630237 h 977852"/>
                <a:gd name="connsiteX2" fmla="*/ 133350 w 1962150"/>
                <a:gd name="connsiteY2" fmla="*/ 3969 h 977852"/>
                <a:gd name="connsiteX3" fmla="*/ 195263 w 1962150"/>
                <a:gd name="connsiteY3" fmla="*/ 606425 h 977852"/>
                <a:gd name="connsiteX4" fmla="*/ 250031 w 1962150"/>
                <a:gd name="connsiteY4" fmla="*/ 839787 h 977852"/>
                <a:gd name="connsiteX5" fmla="*/ 459581 w 1962150"/>
                <a:gd name="connsiteY5" fmla="*/ 696912 h 977852"/>
                <a:gd name="connsiteX6" fmla="*/ 690563 w 1962150"/>
                <a:gd name="connsiteY6" fmla="*/ 644525 h 977852"/>
                <a:gd name="connsiteX7" fmla="*/ 1202531 w 1962150"/>
                <a:gd name="connsiteY7" fmla="*/ 885031 h 977852"/>
                <a:gd name="connsiteX8" fmla="*/ 1962150 w 1962150"/>
                <a:gd name="connsiteY8" fmla="*/ 977852 h 977852"/>
                <a:gd name="connsiteX0" fmla="*/ 0 w 1962150"/>
                <a:gd name="connsiteY0" fmla="*/ 406798 h 409131"/>
                <a:gd name="connsiteX1" fmla="*/ 69056 w 1962150"/>
                <a:gd name="connsiteY1" fmla="*/ 61516 h 409131"/>
                <a:gd name="connsiteX2" fmla="*/ 195263 w 1962150"/>
                <a:gd name="connsiteY2" fmla="*/ 37704 h 409131"/>
                <a:gd name="connsiteX3" fmla="*/ 250031 w 1962150"/>
                <a:gd name="connsiteY3" fmla="*/ 271066 h 409131"/>
                <a:gd name="connsiteX4" fmla="*/ 459581 w 1962150"/>
                <a:gd name="connsiteY4" fmla="*/ 128191 h 409131"/>
                <a:gd name="connsiteX5" fmla="*/ 690563 w 1962150"/>
                <a:gd name="connsiteY5" fmla="*/ 75804 h 409131"/>
                <a:gd name="connsiteX6" fmla="*/ 1202531 w 1962150"/>
                <a:gd name="connsiteY6" fmla="*/ 316310 h 409131"/>
                <a:gd name="connsiteX7" fmla="*/ 1962150 w 1962150"/>
                <a:gd name="connsiteY7" fmla="*/ 409131 h 409131"/>
                <a:gd name="connsiteX0" fmla="*/ 0 w 1962150"/>
                <a:gd name="connsiteY0" fmla="*/ 391716 h 394049"/>
                <a:gd name="connsiteX1" fmla="*/ 195263 w 1962150"/>
                <a:gd name="connsiteY1" fmla="*/ 22622 h 394049"/>
                <a:gd name="connsiteX2" fmla="*/ 250031 w 1962150"/>
                <a:gd name="connsiteY2" fmla="*/ 255984 h 394049"/>
                <a:gd name="connsiteX3" fmla="*/ 459581 w 1962150"/>
                <a:gd name="connsiteY3" fmla="*/ 113109 h 394049"/>
                <a:gd name="connsiteX4" fmla="*/ 690563 w 1962150"/>
                <a:gd name="connsiteY4" fmla="*/ 60722 h 394049"/>
                <a:gd name="connsiteX5" fmla="*/ 1202531 w 1962150"/>
                <a:gd name="connsiteY5" fmla="*/ 301228 h 394049"/>
                <a:gd name="connsiteX6" fmla="*/ 1962150 w 1962150"/>
                <a:gd name="connsiteY6" fmla="*/ 394049 h 394049"/>
                <a:gd name="connsiteX0" fmla="*/ 0 w 1962150"/>
                <a:gd name="connsiteY0" fmla="*/ 362347 h 364680"/>
                <a:gd name="connsiteX1" fmla="*/ 250031 w 1962150"/>
                <a:gd name="connsiteY1" fmla="*/ 226615 h 364680"/>
                <a:gd name="connsiteX2" fmla="*/ 459581 w 1962150"/>
                <a:gd name="connsiteY2" fmla="*/ 83740 h 364680"/>
                <a:gd name="connsiteX3" fmla="*/ 690563 w 1962150"/>
                <a:gd name="connsiteY3" fmla="*/ 31353 h 364680"/>
                <a:gd name="connsiteX4" fmla="*/ 1202531 w 1962150"/>
                <a:gd name="connsiteY4" fmla="*/ 271859 h 364680"/>
                <a:gd name="connsiteX5" fmla="*/ 1962150 w 1962150"/>
                <a:gd name="connsiteY5" fmla="*/ 364680 h 364680"/>
                <a:gd name="connsiteX0" fmla="*/ 0 w 1866934"/>
                <a:gd name="connsiteY0" fmla="*/ 362347 h 364680"/>
                <a:gd name="connsiteX1" fmla="*/ 154815 w 1866934"/>
                <a:gd name="connsiteY1" fmla="*/ 226615 h 364680"/>
                <a:gd name="connsiteX2" fmla="*/ 364365 w 1866934"/>
                <a:gd name="connsiteY2" fmla="*/ 83740 h 364680"/>
                <a:gd name="connsiteX3" fmla="*/ 595347 w 1866934"/>
                <a:gd name="connsiteY3" fmla="*/ 31353 h 364680"/>
                <a:gd name="connsiteX4" fmla="*/ 1107315 w 1866934"/>
                <a:gd name="connsiteY4" fmla="*/ 271859 h 364680"/>
                <a:gd name="connsiteX5" fmla="*/ 1866934 w 1866934"/>
                <a:gd name="connsiteY5" fmla="*/ 364680 h 364680"/>
                <a:gd name="connsiteX0" fmla="*/ 0 w 1866934"/>
                <a:gd name="connsiteY0" fmla="*/ 362347 h 364680"/>
                <a:gd name="connsiteX1" fmla="*/ 154815 w 1866934"/>
                <a:gd name="connsiteY1" fmla="*/ 226615 h 364680"/>
                <a:gd name="connsiteX2" fmla="*/ 157213 w 1866934"/>
                <a:gd name="connsiteY2" fmla="*/ 297977 h 364680"/>
                <a:gd name="connsiteX3" fmla="*/ 364365 w 1866934"/>
                <a:gd name="connsiteY3" fmla="*/ 83740 h 364680"/>
                <a:gd name="connsiteX4" fmla="*/ 595347 w 1866934"/>
                <a:gd name="connsiteY4" fmla="*/ 31353 h 364680"/>
                <a:gd name="connsiteX5" fmla="*/ 1107315 w 1866934"/>
                <a:gd name="connsiteY5" fmla="*/ 271859 h 364680"/>
                <a:gd name="connsiteX6" fmla="*/ 1866934 w 1866934"/>
                <a:gd name="connsiteY6" fmla="*/ 364680 h 364680"/>
                <a:gd name="connsiteX0" fmla="*/ 0 w 1866934"/>
                <a:gd name="connsiteY0" fmla="*/ 362347 h 364680"/>
                <a:gd name="connsiteX1" fmla="*/ 157213 w 1866934"/>
                <a:gd name="connsiteY1" fmla="*/ 297977 h 364680"/>
                <a:gd name="connsiteX2" fmla="*/ 364365 w 1866934"/>
                <a:gd name="connsiteY2" fmla="*/ 83740 h 364680"/>
                <a:gd name="connsiteX3" fmla="*/ 595347 w 1866934"/>
                <a:gd name="connsiteY3" fmla="*/ 31353 h 364680"/>
                <a:gd name="connsiteX4" fmla="*/ 1107315 w 1866934"/>
                <a:gd name="connsiteY4" fmla="*/ 271859 h 364680"/>
                <a:gd name="connsiteX5" fmla="*/ 1866934 w 1866934"/>
                <a:gd name="connsiteY5" fmla="*/ 364680 h 364680"/>
                <a:gd name="connsiteX0" fmla="*/ 0 w 1866934"/>
                <a:gd name="connsiteY0" fmla="*/ 362347 h 364680"/>
                <a:gd name="connsiteX1" fmla="*/ 157213 w 1866934"/>
                <a:gd name="connsiteY1" fmla="*/ 297977 h 364680"/>
                <a:gd name="connsiteX2" fmla="*/ 111934 w 1866934"/>
                <a:gd name="connsiteY2" fmla="*/ 298000 h 364680"/>
                <a:gd name="connsiteX3" fmla="*/ 364365 w 1866934"/>
                <a:gd name="connsiteY3" fmla="*/ 83740 h 364680"/>
                <a:gd name="connsiteX4" fmla="*/ 595347 w 1866934"/>
                <a:gd name="connsiteY4" fmla="*/ 31353 h 364680"/>
                <a:gd name="connsiteX5" fmla="*/ 1107315 w 1866934"/>
                <a:gd name="connsiteY5" fmla="*/ 271859 h 364680"/>
                <a:gd name="connsiteX6" fmla="*/ 1866934 w 1866934"/>
                <a:gd name="connsiteY6" fmla="*/ 364680 h 364680"/>
                <a:gd name="connsiteX0" fmla="*/ 0 w 1866934"/>
                <a:gd name="connsiteY0" fmla="*/ 362347 h 369418"/>
                <a:gd name="connsiteX1" fmla="*/ 157213 w 1866934"/>
                <a:gd name="connsiteY1" fmla="*/ 297977 h 369418"/>
                <a:gd name="connsiteX2" fmla="*/ 247666 w 1866934"/>
                <a:gd name="connsiteY2" fmla="*/ 369414 h 369418"/>
                <a:gd name="connsiteX3" fmla="*/ 111934 w 1866934"/>
                <a:gd name="connsiteY3" fmla="*/ 298000 h 369418"/>
                <a:gd name="connsiteX4" fmla="*/ 364365 w 1866934"/>
                <a:gd name="connsiteY4" fmla="*/ 83740 h 369418"/>
                <a:gd name="connsiteX5" fmla="*/ 595347 w 1866934"/>
                <a:gd name="connsiteY5" fmla="*/ 31353 h 369418"/>
                <a:gd name="connsiteX6" fmla="*/ 1107315 w 1866934"/>
                <a:gd name="connsiteY6" fmla="*/ 271859 h 369418"/>
                <a:gd name="connsiteX7" fmla="*/ 1866934 w 1866934"/>
                <a:gd name="connsiteY7" fmla="*/ 364680 h 369418"/>
                <a:gd name="connsiteX0" fmla="*/ 0 w 1866934"/>
                <a:gd name="connsiteY0" fmla="*/ 362347 h 364680"/>
                <a:gd name="connsiteX1" fmla="*/ 157213 w 1866934"/>
                <a:gd name="connsiteY1" fmla="*/ 297977 h 364680"/>
                <a:gd name="connsiteX2" fmla="*/ 111934 w 1866934"/>
                <a:gd name="connsiteY2" fmla="*/ 298000 h 364680"/>
                <a:gd name="connsiteX3" fmla="*/ 364365 w 1866934"/>
                <a:gd name="connsiteY3" fmla="*/ 83740 h 364680"/>
                <a:gd name="connsiteX4" fmla="*/ 595347 w 1866934"/>
                <a:gd name="connsiteY4" fmla="*/ 31353 h 364680"/>
                <a:gd name="connsiteX5" fmla="*/ 1107315 w 1866934"/>
                <a:gd name="connsiteY5" fmla="*/ 271859 h 364680"/>
                <a:gd name="connsiteX6" fmla="*/ 1866934 w 1866934"/>
                <a:gd name="connsiteY6" fmla="*/ 364680 h 364680"/>
                <a:gd name="connsiteX0" fmla="*/ 0 w 1866934"/>
                <a:gd name="connsiteY0" fmla="*/ 362347 h 364680"/>
                <a:gd name="connsiteX1" fmla="*/ 111934 w 1866934"/>
                <a:gd name="connsiteY1" fmla="*/ 298000 h 364680"/>
                <a:gd name="connsiteX2" fmla="*/ 364365 w 1866934"/>
                <a:gd name="connsiteY2" fmla="*/ 83740 h 364680"/>
                <a:gd name="connsiteX3" fmla="*/ 595347 w 1866934"/>
                <a:gd name="connsiteY3" fmla="*/ 31353 h 364680"/>
                <a:gd name="connsiteX4" fmla="*/ 1107315 w 1866934"/>
                <a:gd name="connsiteY4" fmla="*/ 271859 h 364680"/>
                <a:gd name="connsiteX5" fmla="*/ 1866934 w 1866934"/>
                <a:gd name="connsiteY5" fmla="*/ 364680 h 364680"/>
                <a:gd name="connsiteX0" fmla="*/ 0 w 1866934"/>
                <a:gd name="connsiteY0" fmla="*/ 350453 h 352786"/>
                <a:gd name="connsiteX1" fmla="*/ 111934 w 1866934"/>
                <a:gd name="connsiteY1" fmla="*/ 286106 h 352786"/>
                <a:gd name="connsiteX2" fmla="*/ 364365 w 1866934"/>
                <a:gd name="connsiteY2" fmla="*/ 71846 h 352786"/>
                <a:gd name="connsiteX3" fmla="*/ 364381 w 1866934"/>
                <a:gd name="connsiteY3" fmla="*/ 143208 h 352786"/>
                <a:gd name="connsiteX4" fmla="*/ 595347 w 1866934"/>
                <a:gd name="connsiteY4" fmla="*/ 19459 h 352786"/>
                <a:gd name="connsiteX5" fmla="*/ 1107315 w 1866934"/>
                <a:gd name="connsiteY5" fmla="*/ 259965 h 352786"/>
                <a:gd name="connsiteX6" fmla="*/ 1866934 w 1866934"/>
                <a:gd name="connsiteY6" fmla="*/ 352786 h 352786"/>
                <a:gd name="connsiteX0" fmla="*/ 0 w 1866934"/>
                <a:gd name="connsiteY0" fmla="*/ 302423 h 304756"/>
                <a:gd name="connsiteX1" fmla="*/ 111934 w 1866934"/>
                <a:gd name="connsiteY1" fmla="*/ 238076 h 304756"/>
                <a:gd name="connsiteX2" fmla="*/ 364365 w 1866934"/>
                <a:gd name="connsiteY2" fmla="*/ 23816 h 304756"/>
                <a:gd name="connsiteX3" fmla="*/ 364381 w 1866934"/>
                <a:gd name="connsiteY3" fmla="*/ 95178 h 304756"/>
                <a:gd name="connsiteX4" fmla="*/ 595347 w 1866934"/>
                <a:gd name="connsiteY4" fmla="*/ 42843 h 304756"/>
                <a:gd name="connsiteX5" fmla="*/ 1107315 w 1866934"/>
                <a:gd name="connsiteY5" fmla="*/ 211935 h 304756"/>
                <a:gd name="connsiteX6" fmla="*/ 1866934 w 1866934"/>
                <a:gd name="connsiteY6" fmla="*/ 304756 h 304756"/>
                <a:gd name="connsiteX0" fmla="*/ 0 w 1866934"/>
                <a:gd name="connsiteY0" fmla="*/ 302423 h 304756"/>
                <a:gd name="connsiteX1" fmla="*/ 111934 w 1866934"/>
                <a:gd name="connsiteY1" fmla="*/ 238076 h 304756"/>
                <a:gd name="connsiteX2" fmla="*/ 364365 w 1866934"/>
                <a:gd name="connsiteY2" fmla="*/ 23816 h 304756"/>
                <a:gd name="connsiteX3" fmla="*/ 364381 w 1866934"/>
                <a:gd name="connsiteY3" fmla="*/ 95178 h 304756"/>
                <a:gd name="connsiteX4" fmla="*/ 595347 w 1866934"/>
                <a:gd name="connsiteY4" fmla="*/ 42843 h 304756"/>
                <a:gd name="connsiteX5" fmla="*/ 1107315 w 1866934"/>
                <a:gd name="connsiteY5" fmla="*/ 211935 h 304756"/>
                <a:gd name="connsiteX6" fmla="*/ 1866934 w 1866934"/>
                <a:gd name="connsiteY6" fmla="*/ 304756 h 304756"/>
                <a:gd name="connsiteX0" fmla="*/ 0 w 1866934"/>
                <a:gd name="connsiteY0" fmla="*/ 279039 h 281372"/>
                <a:gd name="connsiteX1" fmla="*/ 111934 w 1866934"/>
                <a:gd name="connsiteY1" fmla="*/ 214692 h 281372"/>
                <a:gd name="connsiteX2" fmla="*/ 364381 w 1866934"/>
                <a:gd name="connsiteY2" fmla="*/ 71794 h 281372"/>
                <a:gd name="connsiteX3" fmla="*/ 595347 w 1866934"/>
                <a:gd name="connsiteY3" fmla="*/ 19459 h 281372"/>
                <a:gd name="connsiteX4" fmla="*/ 1107315 w 1866934"/>
                <a:gd name="connsiteY4" fmla="*/ 188551 h 281372"/>
                <a:gd name="connsiteX5" fmla="*/ 1866934 w 1866934"/>
                <a:gd name="connsiteY5" fmla="*/ 281372 h 281372"/>
                <a:gd name="connsiteX0" fmla="*/ 0 w 1866934"/>
                <a:gd name="connsiteY0" fmla="*/ 279040 h 281373"/>
                <a:gd name="connsiteX1" fmla="*/ 111934 w 1866934"/>
                <a:gd name="connsiteY1" fmla="*/ 214693 h 281373"/>
                <a:gd name="connsiteX2" fmla="*/ 364381 w 1866934"/>
                <a:gd name="connsiteY2" fmla="*/ 71795 h 281373"/>
                <a:gd name="connsiteX3" fmla="*/ 595347 w 1866934"/>
                <a:gd name="connsiteY3" fmla="*/ 19460 h 281373"/>
                <a:gd name="connsiteX4" fmla="*/ 988217 w 1866934"/>
                <a:gd name="connsiteY4" fmla="*/ 188552 h 281373"/>
                <a:gd name="connsiteX5" fmla="*/ 1866934 w 1866934"/>
                <a:gd name="connsiteY5" fmla="*/ 281373 h 281373"/>
                <a:gd name="connsiteX0" fmla="*/ 0 w 1390646"/>
                <a:gd name="connsiteY0" fmla="*/ 279040 h 281373"/>
                <a:gd name="connsiteX1" fmla="*/ 111934 w 1390646"/>
                <a:gd name="connsiteY1" fmla="*/ 214693 h 281373"/>
                <a:gd name="connsiteX2" fmla="*/ 364381 w 1390646"/>
                <a:gd name="connsiteY2" fmla="*/ 71795 h 281373"/>
                <a:gd name="connsiteX3" fmla="*/ 595347 w 1390646"/>
                <a:gd name="connsiteY3" fmla="*/ 19460 h 281373"/>
                <a:gd name="connsiteX4" fmla="*/ 988217 w 1390646"/>
                <a:gd name="connsiteY4" fmla="*/ 188552 h 281373"/>
                <a:gd name="connsiteX5" fmla="*/ 1390646 w 1390646"/>
                <a:gd name="connsiteY5" fmla="*/ 281373 h 281373"/>
                <a:gd name="connsiteX0" fmla="*/ 0 w 1390646"/>
                <a:gd name="connsiteY0" fmla="*/ 279040 h 281373"/>
                <a:gd name="connsiteX1" fmla="*/ 111934 w 1390646"/>
                <a:gd name="connsiteY1" fmla="*/ 214693 h 281373"/>
                <a:gd name="connsiteX2" fmla="*/ 364381 w 1390646"/>
                <a:gd name="connsiteY2" fmla="*/ 71795 h 281373"/>
                <a:gd name="connsiteX3" fmla="*/ 595347 w 1390646"/>
                <a:gd name="connsiteY3" fmla="*/ 19460 h 281373"/>
                <a:gd name="connsiteX4" fmla="*/ 988217 w 1390646"/>
                <a:gd name="connsiteY4" fmla="*/ 188552 h 281373"/>
                <a:gd name="connsiteX5" fmla="*/ 1390646 w 1390646"/>
                <a:gd name="connsiteY5" fmla="*/ 281373 h 28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0646" h="281373">
                  <a:moveTo>
                    <a:pt x="0" y="279040"/>
                  </a:moveTo>
                  <a:lnTo>
                    <a:pt x="111934" y="214693"/>
                  </a:lnTo>
                  <a:cubicBezTo>
                    <a:pt x="172664" y="180152"/>
                    <a:pt x="283812" y="104334"/>
                    <a:pt x="364381" y="71795"/>
                  </a:cubicBezTo>
                  <a:cubicBezTo>
                    <a:pt x="444950" y="39256"/>
                    <a:pt x="491374" y="0"/>
                    <a:pt x="595347" y="19460"/>
                  </a:cubicBezTo>
                  <a:cubicBezTo>
                    <a:pt x="699320" y="38920"/>
                    <a:pt x="855667" y="144900"/>
                    <a:pt x="988217" y="188552"/>
                  </a:cubicBezTo>
                  <a:cubicBezTo>
                    <a:pt x="1120767" y="232204"/>
                    <a:pt x="1126333" y="243665"/>
                    <a:pt x="1390646" y="281373"/>
                  </a:cubicBezTo>
                </a:path>
              </a:pathLst>
            </a:custGeom>
            <a:noFill/>
            <a:ln w="317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1" name="Freeform 520"/>
            <p:cNvSpPr/>
            <p:nvPr/>
          </p:nvSpPr>
          <p:spPr bwMode="auto">
            <a:xfrm>
              <a:off x="3057525" y="3905254"/>
              <a:ext cx="166688" cy="95250"/>
            </a:xfrm>
            <a:custGeom>
              <a:avLst/>
              <a:gdLst>
                <a:gd name="connsiteX0" fmla="*/ 0 w 166688"/>
                <a:gd name="connsiteY0" fmla="*/ 95250 h 95250"/>
                <a:gd name="connsiteX1" fmla="*/ 166688 w 166688"/>
                <a:gd name="connsiteY1" fmla="*/ 0 h 95250"/>
                <a:gd name="connsiteX2" fmla="*/ 166688 w 166688"/>
                <a:gd name="connsiteY2" fmla="*/ 88107 h 95250"/>
                <a:gd name="connsiteX3" fmla="*/ 0 w 166688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688" h="95250">
                  <a:moveTo>
                    <a:pt x="0" y="95250"/>
                  </a:moveTo>
                  <a:lnTo>
                    <a:pt x="166688" y="0"/>
                  </a:lnTo>
                  <a:lnTo>
                    <a:pt x="166688" y="88107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w="31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sp>
          <p:nvSpPr>
            <p:cNvPr id="522" name="Freeform 521"/>
            <p:cNvSpPr/>
            <p:nvPr/>
          </p:nvSpPr>
          <p:spPr bwMode="auto">
            <a:xfrm>
              <a:off x="3055144" y="3971929"/>
              <a:ext cx="171450" cy="28575"/>
            </a:xfrm>
            <a:custGeom>
              <a:avLst/>
              <a:gdLst>
                <a:gd name="connsiteX0" fmla="*/ 0 w 171450"/>
                <a:gd name="connsiteY0" fmla="*/ 28575 h 28575"/>
                <a:gd name="connsiteX1" fmla="*/ 171450 w 171450"/>
                <a:gd name="connsiteY1" fmla="*/ 0 h 28575"/>
                <a:gd name="connsiteX2" fmla="*/ 169069 w 171450"/>
                <a:gd name="connsiteY2" fmla="*/ 23813 h 28575"/>
                <a:gd name="connsiteX3" fmla="*/ 0 w 171450"/>
                <a:gd name="connsiteY3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28575">
                  <a:moveTo>
                    <a:pt x="0" y="28575"/>
                  </a:moveTo>
                  <a:lnTo>
                    <a:pt x="171450" y="0"/>
                  </a:lnTo>
                  <a:lnTo>
                    <a:pt x="169069" y="23813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w="31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</p:grpSp>
      <p:cxnSp>
        <p:nvCxnSpPr>
          <p:cNvPr id="264" name="Straight Arrow Connector 263"/>
          <p:cNvCxnSpPr/>
          <p:nvPr/>
        </p:nvCxnSpPr>
        <p:spPr bwMode="auto">
          <a:xfrm rot="16200000" flipH="1">
            <a:off x="6274603" y="3250405"/>
            <a:ext cx="714380" cy="35719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ADC Resolution I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424892" cy="5357850"/>
          </a:xfrm>
        </p:spPr>
        <p:txBody>
          <a:bodyPr/>
          <a:lstStyle/>
          <a:p>
            <a:r>
              <a:rPr lang="en-GB" sz="2000" dirty="0" smtClean="0"/>
              <a:t>What is the effect of a resolution limit on the signal loss?</a:t>
            </a:r>
          </a:p>
          <a:p>
            <a:pPr lvl="1"/>
            <a:r>
              <a:rPr lang="en-GB" sz="1800" dirty="0" smtClean="0"/>
              <a:t>example data spectrum: 2003 12-dynode </a:t>
            </a:r>
            <a:r>
              <a:rPr lang="en-GB" sz="1800" dirty="0" err="1" smtClean="0"/>
              <a:t>MaPMT</a:t>
            </a:r>
            <a:r>
              <a:rPr lang="en-GB" sz="1800" dirty="0" smtClean="0"/>
              <a:t> data</a:t>
            </a:r>
          </a:p>
          <a:p>
            <a:pPr lvl="2"/>
            <a:r>
              <a:rPr lang="en-GB" sz="1600" dirty="0" smtClean="0"/>
              <a:t>1 photoelectron ~ 300ke</a:t>
            </a:r>
            <a:r>
              <a:rPr lang="en-GB" sz="1600" baseline="30000" dirty="0" smtClean="0"/>
              <a:t>-</a:t>
            </a:r>
            <a:r>
              <a:rPr lang="en-GB" sz="1600" dirty="0" smtClean="0"/>
              <a:t>, ADC: 7-bit effective (FED with dynamic range limit)</a:t>
            </a:r>
          </a:p>
          <a:p>
            <a:pPr lvl="2"/>
            <a:r>
              <a:rPr lang="en-GB" sz="1600" dirty="0" smtClean="0"/>
              <a:t>deducted signal loss of example data:</a:t>
            </a:r>
          </a:p>
          <a:p>
            <a:pPr lvl="3"/>
            <a:r>
              <a:rPr lang="en-GB" sz="1400" dirty="0" smtClean="0"/>
              <a:t>11%, due to photo-conversion at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dynode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for reduced resolution the signal loss</a:t>
            </a:r>
          </a:p>
          <a:p>
            <a:pPr lvl="1">
              <a:buNone/>
            </a:pPr>
            <a:r>
              <a:rPr lang="en-GB" sz="1800" dirty="0" smtClean="0"/>
              <a:t>	increases as one cannot cut as precise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in example spectrum the loss increases</a:t>
            </a:r>
          </a:p>
          <a:p>
            <a:pPr lvl="1">
              <a:buNone/>
            </a:pPr>
            <a:r>
              <a:rPr lang="en-GB" sz="1800" dirty="0" smtClean="0"/>
              <a:t>	by factor 2 for reduction 7-bit </a:t>
            </a:r>
            <a:r>
              <a:rPr lang="en-GB" sz="1800" dirty="0" smtClean="0">
                <a:sym typeface="Symbol"/>
              </a:rPr>
              <a:t> </a:t>
            </a:r>
            <a:r>
              <a:rPr lang="en-GB" sz="1800" dirty="0" smtClean="0"/>
              <a:t>4-bit</a:t>
            </a:r>
          </a:p>
          <a:p>
            <a:pPr lvl="1">
              <a:buNone/>
            </a:pPr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  <a:sym typeface="ZapfDingbats"/>
              </a:rPr>
              <a:t></a:t>
            </a:r>
            <a:r>
              <a:rPr lang="en-GB" sz="2000" dirty="0" smtClean="0"/>
              <a:t>   requirement for ‘high resolution’ means: 7-bit or more</a:t>
            </a:r>
          </a:p>
        </p:txBody>
      </p:sp>
      <p:grpSp>
        <p:nvGrpSpPr>
          <p:cNvPr id="444" name="Group 443"/>
          <p:cNvGrpSpPr/>
          <p:nvPr/>
        </p:nvGrpSpPr>
        <p:grpSpPr>
          <a:xfrm>
            <a:off x="5604191" y="2170504"/>
            <a:ext cx="3992279" cy="3615950"/>
            <a:chOff x="5675629" y="2406843"/>
            <a:chExt cx="3992279" cy="3615950"/>
          </a:xfrm>
        </p:grpSpPr>
        <p:grpSp>
          <p:nvGrpSpPr>
            <p:cNvPr id="438" name="Group 437"/>
            <p:cNvGrpSpPr/>
            <p:nvPr/>
          </p:nvGrpSpPr>
          <p:grpSpPr>
            <a:xfrm>
              <a:off x="6224620" y="2406843"/>
              <a:ext cx="3443288" cy="3451049"/>
              <a:chOff x="6381760" y="2049653"/>
              <a:chExt cx="3443288" cy="3451049"/>
            </a:xfrm>
          </p:grpSpPr>
          <p:pic>
            <p:nvPicPr>
              <p:cNvPr id="8" name="Picture 2" descr="C:\home\eisenhar\tmp\datasetatt1105_r3540_cut.gif"/>
              <p:cNvPicPr>
                <a:picLocks noChangeAspect="1" noChangeArrowheads="1"/>
              </p:cNvPicPr>
              <p:nvPr/>
            </p:nvPicPr>
            <p:blipFill>
              <a:blip r:embed="rId4"/>
              <a:srcRect t="50758"/>
              <a:stretch>
                <a:fillRect/>
              </a:stretch>
            </p:blipFill>
            <p:spPr bwMode="auto">
              <a:xfrm>
                <a:off x="6381760" y="2285992"/>
                <a:ext cx="3443288" cy="1702579"/>
              </a:xfrm>
              <a:prstGeom prst="rect">
                <a:avLst/>
              </a:prstGeom>
              <a:noFill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10454" y="2049653"/>
                <a:ext cx="24288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GB" sz="1400" dirty="0" smtClean="0">
                    <a:solidFill>
                      <a:srgbClr val="CC00CC"/>
                    </a:solidFill>
                    <a:latin typeface="+mn-lt"/>
                  </a:rPr>
                  <a:t>2003 </a:t>
                </a:r>
                <a:r>
                  <a:rPr lang="en-GB" sz="1400" dirty="0" err="1" smtClean="0">
                    <a:solidFill>
                      <a:srgbClr val="CC00CC"/>
                    </a:solidFill>
                    <a:latin typeface="+mn-lt"/>
                  </a:rPr>
                  <a:t>MaPMT</a:t>
                </a:r>
                <a:r>
                  <a:rPr lang="en-GB" sz="1400" dirty="0" smtClean="0">
                    <a:solidFill>
                      <a:srgbClr val="CC00CC"/>
                    </a:solidFill>
                    <a:latin typeface="+mn-lt"/>
                  </a:rPr>
                  <a:t> example data:</a:t>
                </a:r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>
                <a:off x="6801657" y="4041782"/>
                <a:ext cx="3001984" cy="530226"/>
                <a:chOff x="6595280" y="3929066"/>
                <a:chExt cx="2430480" cy="530226"/>
              </a:xfrm>
            </p:grpSpPr>
            <p:grpSp>
              <p:nvGrpSpPr>
                <p:cNvPr id="137" name="Group 608"/>
                <p:cNvGrpSpPr/>
                <p:nvPr/>
              </p:nvGrpSpPr>
              <p:grpSpPr>
                <a:xfrm>
                  <a:off x="6595280" y="4079879"/>
                  <a:ext cx="2429686" cy="76202"/>
                  <a:chOff x="6595280" y="4079879"/>
                  <a:chExt cx="2429686" cy="76202"/>
                </a:xfrm>
              </p:grpSpPr>
              <p:cxnSp>
                <p:nvCxnSpPr>
                  <p:cNvPr id="329" name="Straight Connector 328"/>
                  <p:cNvCxnSpPr/>
                  <p:nvPr/>
                </p:nvCxnSpPr>
                <p:spPr bwMode="auto">
                  <a:xfrm>
                    <a:off x="6596074" y="4081466"/>
                    <a:ext cx="2428892" cy="158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330" name="Group 467"/>
                  <p:cNvGrpSpPr/>
                  <p:nvPr/>
                </p:nvGrpSpPr>
                <p:grpSpPr>
                  <a:xfrm>
                    <a:off x="6595280" y="4079879"/>
                    <a:ext cx="2287604" cy="76202"/>
                    <a:chOff x="6595280" y="4079879"/>
                    <a:chExt cx="2287604" cy="76202"/>
                  </a:xfrm>
                </p:grpSpPr>
                <p:cxnSp>
                  <p:nvCxnSpPr>
                    <p:cNvPr id="331" name="Straight Connector 330"/>
                    <p:cNvCxnSpPr/>
                    <p:nvPr/>
                  </p:nvCxnSpPr>
                  <p:spPr bwMode="auto">
                    <a:xfrm rot="5400000" flipH="1" flipV="1">
                      <a:off x="7739281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2" name="Straight Connector 331"/>
                    <p:cNvCxnSpPr/>
                    <p:nvPr/>
                  </p:nvCxnSpPr>
                  <p:spPr bwMode="auto">
                    <a:xfrm rot="5400000" flipH="1" flipV="1">
                      <a:off x="7774603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3" name="Straight Connector 332"/>
                    <p:cNvCxnSpPr/>
                    <p:nvPr/>
                  </p:nvCxnSpPr>
                  <p:spPr bwMode="auto">
                    <a:xfrm rot="5400000" flipH="1" flipV="1">
                      <a:off x="7810719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4" name="Straight Connector 333"/>
                    <p:cNvCxnSpPr/>
                    <p:nvPr/>
                  </p:nvCxnSpPr>
                  <p:spPr bwMode="auto">
                    <a:xfrm rot="5400000" flipH="1" flipV="1">
                      <a:off x="7846438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5" name="Straight Connector 334"/>
                    <p:cNvCxnSpPr/>
                    <p:nvPr/>
                  </p:nvCxnSpPr>
                  <p:spPr bwMode="auto">
                    <a:xfrm rot="5400000" flipH="1" flipV="1">
                      <a:off x="7882157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6" name="Straight Connector 335"/>
                    <p:cNvCxnSpPr/>
                    <p:nvPr/>
                  </p:nvCxnSpPr>
                  <p:spPr bwMode="auto">
                    <a:xfrm rot="5400000" flipH="1" flipV="1">
                      <a:off x="7917876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7" name="Straight Connector 336"/>
                    <p:cNvCxnSpPr/>
                    <p:nvPr/>
                  </p:nvCxnSpPr>
                  <p:spPr bwMode="auto">
                    <a:xfrm rot="5400000" flipH="1" flipV="1">
                      <a:off x="7953595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8" name="Straight Connector 337"/>
                    <p:cNvCxnSpPr/>
                    <p:nvPr/>
                  </p:nvCxnSpPr>
                  <p:spPr bwMode="auto">
                    <a:xfrm rot="5400000" flipH="1" flipV="1">
                      <a:off x="7989314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9" name="Straight Connector 338"/>
                    <p:cNvCxnSpPr/>
                    <p:nvPr/>
                  </p:nvCxnSpPr>
                  <p:spPr bwMode="auto">
                    <a:xfrm rot="5400000" flipH="1" flipV="1">
                      <a:off x="7703165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0" name="Straight Connector 339"/>
                    <p:cNvCxnSpPr/>
                    <p:nvPr/>
                  </p:nvCxnSpPr>
                  <p:spPr bwMode="auto">
                    <a:xfrm rot="5400000" flipH="1" flipV="1">
                      <a:off x="8024636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1" name="Straight Connector 340"/>
                    <p:cNvCxnSpPr/>
                    <p:nvPr/>
                  </p:nvCxnSpPr>
                  <p:spPr bwMode="auto">
                    <a:xfrm rot="5400000" flipH="1" flipV="1">
                      <a:off x="8060355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2" name="Straight Connector 341"/>
                    <p:cNvCxnSpPr/>
                    <p:nvPr/>
                  </p:nvCxnSpPr>
                  <p:spPr bwMode="auto">
                    <a:xfrm rot="5400000" flipH="1" flipV="1">
                      <a:off x="8096471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3" name="Straight Connector 342"/>
                    <p:cNvCxnSpPr/>
                    <p:nvPr/>
                  </p:nvCxnSpPr>
                  <p:spPr bwMode="auto">
                    <a:xfrm rot="5400000" flipH="1" flipV="1">
                      <a:off x="8131793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4" name="Straight Connector 343"/>
                    <p:cNvCxnSpPr/>
                    <p:nvPr/>
                  </p:nvCxnSpPr>
                  <p:spPr bwMode="auto">
                    <a:xfrm rot="5400000" flipH="1" flipV="1">
                      <a:off x="8167909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5" name="Straight Connector 344"/>
                    <p:cNvCxnSpPr/>
                    <p:nvPr/>
                  </p:nvCxnSpPr>
                  <p:spPr bwMode="auto">
                    <a:xfrm rot="5400000" flipH="1" flipV="1">
                      <a:off x="8203628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6" name="Straight Connector 345"/>
                    <p:cNvCxnSpPr/>
                    <p:nvPr/>
                  </p:nvCxnSpPr>
                  <p:spPr bwMode="auto">
                    <a:xfrm rot="5400000" flipH="1" flipV="1">
                      <a:off x="8239347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7" name="Straight Connector 346"/>
                    <p:cNvCxnSpPr/>
                    <p:nvPr/>
                  </p:nvCxnSpPr>
                  <p:spPr bwMode="auto">
                    <a:xfrm rot="5400000" flipH="1" flipV="1">
                      <a:off x="8275066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8" name="Straight Connector 347"/>
                    <p:cNvCxnSpPr/>
                    <p:nvPr/>
                  </p:nvCxnSpPr>
                  <p:spPr bwMode="auto">
                    <a:xfrm rot="5400000" flipH="1" flipV="1">
                      <a:off x="8310785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9" name="Straight Connector 348"/>
                    <p:cNvCxnSpPr/>
                    <p:nvPr/>
                  </p:nvCxnSpPr>
                  <p:spPr bwMode="auto">
                    <a:xfrm rot="5400000" flipH="1" flipV="1">
                      <a:off x="8346504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0" name="Straight Connector 349"/>
                    <p:cNvCxnSpPr/>
                    <p:nvPr/>
                  </p:nvCxnSpPr>
                  <p:spPr bwMode="auto">
                    <a:xfrm rot="5400000" flipH="1" flipV="1">
                      <a:off x="8381826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1" name="Straight Connector 350"/>
                    <p:cNvCxnSpPr/>
                    <p:nvPr/>
                  </p:nvCxnSpPr>
                  <p:spPr bwMode="auto">
                    <a:xfrm rot="5400000" flipH="1" flipV="1">
                      <a:off x="8417545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2" name="Straight Connector 351"/>
                    <p:cNvCxnSpPr/>
                    <p:nvPr/>
                  </p:nvCxnSpPr>
                  <p:spPr bwMode="auto">
                    <a:xfrm rot="5400000" flipH="1" flipV="1">
                      <a:off x="8453661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3" name="Straight Connector 352"/>
                    <p:cNvCxnSpPr/>
                    <p:nvPr/>
                  </p:nvCxnSpPr>
                  <p:spPr bwMode="auto">
                    <a:xfrm rot="5400000" flipH="1" flipV="1">
                      <a:off x="8488983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4" name="Straight Connector 353"/>
                    <p:cNvCxnSpPr/>
                    <p:nvPr/>
                  </p:nvCxnSpPr>
                  <p:spPr bwMode="auto">
                    <a:xfrm rot="5400000" flipH="1" flipV="1">
                      <a:off x="8525099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5" name="Straight Connector 354"/>
                    <p:cNvCxnSpPr/>
                    <p:nvPr/>
                  </p:nvCxnSpPr>
                  <p:spPr bwMode="auto">
                    <a:xfrm rot="5400000" flipH="1" flipV="1">
                      <a:off x="8560818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6" name="Straight Connector 355"/>
                    <p:cNvCxnSpPr/>
                    <p:nvPr/>
                  </p:nvCxnSpPr>
                  <p:spPr bwMode="auto">
                    <a:xfrm rot="5400000" flipH="1" flipV="1">
                      <a:off x="8596537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7" name="Straight Connector 356"/>
                    <p:cNvCxnSpPr/>
                    <p:nvPr/>
                  </p:nvCxnSpPr>
                  <p:spPr bwMode="auto">
                    <a:xfrm rot="5400000" flipH="1" flipV="1">
                      <a:off x="8632256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8" name="Straight Connector 357"/>
                    <p:cNvCxnSpPr/>
                    <p:nvPr/>
                  </p:nvCxnSpPr>
                  <p:spPr bwMode="auto">
                    <a:xfrm rot="5400000" flipH="1" flipV="1">
                      <a:off x="8667975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9" name="Straight Connector 358"/>
                    <p:cNvCxnSpPr/>
                    <p:nvPr/>
                  </p:nvCxnSpPr>
                  <p:spPr bwMode="auto">
                    <a:xfrm rot="5400000" flipH="1" flipV="1">
                      <a:off x="8703694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 bwMode="auto">
                    <a:xfrm rot="5400000" flipH="1" flipV="1">
                      <a:off x="8739016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 bwMode="auto">
                    <a:xfrm rot="5400000" flipH="1" flipV="1">
                      <a:off x="8774735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 bwMode="auto">
                    <a:xfrm rot="5400000" flipH="1" flipV="1">
                      <a:off x="8810851" y="4118972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3" name="Straight Connector 362"/>
                    <p:cNvCxnSpPr/>
                    <p:nvPr/>
                  </p:nvCxnSpPr>
                  <p:spPr bwMode="auto">
                    <a:xfrm rot="5400000" flipH="1" flipV="1">
                      <a:off x="8846570" y="411976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4" name="Straight Connector 363"/>
                    <p:cNvCxnSpPr/>
                    <p:nvPr/>
                  </p:nvCxnSpPr>
                  <p:spPr bwMode="auto">
                    <a:xfrm rot="5400000" flipH="1" flipV="1">
                      <a:off x="6595479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5" name="Straight Connector 364"/>
                    <p:cNvCxnSpPr/>
                    <p:nvPr/>
                  </p:nvCxnSpPr>
                  <p:spPr bwMode="auto">
                    <a:xfrm rot="5400000" flipH="1" flipV="1">
                      <a:off x="6630801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6" name="Straight Connector 365"/>
                    <p:cNvCxnSpPr/>
                    <p:nvPr/>
                  </p:nvCxnSpPr>
                  <p:spPr bwMode="auto">
                    <a:xfrm rot="5400000" flipH="1" flipV="1">
                      <a:off x="6666917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7" name="Straight Connector 366"/>
                    <p:cNvCxnSpPr/>
                    <p:nvPr/>
                  </p:nvCxnSpPr>
                  <p:spPr bwMode="auto">
                    <a:xfrm rot="5400000" flipH="1" flipV="1">
                      <a:off x="6702636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8" name="Straight Connector 367"/>
                    <p:cNvCxnSpPr/>
                    <p:nvPr/>
                  </p:nvCxnSpPr>
                  <p:spPr bwMode="auto">
                    <a:xfrm rot="5400000" flipH="1" flipV="1">
                      <a:off x="6738355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69" name="Straight Connector 368"/>
                    <p:cNvCxnSpPr/>
                    <p:nvPr/>
                  </p:nvCxnSpPr>
                  <p:spPr bwMode="auto">
                    <a:xfrm rot="5400000" flipH="1" flipV="1">
                      <a:off x="6774074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0" name="Straight Connector 369"/>
                    <p:cNvCxnSpPr/>
                    <p:nvPr/>
                  </p:nvCxnSpPr>
                  <p:spPr bwMode="auto">
                    <a:xfrm rot="5400000" flipH="1" flipV="1">
                      <a:off x="6809793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1" name="Straight Connector 370"/>
                    <p:cNvCxnSpPr/>
                    <p:nvPr/>
                  </p:nvCxnSpPr>
                  <p:spPr bwMode="auto">
                    <a:xfrm rot="5400000" flipH="1" flipV="1">
                      <a:off x="6845512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2" name="Straight Connector 371"/>
                    <p:cNvCxnSpPr/>
                    <p:nvPr/>
                  </p:nvCxnSpPr>
                  <p:spPr bwMode="auto">
                    <a:xfrm rot="5400000" flipH="1" flipV="1">
                      <a:off x="6559363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3" name="Straight Connector 372"/>
                    <p:cNvCxnSpPr/>
                    <p:nvPr/>
                  </p:nvCxnSpPr>
                  <p:spPr bwMode="auto">
                    <a:xfrm rot="5400000" flipH="1" flipV="1">
                      <a:off x="6880834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4" name="Straight Connector 373"/>
                    <p:cNvCxnSpPr/>
                    <p:nvPr/>
                  </p:nvCxnSpPr>
                  <p:spPr bwMode="auto">
                    <a:xfrm rot="5400000" flipH="1" flipV="1">
                      <a:off x="6916553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5" name="Straight Connector 374"/>
                    <p:cNvCxnSpPr/>
                    <p:nvPr/>
                  </p:nvCxnSpPr>
                  <p:spPr bwMode="auto">
                    <a:xfrm rot="5400000" flipH="1" flipV="1">
                      <a:off x="6952669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6" name="Straight Connector 375"/>
                    <p:cNvCxnSpPr/>
                    <p:nvPr/>
                  </p:nvCxnSpPr>
                  <p:spPr bwMode="auto">
                    <a:xfrm rot="5400000" flipH="1" flipV="1">
                      <a:off x="6987991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7" name="Straight Connector 376"/>
                    <p:cNvCxnSpPr/>
                    <p:nvPr/>
                  </p:nvCxnSpPr>
                  <p:spPr bwMode="auto">
                    <a:xfrm rot="5400000" flipH="1" flipV="1">
                      <a:off x="7024107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8" name="Straight Connector 377"/>
                    <p:cNvCxnSpPr/>
                    <p:nvPr/>
                  </p:nvCxnSpPr>
                  <p:spPr bwMode="auto">
                    <a:xfrm rot="5400000" flipH="1" flipV="1">
                      <a:off x="7059826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79" name="Straight Connector 378"/>
                    <p:cNvCxnSpPr/>
                    <p:nvPr/>
                  </p:nvCxnSpPr>
                  <p:spPr bwMode="auto">
                    <a:xfrm rot="5400000" flipH="1" flipV="1">
                      <a:off x="7095545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0" name="Straight Connector 379"/>
                    <p:cNvCxnSpPr/>
                    <p:nvPr/>
                  </p:nvCxnSpPr>
                  <p:spPr bwMode="auto">
                    <a:xfrm rot="5400000" flipH="1" flipV="1">
                      <a:off x="7131264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1" name="Straight Connector 380"/>
                    <p:cNvCxnSpPr/>
                    <p:nvPr/>
                  </p:nvCxnSpPr>
                  <p:spPr bwMode="auto">
                    <a:xfrm rot="5400000" flipH="1" flipV="1">
                      <a:off x="7166983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2" name="Straight Connector 381"/>
                    <p:cNvCxnSpPr/>
                    <p:nvPr/>
                  </p:nvCxnSpPr>
                  <p:spPr bwMode="auto">
                    <a:xfrm rot="5400000" flipH="1" flipV="1">
                      <a:off x="7202702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3" name="Straight Connector 382"/>
                    <p:cNvCxnSpPr/>
                    <p:nvPr/>
                  </p:nvCxnSpPr>
                  <p:spPr bwMode="auto">
                    <a:xfrm rot="5400000" flipH="1" flipV="1">
                      <a:off x="7238024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4" name="Straight Connector 383"/>
                    <p:cNvCxnSpPr/>
                    <p:nvPr/>
                  </p:nvCxnSpPr>
                  <p:spPr bwMode="auto">
                    <a:xfrm rot="5400000" flipH="1" flipV="1">
                      <a:off x="7273743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5" name="Straight Connector 384"/>
                    <p:cNvCxnSpPr/>
                    <p:nvPr/>
                  </p:nvCxnSpPr>
                  <p:spPr bwMode="auto">
                    <a:xfrm rot="5400000" flipH="1" flipV="1">
                      <a:off x="7309859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6" name="Straight Connector 385"/>
                    <p:cNvCxnSpPr/>
                    <p:nvPr/>
                  </p:nvCxnSpPr>
                  <p:spPr bwMode="auto">
                    <a:xfrm rot="5400000" flipH="1" flipV="1">
                      <a:off x="7345181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 bwMode="auto">
                    <a:xfrm rot="5400000" flipH="1" flipV="1">
                      <a:off x="7381297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8" name="Straight Connector 387"/>
                    <p:cNvCxnSpPr/>
                    <p:nvPr/>
                  </p:nvCxnSpPr>
                  <p:spPr bwMode="auto">
                    <a:xfrm rot="5400000" flipH="1" flipV="1">
                      <a:off x="7417016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89" name="Straight Connector 388"/>
                    <p:cNvCxnSpPr/>
                    <p:nvPr/>
                  </p:nvCxnSpPr>
                  <p:spPr bwMode="auto">
                    <a:xfrm rot="5400000" flipH="1" flipV="1">
                      <a:off x="7452735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0" name="Straight Connector 389"/>
                    <p:cNvCxnSpPr/>
                    <p:nvPr/>
                  </p:nvCxnSpPr>
                  <p:spPr bwMode="auto">
                    <a:xfrm rot="5400000" flipH="1" flipV="1">
                      <a:off x="7488454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1" name="Straight Connector 390"/>
                    <p:cNvCxnSpPr/>
                    <p:nvPr/>
                  </p:nvCxnSpPr>
                  <p:spPr bwMode="auto">
                    <a:xfrm rot="5400000" flipH="1" flipV="1">
                      <a:off x="7524173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2" name="Straight Connector 391"/>
                    <p:cNvCxnSpPr/>
                    <p:nvPr/>
                  </p:nvCxnSpPr>
                  <p:spPr bwMode="auto">
                    <a:xfrm rot="5400000" flipH="1" flipV="1">
                      <a:off x="7559892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3" name="Straight Connector 392"/>
                    <p:cNvCxnSpPr/>
                    <p:nvPr/>
                  </p:nvCxnSpPr>
                  <p:spPr bwMode="auto">
                    <a:xfrm rot="5400000" flipH="1" flipV="1">
                      <a:off x="7595214" y="4115796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4" name="Straight Connector 393"/>
                    <p:cNvCxnSpPr/>
                    <p:nvPr/>
                  </p:nvCxnSpPr>
                  <p:spPr bwMode="auto">
                    <a:xfrm rot="5400000" flipH="1" flipV="1">
                      <a:off x="7630933" y="4116590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5" name="Straight Connector 394"/>
                    <p:cNvCxnSpPr/>
                    <p:nvPr/>
                  </p:nvCxnSpPr>
                  <p:spPr bwMode="auto">
                    <a:xfrm rot="5400000" flipH="1" flipV="1">
                      <a:off x="7667049" y="4117384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96" name="Straight Connector 395"/>
                    <p:cNvCxnSpPr/>
                    <p:nvPr/>
                  </p:nvCxnSpPr>
                  <p:spPr bwMode="auto">
                    <a:xfrm rot="5400000" flipH="1" flipV="1">
                      <a:off x="7702768" y="4118178"/>
                      <a:ext cx="72232" cy="39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138" name="Group 393"/>
                <p:cNvGrpSpPr/>
                <p:nvPr/>
              </p:nvGrpSpPr>
              <p:grpSpPr>
                <a:xfrm>
                  <a:off x="6596074" y="4232278"/>
                  <a:ext cx="2429686" cy="74614"/>
                  <a:chOff x="6595280" y="3927478"/>
                  <a:chExt cx="2429686" cy="74614"/>
                </a:xfrm>
              </p:grpSpPr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>
                    <a:off x="6596074" y="3929066"/>
                    <a:ext cx="2428892" cy="158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295" name="Group 1419"/>
                  <p:cNvGrpSpPr/>
                  <p:nvPr/>
                </p:nvGrpSpPr>
                <p:grpSpPr>
                  <a:xfrm>
                    <a:off x="6595280" y="3927478"/>
                    <a:ext cx="2287604" cy="74614"/>
                    <a:chOff x="2880504" y="3998916"/>
                    <a:chExt cx="2287604" cy="74614"/>
                  </a:xfrm>
                </p:grpSpPr>
                <p:cxnSp>
                  <p:nvCxnSpPr>
                    <p:cNvPr id="296" name="Straight Connector 295"/>
                    <p:cNvCxnSpPr/>
                    <p:nvPr/>
                  </p:nvCxnSpPr>
                  <p:spPr bwMode="auto">
                    <a:xfrm rot="5400000" flipH="1" flipV="1">
                      <a:off x="2917017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7" name="Straight Connector 296"/>
                    <p:cNvCxnSpPr/>
                    <p:nvPr/>
                  </p:nvCxnSpPr>
                  <p:spPr bwMode="auto">
                    <a:xfrm rot="5400000" flipH="1" flipV="1">
                      <a:off x="2987661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8" name="Straight Connector 297"/>
                    <p:cNvCxnSpPr/>
                    <p:nvPr/>
                  </p:nvCxnSpPr>
                  <p:spPr bwMode="auto">
                    <a:xfrm rot="5400000" flipH="1" flipV="1">
                      <a:off x="3059893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9" name="Straight Connector 298"/>
                    <p:cNvCxnSpPr/>
                    <p:nvPr/>
                  </p:nvCxnSpPr>
                  <p:spPr bwMode="auto">
                    <a:xfrm rot="5400000" flipH="1" flipV="1">
                      <a:off x="3131331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0" name="Straight Connector 299"/>
                    <p:cNvCxnSpPr/>
                    <p:nvPr/>
                  </p:nvCxnSpPr>
                  <p:spPr bwMode="auto">
                    <a:xfrm rot="5400000" flipH="1" flipV="1">
                      <a:off x="3202769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1" name="Straight Connector 300"/>
                    <p:cNvCxnSpPr/>
                    <p:nvPr/>
                  </p:nvCxnSpPr>
                  <p:spPr bwMode="auto">
                    <a:xfrm rot="5400000" flipH="1" flipV="1">
                      <a:off x="3274207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2" name="Straight Connector 301"/>
                    <p:cNvCxnSpPr/>
                    <p:nvPr/>
                  </p:nvCxnSpPr>
                  <p:spPr bwMode="auto">
                    <a:xfrm rot="5400000" flipH="1" flipV="1">
                      <a:off x="3345645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3" name="Straight Connector 302"/>
                    <p:cNvCxnSpPr/>
                    <p:nvPr/>
                  </p:nvCxnSpPr>
                  <p:spPr bwMode="auto">
                    <a:xfrm rot="5400000" flipH="1" flipV="1">
                      <a:off x="3417083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4" name="Straight Connector 303"/>
                    <p:cNvCxnSpPr/>
                    <p:nvPr/>
                  </p:nvCxnSpPr>
                  <p:spPr bwMode="auto">
                    <a:xfrm rot="5400000" flipH="1" flipV="1">
                      <a:off x="2844785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5" name="Straight Connector 304"/>
                    <p:cNvCxnSpPr/>
                    <p:nvPr/>
                  </p:nvCxnSpPr>
                  <p:spPr bwMode="auto">
                    <a:xfrm rot="5400000" flipH="1" flipV="1">
                      <a:off x="3487727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6" name="Straight Connector 305"/>
                    <p:cNvCxnSpPr/>
                    <p:nvPr/>
                  </p:nvCxnSpPr>
                  <p:spPr bwMode="auto">
                    <a:xfrm rot="5400000" flipH="1" flipV="1">
                      <a:off x="3559165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7" name="Straight Connector 306"/>
                    <p:cNvCxnSpPr/>
                    <p:nvPr/>
                  </p:nvCxnSpPr>
                  <p:spPr bwMode="auto">
                    <a:xfrm rot="5400000" flipH="1" flipV="1">
                      <a:off x="3631397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8" name="Straight Connector 307"/>
                    <p:cNvCxnSpPr/>
                    <p:nvPr/>
                  </p:nvCxnSpPr>
                  <p:spPr bwMode="auto">
                    <a:xfrm rot="5400000" flipH="1" flipV="1">
                      <a:off x="3702041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9" name="Straight Connector 308"/>
                    <p:cNvCxnSpPr/>
                    <p:nvPr/>
                  </p:nvCxnSpPr>
                  <p:spPr bwMode="auto">
                    <a:xfrm rot="5400000" flipH="1" flipV="1">
                      <a:off x="3774273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0" name="Straight Connector 309"/>
                    <p:cNvCxnSpPr/>
                    <p:nvPr/>
                  </p:nvCxnSpPr>
                  <p:spPr bwMode="auto">
                    <a:xfrm rot="5400000" flipH="1" flipV="1">
                      <a:off x="3845711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1" name="Straight Connector 310"/>
                    <p:cNvCxnSpPr/>
                    <p:nvPr/>
                  </p:nvCxnSpPr>
                  <p:spPr bwMode="auto">
                    <a:xfrm rot="5400000" flipH="1" flipV="1">
                      <a:off x="3917149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2" name="Straight Connector 311"/>
                    <p:cNvCxnSpPr/>
                    <p:nvPr/>
                  </p:nvCxnSpPr>
                  <p:spPr bwMode="auto">
                    <a:xfrm rot="5400000" flipH="1" flipV="1">
                      <a:off x="3988587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3" name="Straight Connector 312"/>
                    <p:cNvCxnSpPr/>
                    <p:nvPr/>
                  </p:nvCxnSpPr>
                  <p:spPr bwMode="auto">
                    <a:xfrm rot="5400000" flipH="1" flipV="1">
                      <a:off x="4060025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4" name="Straight Connector 313"/>
                    <p:cNvCxnSpPr/>
                    <p:nvPr/>
                  </p:nvCxnSpPr>
                  <p:spPr bwMode="auto">
                    <a:xfrm rot="5400000" flipH="1" flipV="1">
                      <a:off x="4131463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5" name="Straight Connector 314"/>
                    <p:cNvCxnSpPr/>
                    <p:nvPr/>
                  </p:nvCxnSpPr>
                  <p:spPr bwMode="auto">
                    <a:xfrm rot="5400000" flipH="1" flipV="1">
                      <a:off x="4202107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6" name="Straight Connector 315"/>
                    <p:cNvCxnSpPr/>
                    <p:nvPr/>
                  </p:nvCxnSpPr>
                  <p:spPr bwMode="auto">
                    <a:xfrm rot="5400000" flipH="1" flipV="1">
                      <a:off x="4273545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7" name="Straight Connector 316"/>
                    <p:cNvCxnSpPr/>
                    <p:nvPr/>
                  </p:nvCxnSpPr>
                  <p:spPr bwMode="auto">
                    <a:xfrm rot="5400000" flipH="1" flipV="1">
                      <a:off x="4345777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8" name="Straight Connector 317"/>
                    <p:cNvCxnSpPr/>
                    <p:nvPr/>
                  </p:nvCxnSpPr>
                  <p:spPr bwMode="auto">
                    <a:xfrm rot="5400000" flipH="1" flipV="1">
                      <a:off x="4416421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9" name="Straight Connector 318"/>
                    <p:cNvCxnSpPr/>
                    <p:nvPr/>
                  </p:nvCxnSpPr>
                  <p:spPr bwMode="auto">
                    <a:xfrm rot="5400000" flipH="1" flipV="1">
                      <a:off x="4488653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0" name="Straight Connector 319"/>
                    <p:cNvCxnSpPr/>
                    <p:nvPr/>
                  </p:nvCxnSpPr>
                  <p:spPr bwMode="auto">
                    <a:xfrm rot="5400000" flipH="1" flipV="1">
                      <a:off x="4560091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1" name="Straight Connector 320"/>
                    <p:cNvCxnSpPr/>
                    <p:nvPr/>
                  </p:nvCxnSpPr>
                  <p:spPr bwMode="auto">
                    <a:xfrm rot="5400000" flipH="1" flipV="1">
                      <a:off x="4631529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2" name="Straight Connector 321"/>
                    <p:cNvCxnSpPr/>
                    <p:nvPr/>
                  </p:nvCxnSpPr>
                  <p:spPr bwMode="auto">
                    <a:xfrm rot="5400000" flipH="1" flipV="1">
                      <a:off x="4702967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3" name="Straight Connector 322"/>
                    <p:cNvCxnSpPr/>
                    <p:nvPr/>
                  </p:nvCxnSpPr>
                  <p:spPr bwMode="auto">
                    <a:xfrm rot="5400000" flipH="1" flipV="1">
                      <a:off x="4774405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4" name="Straight Connector 323"/>
                    <p:cNvCxnSpPr/>
                    <p:nvPr/>
                  </p:nvCxnSpPr>
                  <p:spPr bwMode="auto">
                    <a:xfrm rot="5400000" flipH="1" flipV="1">
                      <a:off x="4845843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5" name="Straight Connector 324"/>
                    <p:cNvCxnSpPr/>
                    <p:nvPr/>
                  </p:nvCxnSpPr>
                  <p:spPr bwMode="auto">
                    <a:xfrm rot="5400000" flipH="1" flipV="1">
                      <a:off x="4916487" y="403463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6" name="Straight Connector 325"/>
                    <p:cNvCxnSpPr/>
                    <p:nvPr/>
                  </p:nvCxnSpPr>
                  <p:spPr bwMode="auto">
                    <a:xfrm rot="5400000" flipH="1" flipV="1">
                      <a:off x="4987925" y="403542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7" name="Straight Connector 326"/>
                    <p:cNvCxnSpPr/>
                    <p:nvPr/>
                  </p:nvCxnSpPr>
                  <p:spPr bwMode="auto">
                    <a:xfrm rot="5400000" flipH="1" flipV="1">
                      <a:off x="5060157" y="4036223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8" name="Straight Connector 327"/>
                    <p:cNvCxnSpPr/>
                    <p:nvPr/>
                  </p:nvCxnSpPr>
                  <p:spPr bwMode="auto">
                    <a:xfrm rot="5400000" flipH="1" flipV="1">
                      <a:off x="5131595" y="4037017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139" name="Group 466"/>
                <p:cNvGrpSpPr/>
                <p:nvPr/>
              </p:nvGrpSpPr>
              <p:grpSpPr>
                <a:xfrm>
                  <a:off x="6596074" y="4385472"/>
                  <a:ext cx="2429686" cy="73820"/>
                  <a:chOff x="6596074" y="4385472"/>
                  <a:chExt cx="2429686" cy="73820"/>
                </a:xfrm>
              </p:grpSpPr>
              <p:cxnSp>
                <p:nvCxnSpPr>
                  <p:cNvPr id="275" name="Straight Connector 274"/>
                  <p:cNvCxnSpPr/>
                  <p:nvPr/>
                </p:nvCxnSpPr>
                <p:spPr bwMode="auto">
                  <a:xfrm>
                    <a:off x="6596868" y="4386266"/>
                    <a:ext cx="2428892" cy="158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276" name="Group 465"/>
                  <p:cNvGrpSpPr/>
                  <p:nvPr/>
                </p:nvGrpSpPr>
                <p:grpSpPr>
                  <a:xfrm>
                    <a:off x="6596074" y="4385472"/>
                    <a:ext cx="2287604" cy="73820"/>
                    <a:chOff x="6596074" y="4385472"/>
                    <a:chExt cx="2287604" cy="73820"/>
                  </a:xfrm>
                </p:grpSpPr>
                <p:cxnSp>
                  <p:nvCxnSpPr>
                    <p:cNvPr id="277" name="Straight Connector 276"/>
                    <p:cNvCxnSpPr/>
                    <p:nvPr/>
                  </p:nvCxnSpPr>
                  <p:spPr bwMode="auto">
                    <a:xfrm rot="5400000" flipH="1" flipV="1">
                      <a:off x="6703231" y="442198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8" name="Straight Connector 277"/>
                    <p:cNvCxnSpPr/>
                    <p:nvPr/>
                  </p:nvCxnSpPr>
                  <p:spPr bwMode="auto">
                    <a:xfrm rot="5400000" flipH="1" flipV="1">
                      <a:off x="6846901" y="442198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9" name="Straight Connector 278"/>
                    <p:cNvCxnSpPr/>
                    <p:nvPr/>
                  </p:nvCxnSpPr>
                  <p:spPr bwMode="auto">
                    <a:xfrm rot="5400000" flipH="1" flipV="1">
                      <a:off x="6989777" y="442198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0" name="Straight Connector 279"/>
                    <p:cNvCxnSpPr/>
                    <p:nvPr/>
                  </p:nvCxnSpPr>
                  <p:spPr bwMode="auto">
                    <a:xfrm rot="5400000" flipH="1" flipV="1">
                      <a:off x="7132653" y="442198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1" name="Straight Connector 280"/>
                    <p:cNvCxnSpPr/>
                    <p:nvPr/>
                  </p:nvCxnSpPr>
                  <p:spPr bwMode="auto">
                    <a:xfrm rot="5400000" flipH="1" flipV="1">
                      <a:off x="6560355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2" name="Straight Connector 281"/>
                    <p:cNvCxnSpPr/>
                    <p:nvPr/>
                  </p:nvCxnSpPr>
                  <p:spPr bwMode="auto">
                    <a:xfrm rot="5400000" flipH="1" flipV="1">
                      <a:off x="7274735" y="4421985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3" name="Straight Connector 282"/>
                    <p:cNvCxnSpPr/>
                    <p:nvPr/>
                  </p:nvCxnSpPr>
                  <p:spPr bwMode="auto">
                    <a:xfrm rot="5400000" flipH="1" flipV="1">
                      <a:off x="7417611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4" name="Straight Connector 283"/>
                    <p:cNvCxnSpPr/>
                    <p:nvPr/>
                  </p:nvCxnSpPr>
                  <p:spPr bwMode="auto">
                    <a:xfrm rot="5400000" flipH="1" flipV="1">
                      <a:off x="7561281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5" name="Straight Connector 284"/>
                    <p:cNvCxnSpPr/>
                    <p:nvPr/>
                  </p:nvCxnSpPr>
                  <p:spPr bwMode="auto">
                    <a:xfrm rot="5400000" flipH="1" flipV="1">
                      <a:off x="7704157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6" name="Straight Connector 285"/>
                    <p:cNvCxnSpPr/>
                    <p:nvPr/>
                  </p:nvCxnSpPr>
                  <p:spPr bwMode="auto">
                    <a:xfrm rot="5400000" flipH="1" flipV="1">
                      <a:off x="7847033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7" name="Straight Connector 286"/>
                    <p:cNvCxnSpPr/>
                    <p:nvPr/>
                  </p:nvCxnSpPr>
                  <p:spPr bwMode="auto">
                    <a:xfrm rot="5400000" flipH="1" flipV="1">
                      <a:off x="7989115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8" name="Straight Connector 287"/>
                    <p:cNvCxnSpPr/>
                    <p:nvPr/>
                  </p:nvCxnSpPr>
                  <p:spPr bwMode="auto">
                    <a:xfrm rot="5400000" flipH="1" flipV="1">
                      <a:off x="8131991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89" name="Straight Connector 288"/>
                    <p:cNvCxnSpPr/>
                    <p:nvPr/>
                  </p:nvCxnSpPr>
                  <p:spPr bwMode="auto">
                    <a:xfrm rot="5400000" flipH="1" flipV="1">
                      <a:off x="8275661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0" name="Straight Connector 289"/>
                    <p:cNvCxnSpPr/>
                    <p:nvPr/>
                  </p:nvCxnSpPr>
                  <p:spPr bwMode="auto">
                    <a:xfrm rot="5400000" flipH="1" flipV="1">
                      <a:off x="8418537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1" name="Straight Connector 290"/>
                    <p:cNvCxnSpPr/>
                    <p:nvPr/>
                  </p:nvCxnSpPr>
                  <p:spPr bwMode="auto">
                    <a:xfrm rot="5400000" flipH="1" flipV="1">
                      <a:off x="8561413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2" name="Straight Connector 291"/>
                    <p:cNvCxnSpPr/>
                    <p:nvPr/>
                  </p:nvCxnSpPr>
                  <p:spPr bwMode="auto">
                    <a:xfrm rot="5400000" flipH="1" flipV="1">
                      <a:off x="8703495" y="4421191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93" name="Straight Connector 292"/>
                    <p:cNvCxnSpPr/>
                    <p:nvPr/>
                  </p:nvCxnSpPr>
                  <p:spPr bwMode="auto">
                    <a:xfrm rot="5400000" flipH="1" flipV="1">
                      <a:off x="8847165" y="4422779"/>
                      <a:ext cx="72232" cy="79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140" name="Group 607"/>
                <p:cNvGrpSpPr/>
                <p:nvPr/>
              </p:nvGrpSpPr>
              <p:grpSpPr>
                <a:xfrm>
                  <a:off x="6596074" y="3929066"/>
                  <a:ext cx="2429686" cy="78582"/>
                  <a:chOff x="6596074" y="3929066"/>
                  <a:chExt cx="2429686" cy="78582"/>
                </a:xfrm>
              </p:grpSpPr>
              <p:cxnSp>
                <p:nvCxnSpPr>
                  <p:cNvPr id="141" name="Straight Connector 140"/>
                  <p:cNvCxnSpPr/>
                  <p:nvPr/>
                </p:nvCxnSpPr>
                <p:spPr bwMode="auto">
                  <a:xfrm>
                    <a:off x="6596868" y="3930653"/>
                    <a:ext cx="2428892" cy="158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142" name="Group 606"/>
                  <p:cNvGrpSpPr/>
                  <p:nvPr/>
                </p:nvGrpSpPr>
                <p:grpSpPr>
                  <a:xfrm>
                    <a:off x="6596074" y="3929066"/>
                    <a:ext cx="2286016" cy="78582"/>
                    <a:chOff x="6596074" y="3929066"/>
                    <a:chExt cx="2286016" cy="78582"/>
                  </a:xfrm>
                </p:grpSpPr>
                <p:cxnSp>
                  <p:nvCxnSpPr>
                    <p:cNvPr id="143" name="Straight Connector 142"/>
                    <p:cNvCxnSpPr/>
                    <p:nvPr/>
                  </p:nvCxnSpPr>
                  <p:spPr bwMode="auto">
                    <a:xfrm rot="5400000" flipH="1" flipV="1">
                      <a:off x="7149607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 bwMode="auto">
                    <a:xfrm rot="5400000" flipH="1" flipV="1">
                      <a:off x="7167256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5" name="Straight Connector 144"/>
                    <p:cNvCxnSpPr/>
                    <p:nvPr/>
                  </p:nvCxnSpPr>
                  <p:spPr bwMode="auto">
                    <a:xfrm rot="5400000" flipH="1" flipV="1">
                      <a:off x="7185301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6" name="Straight Connector 145"/>
                    <p:cNvCxnSpPr/>
                    <p:nvPr/>
                  </p:nvCxnSpPr>
                  <p:spPr bwMode="auto">
                    <a:xfrm rot="5400000" flipH="1" flipV="1">
                      <a:off x="7203148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7" name="Straight Connector 146"/>
                    <p:cNvCxnSpPr/>
                    <p:nvPr/>
                  </p:nvCxnSpPr>
                  <p:spPr bwMode="auto">
                    <a:xfrm rot="5400000" flipH="1" flipV="1">
                      <a:off x="7220995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 bwMode="auto">
                    <a:xfrm rot="5400000" flipH="1" flipV="1">
                      <a:off x="7238842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 bwMode="auto">
                    <a:xfrm rot="5400000" flipH="1" flipV="1">
                      <a:off x="7256690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 bwMode="auto">
                    <a:xfrm rot="5400000" flipH="1" flipV="1">
                      <a:off x="7274537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 bwMode="auto">
                    <a:xfrm rot="5400000" flipH="1" flipV="1">
                      <a:off x="7131561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 bwMode="auto">
                    <a:xfrm rot="5400000" flipH="1" flipV="1">
                      <a:off x="7292185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 bwMode="auto">
                    <a:xfrm rot="5400000" flipH="1" flipV="1">
                      <a:off x="7310032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 bwMode="auto">
                    <a:xfrm rot="5400000" flipH="1" flipV="1">
                      <a:off x="7328078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 bwMode="auto">
                    <a:xfrm rot="5400000" flipH="1" flipV="1">
                      <a:off x="7345727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 bwMode="auto">
                    <a:xfrm rot="5400000" flipH="1" flipV="1">
                      <a:off x="7363772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 bwMode="auto">
                    <a:xfrm rot="5400000" flipH="1" flipV="1">
                      <a:off x="7381619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 bwMode="auto">
                    <a:xfrm rot="5400000" flipH="1" flipV="1">
                      <a:off x="7399466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9" name="Straight Connector 158"/>
                    <p:cNvCxnSpPr/>
                    <p:nvPr/>
                  </p:nvCxnSpPr>
                  <p:spPr bwMode="auto">
                    <a:xfrm rot="5400000" flipH="1" flipV="1">
                      <a:off x="7417313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0" name="Straight Connector 159"/>
                    <p:cNvCxnSpPr/>
                    <p:nvPr/>
                  </p:nvCxnSpPr>
                  <p:spPr bwMode="auto">
                    <a:xfrm rot="5400000" flipH="1" flipV="1">
                      <a:off x="7435161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 bwMode="auto">
                    <a:xfrm rot="5400000" flipH="1" flipV="1">
                      <a:off x="7453008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 bwMode="auto">
                    <a:xfrm rot="5400000" flipH="1" flipV="1">
                      <a:off x="7470656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 bwMode="auto">
                    <a:xfrm rot="5400000" flipH="1" flipV="1">
                      <a:off x="7488503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 bwMode="auto">
                    <a:xfrm rot="5400000" flipH="1" flipV="1">
                      <a:off x="7506549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 bwMode="auto">
                    <a:xfrm rot="5400000" flipH="1" flipV="1">
                      <a:off x="7524198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 bwMode="auto">
                    <a:xfrm rot="5400000" flipH="1" flipV="1">
                      <a:off x="7542243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 bwMode="auto">
                    <a:xfrm rot="5400000" flipH="1" flipV="1">
                      <a:off x="7560090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8" name="Straight Connector 167"/>
                    <p:cNvCxnSpPr/>
                    <p:nvPr/>
                  </p:nvCxnSpPr>
                  <p:spPr bwMode="auto">
                    <a:xfrm rot="5400000" flipH="1" flipV="1">
                      <a:off x="7577937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9" name="Straight Connector 168"/>
                    <p:cNvCxnSpPr/>
                    <p:nvPr/>
                  </p:nvCxnSpPr>
                  <p:spPr bwMode="auto">
                    <a:xfrm rot="5400000" flipH="1" flipV="1">
                      <a:off x="7595784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0" name="Straight Connector 169"/>
                    <p:cNvCxnSpPr/>
                    <p:nvPr/>
                  </p:nvCxnSpPr>
                  <p:spPr bwMode="auto">
                    <a:xfrm rot="5400000" flipH="1" flipV="1">
                      <a:off x="7613632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1" name="Straight Connector 170"/>
                    <p:cNvCxnSpPr/>
                    <p:nvPr/>
                  </p:nvCxnSpPr>
                  <p:spPr bwMode="auto">
                    <a:xfrm rot="5400000" flipH="1" flipV="1">
                      <a:off x="7631479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2" name="Straight Connector 171"/>
                    <p:cNvCxnSpPr/>
                    <p:nvPr/>
                  </p:nvCxnSpPr>
                  <p:spPr bwMode="auto">
                    <a:xfrm rot="5400000" flipH="1" flipV="1">
                      <a:off x="7649127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3" name="Straight Connector 172"/>
                    <p:cNvCxnSpPr/>
                    <p:nvPr/>
                  </p:nvCxnSpPr>
                  <p:spPr bwMode="auto">
                    <a:xfrm rot="5400000" flipH="1" flipV="1">
                      <a:off x="7666975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4" name="Straight Connector 173"/>
                    <p:cNvCxnSpPr/>
                    <p:nvPr/>
                  </p:nvCxnSpPr>
                  <p:spPr bwMode="auto">
                    <a:xfrm rot="5400000" flipH="1" flipV="1">
                      <a:off x="7685020" y="396825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5" name="Straight Connector 174"/>
                    <p:cNvCxnSpPr/>
                    <p:nvPr/>
                  </p:nvCxnSpPr>
                  <p:spPr bwMode="auto">
                    <a:xfrm rot="5400000" flipH="1" flipV="1">
                      <a:off x="7702867" y="396905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6" name="Straight Connector 175"/>
                    <p:cNvCxnSpPr/>
                    <p:nvPr/>
                  </p:nvCxnSpPr>
                  <p:spPr bwMode="auto">
                    <a:xfrm rot="5400000" flipH="1" flipV="1">
                      <a:off x="6578103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 bwMode="auto">
                    <a:xfrm rot="5400000" flipH="1" flipV="1">
                      <a:off x="6595752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 bwMode="auto">
                    <a:xfrm rot="5400000" flipH="1" flipV="1">
                      <a:off x="6613797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79" name="Straight Connector 178"/>
                    <p:cNvCxnSpPr/>
                    <p:nvPr/>
                  </p:nvCxnSpPr>
                  <p:spPr bwMode="auto">
                    <a:xfrm rot="5400000" flipH="1" flipV="1">
                      <a:off x="6631644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 bwMode="auto">
                    <a:xfrm rot="5400000" flipH="1" flipV="1">
                      <a:off x="6649491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 bwMode="auto">
                    <a:xfrm rot="5400000" flipH="1" flipV="1">
                      <a:off x="6667338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 bwMode="auto">
                    <a:xfrm rot="5400000" flipH="1" flipV="1">
                      <a:off x="6685186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 bwMode="auto">
                    <a:xfrm rot="5400000" flipH="1" flipV="1">
                      <a:off x="6703033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 bwMode="auto">
                    <a:xfrm rot="5400000" flipH="1" flipV="1">
                      <a:off x="6560057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 bwMode="auto">
                    <a:xfrm rot="5400000" flipH="1" flipV="1">
                      <a:off x="6720681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 bwMode="auto">
                    <a:xfrm rot="5400000" flipH="1" flipV="1">
                      <a:off x="6738528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 bwMode="auto">
                    <a:xfrm rot="5400000" flipH="1" flipV="1">
                      <a:off x="6756574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 bwMode="auto">
                    <a:xfrm rot="5400000" flipH="1" flipV="1">
                      <a:off x="6774223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 bwMode="auto">
                    <a:xfrm rot="5400000" flipH="1" flipV="1">
                      <a:off x="6792268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 bwMode="auto">
                    <a:xfrm rot="5400000" flipH="1" flipV="1">
                      <a:off x="6810115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1" name="Straight Connector 190"/>
                    <p:cNvCxnSpPr/>
                    <p:nvPr/>
                  </p:nvCxnSpPr>
                  <p:spPr bwMode="auto">
                    <a:xfrm rot="5400000" flipH="1" flipV="1">
                      <a:off x="6827962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2" name="Straight Connector 191"/>
                    <p:cNvCxnSpPr/>
                    <p:nvPr/>
                  </p:nvCxnSpPr>
                  <p:spPr bwMode="auto">
                    <a:xfrm rot="5400000" flipH="1" flipV="1">
                      <a:off x="6845809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 bwMode="auto">
                    <a:xfrm rot="5400000" flipH="1" flipV="1">
                      <a:off x="6863657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 bwMode="auto">
                    <a:xfrm rot="5400000" flipH="1" flipV="1">
                      <a:off x="6881504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 bwMode="auto">
                    <a:xfrm rot="5400000" flipH="1" flipV="1">
                      <a:off x="6899152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6" name="Straight Connector 195"/>
                    <p:cNvCxnSpPr/>
                    <p:nvPr/>
                  </p:nvCxnSpPr>
                  <p:spPr bwMode="auto">
                    <a:xfrm rot="5400000" flipH="1" flipV="1">
                      <a:off x="6916999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 bwMode="auto">
                    <a:xfrm rot="5400000" flipH="1" flipV="1">
                      <a:off x="6935045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 bwMode="auto">
                    <a:xfrm rot="5400000" flipH="1" flipV="1">
                      <a:off x="6952694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 bwMode="auto">
                    <a:xfrm rot="5400000" flipH="1" flipV="1">
                      <a:off x="6970739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 bwMode="auto">
                    <a:xfrm rot="5400000" flipH="1" flipV="1">
                      <a:off x="6988586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 bwMode="auto">
                    <a:xfrm rot="5400000" flipH="1" flipV="1">
                      <a:off x="7006433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 bwMode="auto">
                    <a:xfrm rot="5400000" flipH="1" flipV="1">
                      <a:off x="7024280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3" name="Straight Connector 202"/>
                    <p:cNvCxnSpPr/>
                    <p:nvPr/>
                  </p:nvCxnSpPr>
                  <p:spPr bwMode="auto">
                    <a:xfrm rot="5400000" flipH="1" flipV="1">
                      <a:off x="7042128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4" name="Straight Connector 203"/>
                    <p:cNvCxnSpPr/>
                    <p:nvPr/>
                  </p:nvCxnSpPr>
                  <p:spPr bwMode="auto">
                    <a:xfrm rot="5400000" flipH="1" flipV="1">
                      <a:off x="7059975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5" name="Straight Connector 204"/>
                    <p:cNvCxnSpPr/>
                    <p:nvPr/>
                  </p:nvCxnSpPr>
                  <p:spPr bwMode="auto">
                    <a:xfrm rot="5400000" flipH="1" flipV="1">
                      <a:off x="7077623" y="396508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6" name="Straight Connector 205"/>
                    <p:cNvCxnSpPr/>
                    <p:nvPr/>
                  </p:nvCxnSpPr>
                  <p:spPr bwMode="auto">
                    <a:xfrm rot="5400000" flipH="1" flipV="1">
                      <a:off x="7095471" y="396587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7" name="Straight Connector 206"/>
                    <p:cNvCxnSpPr/>
                    <p:nvPr/>
                  </p:nvCxnSpPr>
                  <p:spPr bwMode="auto">
                    <a:xfrm rot="5400000" flipH="1" flipV="1">
                      <a:off x="7113516" y="396667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 bwMode="auto">
                    <a:xfrm rot="5400000" flipH="1" flipV="1">
                      <a:off x="7131363" y="396746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 bwMode="auto">
                    <a:xfrm rot="5400000" flipH="1" flipV="1">
                      <a:off x="8292615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 bwMode="auto">
                    <a:xfrm rot="5400000" flipH="1" flipV="1">
                      <a:off x="8310264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 bwMode="auto">
                    <a:xfrm rot="5400000" flipH="1" flipV="1">
                      <a:off x="8328309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2" name="Straight Connector 211"/>
                    <p:cNvCxnSpPr/>
                    <p:nvPr/>
                  </p:nvCxnSpPr>
                  <p:spPr bwMode="auto">
                    <a:xfrm rot="5400000" flipH="1" flipV="1">
                      <a:off x="8346156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3" name="Straight Connector 212"/>
                    <p:cNvCxnSpPr/>
                    <p:nvPr/>
                  </p:nvCxnSpPr>
                  <p:spPr bwMode="auto">
                    <a:xfrm rot="5400000" flipH="1" flipV="1">
                      <a:off x="8364003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4" name="Straight Connector 213"/>
                    <p:cNvCxnSpPr/>
                    <p:nvPr/>
                  </p:nvCxnSpPr>
                  <p:spPr bwMode="auto">
                    <a:xfrm rot="5400000" flipH="1" flipV="1">
                      <a:off x="8381850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5" name="Straight Connector 214"/>
                    <p:cNvCxnSpPr/>
                    <p:nvPr/>
                  </p:nvCxnSpPr>
                  <p:spPr bwMode="auto">
                    <a:xfrm rot="5400000" flipH="1" flipV="1">
                      <a:off x="8399698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6" name="Straight Connector 215"/>
                    <p:cNvCxnSpPr/>
                    <p:nvPr/>
                  </p:nvCxnSpPr>
                  <p:spPr bwMode="auto">
                    <a:xfrm rot="5400000" flipH="1" flipV="1">
                      <a:off x="8417545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7" name="Straight Connector 216"/>
                    <p:cNvCxnSpPr/>
                    <p:nvPr/>
                  </p:nvCxnSpPr>
                  <p:spPr bwMode="auto">
                    <a:xfrm rot="5400000" flipH="1" flipV="1">
                      <a:off x="8274569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8" name="Straight Connector 217"/>
                    <p:cNvCxnSpPr/>
                    <p:nvPr/>
                  </p:nvCxnSpPr>
                  <p:spPr bwMode="auto">
                    <a:xfrm rot="5400000" flipH="1" flipV="1">
                      <a:off x="8435193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19" name="Straight Connector 218"/>
                    <p:cNvCxnSpPr/>
                    <p:nvPr/>
                  </p:nvCxnSpPr>
                  <p:spPr bwMode="auto">
                    <a:xfrm rot="5400000" flipH="1" flipV="1">
                      <a:off x="8453040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0" name="Straight Connector 219"/>
                    <p:cNvCxnSpPr/>
                    <p:nvPr/>
                  </p:nvCxnSpPr>
                  <p:spPr bwMode="auto">
                    <a:xfrm rot="5400000" flipH="1" flipV="1">
                      <a:off x="8471086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1" name="Straight Connector 220"/>
                    <p:cNvCxnSpPr/>
                    <p:nvPr/>
                  </p:nvCxnSpPr>
                  <p:spPr bwMode="auto">
                    <a:xfrm rot="5400000" flipH="1" flipV="1">
                      <a:off x="8488735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2" name="Straight Connector 221"/>
                    <p:cNvCxnSpPr/>
                    <p:nvPr/>
                  </p:nvCxnSpPr>
                  <p:spPr bwMode="auto">
                    <a:xfrm rot="5400000" flipH="1" flipV="1">
                      <a:off x="8506780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3" name="Straight Connector 222"/>
                    <p:cNvCxnSpPr/>
                    <p:nvPr/>
                  </p:nvCxnSpPr>
                  <p:spPr bwMode="auto">
                    <a:xfrm rot="5400000" flipH="1" flipV="1">
                      <a:off x="8524627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 bwMode="auto">
                    <a:xfrm rot="5400000" flipH="1" flipV="1">
                      <a:off x="8542474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 bwMode="auto">
                    <a:xfrm rot="5400000" flipH="1" flipV="1">
                      <a:off x="8560321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 bwMode="auto">
                    <a:xfrm rot="5400000" flipH="1" flipV="1">
                      <a:off x="8578169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 bwMode="auto">
                    <a:xfrm rot="5400000" flipH="1" flipV="1">
                      <a:off x="8596016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 bwMode="auto">
                    <a:xfrm rot="5400000" flipH="1" flipV="1">
                      <a:off x="8613664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 bwMode="auto">
                    <a:xfrm rot="5400000" flipH="1" flipV="1">
                      <a:off x="8631511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0" name="Straight Connector 229"/>
                    <p:cNvCxnSpPr/>
                    <p:nvPr/>
                  </p:nvCxnSpPr>
                  <p:spPr bwMode="auto">
                    <a:xfrm rot="5400000" flipH="1" flipV="1">
                      <a:off x="8649557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 bwMode="auto">
                    <a:xfrm rot="5400000" flipH="1" flipV="1">
                      <a:off x="8667206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 bwMode="auto">
                    <a:xfrm rot="5400000" flipH="1" flipV="1">
                      <a:off x="8685251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3" name="Straight Connector 232"/>
                    <p:cNvCxnSpPr/>
                    <p:nvPr/>
                  </p:nvCxnSpPr>
                  <p:spPr bwMode="auto">
                    <a:xfrm rot="5400000" flipH="1" flipV="1">
                      <a:off x="8703098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4" name="Straight Connector 233"/>
                    <p:cNvCxnSpPr/>
                    <p:nvPr/>
                  </p:nvCxnSpPr>
                  <p:spPr bwMode="auto">
                    <a:xfrm rot="5400000" flipH="1" flipV="1">
                      <a:off x="8720945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5" name="Straight Connector 234"/>
                    <p:cNvCxnSpPr/>
                    <p:nvPr/>
                  </p:nvCxnSpPr>
                  <p:spPr bwMode="auto">
                    <a:xfrm rot="5400000" flipH="1" flipV="1">
                      <a:off x="8738792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6" name="Straight Connector 235"/>
                    <p:cNvCxnSpPr/>
                    <p:nvPr/>
                  </p:nvCxnSpPr>
                  <p:spPr bwMode="auto">
                    <a:xfrm rot="5400000" flipH="1" flipV="1">
                      <a:off x="8756640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7" name="Straight Connector 236"/>
                    <p:cNvCxnSpPr/>
                    <p:nvPr/>
                  </p:nvCxnSpPr>
                  <p:spPr bwMode="auto">
                    <a:xfrm rot="5400000" flipH="1" flipV="1">
                      <a:off x="8774487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8" name="Straight Connector 237"/>
                    <p:cNvCxnSpPr/>
                    <p:nvPr/>
                  </p:nvCxnSpPr>
                  <p:spPr bwMode="auto">
                    <a:xfrm rot="5400000" flipH="1" flipV="1">
                      <a:off x="8792135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39" name="Straight Connector 238"/>
                    <p:cNvCxnSpPr/>
                    <p:nvPr/>
                  </p:nvCxnSpPr>
                  <p:spPr bwMode="auto">
                    <a:xfrm rot="5400000" flipH="1" flipV="1">
                      <a:off x="8809983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0" name="Straight Connector 239"/>
                    <p:cNvCxnSpPr/>
                    <p:nvPr/>
                  </p:nvCxnSpPr>
                  <p:spPr bwMode="auto">
                    <a:xfrm rot="5400000" flipH="1" flipV="1">
                      <a:off x="8828028" y="3970639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1" name="Straight Connector 240"/>
                    <p:cNvCxnSpPr/>
                    <p:nvPr/>
                  </p:nvCxnSpPr>
                  <p:spPr bwMode="auto">
                    <a:xfrm rot="5400000" flipH="1" flipV="1">
                      <a:off x="8845875" y="397143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2" name="Straight Connector 241"/>
                    <p:cNvCxnSpPr/>
                    <p:nvPr/>
                  </p:nvCxnSpPr>
                  <p:spPr bwMode="auto">
                    <a:xfrm rot="5400000" flipH="1" flipV="1">
                      <a:off x="7721111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3" name="Straight Connector 242"/>
                    <p:cNvCxnSpPr/>
                    <p:nvPr/>
                  </p:nvCxnSpPr>
                  <p:spPr bwMode="auto">
                    <a:xfrm rot="5400000" flipH="1" flipV="1">
                      <a:off x="7738760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4" name="Straight Connector 243"/>
                    <p:cNvCxnSpPr/>
                    <p:nvPr/>
                  </p:nvCxnSpPr>
                  <p:spPr bwMode="auto">
                    <a:xfrm rot="5400000" flipH="1" flipV="1">
                      <a:off x="7756805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5" name="Straight Connector 244"/>
                    <p:cNvCxnSpPr/>
                    <p:nvPr/>
                  </p:nvCxnSpPr>
                  <p:spPr bwMode="auto">
                    <a:xfrm rot="5400000" flipH="1" flipV="1">
                      <a:off x="7774652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6" name="Straight Connector 245"/>
                    <p:cNvCxnSpPr/>
                    <p:nvPr/>
                  </p:nvCxnSpPr>
                  <p:spPr bwMode="auto">
                    <a:xfrm rot="5400000" flipH="1" flipV="1">
                      <a:off x="7792499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7" name="Straight Connector 246"/>
                    <p:cNvCxnSpPr/>
                    <p:nvPr/>
                  </p:nvCxnSpPr>
                  <p:spPr bwMode="auto">
                    <a:xfrm rot="5400000" flipH="1" flipV="1">
                      <a:off x="7810346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8" name="Straight Connector 247"/>
                    <p:cNvCxnSpPr/>
                    <p:nvPr/>
                  </p:nvCxnSpPr>
                  <p:spPr bwMode="auto">
                    <a:xfrm rot="5400000" flipH="1" flipV="1">
                      <a:off x="7828194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9" name="Straight Connector 248"/>
                    <p:cNvCxnSpPr/>
                    <p:nvPr/>
                  </p:nvCxnSpPr>
                  <p:spPr bwMode="auto">
                    <a:xfrm rot="5400000" flipH="1" flipV="1">
                      <a:off x="7846041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 bwMode="auto">
                    <a:xfrm rot="5400000" flipH="1" flipV="1">
                      <a:off x="7703065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1" name="Straight Connector 250"/>
                    <p:cNvCxnSpPr/>
                    <p:nvPr/>
                  </p:nvCxnSpPr>
                  <p:spPr bwMode="auto">
                    <a:xfrm rot="5400000" flipH="1" flipV="1">
                      <a:off x="7863689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2" name="Straight Connector 251"/>
                    <p:cNvCxnSpPr/>
                    <p:nvPr/>
                  </p:nvCxnSpPr>
                  <p:spPr bwMode="auto">
                    <a:xfrm rot="5400000" flipH="1" flipV="1">
                      <a:off x="7881536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3" name="Straight Connector 252"/>
                    <p:cNvCxnSpPr/>
                    <p:nvPr/>
                  </p:nvCxnSpPr>
                  <p:spPr bwMode="auto">
                    <a:xfrm rot="5400000" flipH="1" flipV="1">
                      <a:off x="7899582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4" name="Straight Connector 253"/>
                    <p:cNvCxnSpPr/>
                    <p:nvPr/>
                  </p:nvCxnSpPr>
                  <p:spPr bwMode="auto">
                    <a:xfrm rot="5400000" flipH="1" flipV="1">
                      <a:off x="7917231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5" name="Straight Connector 254"/>
                    <p:cNvCxnSpPr/>
                    <p:nvPr/>
                  </p:nvCxnSpPr>
                  <p:spPr bwMode="auto">
                    <a:xfrm rot="5400000" flipH="1" flipV="1">
                      <a:off x="7935276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6" name="Straight Connector 255"/>
                    <p:cNvCxnSpPr/>
                    <p:nvPr/>
                  </p:nvCxnSpPr>
                  <p:spPr bwMode="auto">
                    <a:xfrm rot="5400000" flipH="1" flipV="1">
                      <a:off x="7953123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7" name="Straight Connector 256"/>
                    <p:cNvCxnSpPr/>
                    <p:nvPr/>
                  </p:nvCxnSpPr>
                  <p:spPr bwMode="auto">
                    <a:xfrm rot="5400000" flipH="1" flipV="1">
                      <a:off x="7970970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8" name="Straight Connector 257"/>
                    <p:cNvCxnSpPr/>
                    <p:nvPr/>
                  </p:nvCxnSpPr>
                  <p:spPr bwMode="auto">
                    <a:xfrm rot="5400000" flipH="1" flipV="1">
                      <a:off x="7988817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9" name="Straight Connector 258"/>
                    <p:cNvCxnSpPr/>
                    <p:nvPr/>
                  </p:nvCxnSpPr>
                  <p:spPr bwMode="auto">
                    <a:xfrm rot="5400000" flipH="1" flipV="1">
                      <a:off x="8006665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0" name="Straight Connector 259"/>
                    <p:cNvCxnSpPr/>
                    <p:nvPr/>
                  </p:nvCxnSpPr>
                  <p:spPr bwMode="auto">
                    <a:xfrm rot="5400000" flipH="1" flipV="1">
                      <a:off x="8024512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1" name="Straight Connector 260"/>
                    <p:cNvCxnSpPr/>
                    <p:nvPr/>
                  </p:nvCxnSpPr>
                  <p:spPr bwMode="auto">
                    <a:xfrm rot="5400000" flipH="1" flipV="1">
                      <a:off x="8042160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2" name="Straight Connector 261"/>
                    <p:cNvCxnSpPr/>
                    <p:nvPr/>
                  </p:nvCxnSpPr>
                  <p:spPr bwMode="auto">
                    <a:xfrm rot="5400000" flipH="1" flipV="1">
                      <a:off x="8060007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3" name="Straight Connector 262"/>
                    <p:cNvCxnSpPr/>
                    <p:nvPr/>
                  </p:nvCxnSpPr>
                  <p:spPr bwMode="auto">
                    <a:xfrm rot="5400000" flipH="1" flipV="1">
                      <a:off x="8078053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4" name="Straight Connector 263"/>
                    <p:cNvCxnSpPr/>
                    <p:nvPr/>
                  </p:nvCxnSpPr>
                  <p:spPr bwMode="auto">
                    <a:xfrm rot="5400000" flipH="1" flipV="1">
                      <a:off x="8095702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5" name="Straight Connector 264"/>
                    <p:cNvCxnSpPr/>
                    <p:nvPr/>
                  </p:nvCxnSpPr>
                  <p:spPr bwMode="auto">
                    <a:xfrm rot="5400000" flipH="1" flipV="1">
                      <a:off x="8113747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 bwMode="auto">
                    <a:xfrm rot="5400000" flipH="1" flipV="1">
                      <a:off x="8131594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7" name="Straight Connector 266"/>
                    <p:cNvCxnSpPr/>
                    <p:nvPr/>
                  </p:nvCxnSpPr>
                  <p:spPr bwMode="auto">
                    <a:xfrm rot="5400000" flipH="1" flipV="1">
                      <a:off x="8149441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8" name="Straight Connector 267"/>
                    <p:cNvCxnSpPr/>
                    <p:nvPr/>
                  </p:nvCxnSpPr>
                  <p:spPr bwMode="auto">
                    <a:xfrm rot="5400000" flipH="1" flipV="1">
                      <a:off x="8167288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9" name="Straight Connector 268"/>
                    <p:cNvCxnSpPr/>
                    <p:nvPr/>
                  </p:nvCxnSpPr>
                  <p:spPr bwMode="auto">
                    <a:xfrm rot="5400000" flipH="1" flipV="1">
                      <a:off x="8185136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0" name="Straight Connector 269"/>
                    <p:cNvCxnSpPr/>
                    <p:nvPr/>
                  </p:nvCxnSpPr>
                  <p:spPr bwMode="auto">
                    <a:xfrm rot="5400000" flipH="1" flipV="1">
                      <a:off x="8202983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1" name="Straight Connector 270"/>
                    <p:cNvCxnSpPr/>
                    <p:nvPr/>
                  </p:nvCxnSpPr>
                  <p:spPr bwMode="auto">
                    <a:xfrm rot="5400000" flipH="1" flipV="1">
                      <a:off x="8220631" y="3967463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2" name="Straight Connector 271"/>
                    <p:cNvCxnSpPr/>
                    <p:nvPr/>
                  </p:nvCxnSpPr>
                  <p:spPr bwMode="auto">
                    <a:xfrm rot="5400000" flipH="1" flipV="1">
                      <a:off x="8238479" y="3968257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3" name="Straight Connector 272"/>
                    <p:cNvCxnSpPr/>
                    <p:nvPr/>
                  </p:nvCxnSpPr>
                  <p:spPr bwMode="auto">
                    <a:xfrm rot="5400000" flipH="1" flipV="1">
                      <a:off x="8256524" y="3969051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4" name="Straight Connector 273"/>
                    <p:cNvCxnSpPr/>
                    <p:nvPr/>
                  </p:nvCxnSpPr>
                  <p:spPr bwMode="auto">
                    <a:xfrm rot="5400000" flipH="1" flipV="1">
                      <a:off x="8274371" y="3969845"/>
                      <a:ext cx="72232" cy="198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</p:grpSp>
          <p:cxnSp>
            <p:nvCxnSpPr>
              <p:cNvPr id="397" name="Straight Connector 396"/>
              <p:cNvCxnSpPr/>
              <p:nvPr/>
            </p:nvCxnSpPr>
            <p:spPr bwMode="auto">
              <a:xfrm rot="16200000" flipH="1">
                <a:off x="5926936" y="4250536"/>
                <a:ext cx="2500330" cy="2"/>
              </a:xfrm>
              <a:prstGeom prst="line">
                <a:avLst/>
              </a:prstGeom>
              <a:noFill/>
              <a:ln w="63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8" name="Straight Connector 397"/>
              <p:cNvCxnSpPr/>
              <p:nvPr/>
            </p:nvCxnSpPr>
            <p:spPr bwMode="auto">
              <a:xfrm rot="5400000">
                <a:off x="6092044" y="4106867"/>
                <a:ext cx="2214578" cy="1588"/>
              </a:xfrm>
              <a:prstGeom prst="line">
                <a:avLst/>
              </a:prstGeom>
              <a:noFill/>
              <a:ln w="6350" cap="flat" cmpd="sng" algn="ctr">
                <a:solidFill>
                  <a:srgbClr val="CC00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0" name="Straight Connector 399"/>
              <p:cNvCxnSpPr/>
              <p:nvPr/>
            </p:nvCxnSpPr>
            <p:spPr bwMode="auto">
              <a:xfrm rot="5400000">
                <a:off x="6280167" y="3963991"/>
                <a:ext cx="1928826" cy="1588"/>
              </a:xfrm>
              <a:prstGeom prst="line">
                <a:avLst/>
              </a:prstGeom>
              <a:noFill/>
              <a:ln w="6350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1" name="Straight Connector 400"/>
              <p:cNvCxnSpPr/>
              <p:nvPr/>
            </p:nvCxnSpPr>
            <p:spPr bwMode="auto">
              <a:xfrm rot="5400000">
                <a:off x="6511148" y="3821115"/>
                <a:ext cx="1643074" cy="158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39" name="TextBox 438"/>
            <p:cNvSpPr txBox="1"/>
            <p:nvPr/>
          </p:nvSpPr>
          <p:spPr>
            <a:xfrm>
              <a:off x="5675629" y="3681414"/>
              <a:ext cx="92044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>
                  <a:solidFill>
                    <a:schemeClr val="tx1"/>
                  </a:solidFill>
                  <a:latin typeface="+mn-lt"/>
                </a:rPr>
                <a:t>example</a:t>
              </a:r>
            </a:p>
            <a:p>
              <a:pPr algn="l"/>
              <a:r>
                <a:rPr lang="en-GB" sz="1400" dirty="0" smtClean="0">
                  <a:solidFill>
                    <a:schemeClr val="tx1"/>
                  </a:solidFill>
                  <a:latin typeface="+mn-lt"/>
                </a:rPr>
                <a:t>ADC</a:t>
              </a:r>
            </a:p>
            <a:p>
              <a:pPr algn="l"/>
              <a:r>
                <a:rPr lang="en-GB" sz="1400" dirty="0" err="1" smtClean="0">
                  <a:solidFill>
                    <a:schemeClr val="tx1"/>
                  </a:solidFill>
                  <a:latin typeface="+mn-lt"/>
                </a:rPr>
                <a:t>binnings</a:t>
              </a:r>
              <a:r>
                <a:rPr lang="en-GB" sz="1400" dirty="0" smtClean="0">
                  <a:solidFill>
                    <a:schemeClr val="tx1"/>
                  </a:solidFill>
                  <a:latin typeface="+mn-lt"/>
                </a:rPr>
                <a:t>:</a:t>
              </a:r>
            </a:p>
            <a:p>
              <a:pPr algn="l"/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7-bit: 128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ch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  <a:p>
              <a:pPr algn="l"/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6-bit:   64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ch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  <a:p>
              <a:pPr algn="l"/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5-bit:   32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ch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  <a:p>
              <a:pPr algn="l"/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4-bit:   16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ch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.</a:t>
              </a:r>
            </a:p>
          </p:txBody>
        </p:sp>
        <p:sp>
          <p:nvSpPr>
            <p:cNvPr id="440" name="TextBox 439"/>
            <p:cNvSpPr txBox="1"/>
            <p:nvPr/>
          </p:nvSpPr>
          <p:spPr>
            <a:xfrm>
              <a:off x="7024702" y="5715016"/>
              <a:ext cx="1913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>
                  <a:solidFill>
                    <a:schemeClr val="accent2"/>
                  </a:solidFill>
                  <a:latin typeface="+mn-lt"/>
                </a:rPr>
                <a:t>7-bit: signal loss: 11%</a:t>
              </a:r>
            </a:p>
          </p:txBody>
        </p:sp>
        <p:sp>
          <p:nvSpPr>
            <p:cNvPr id="441" name="TextBox 440"/>
            <p:cNvSpPr txBox="1"/>
            <p:nvPr/>
          </p:nvSpPr>
          <p:spPr>
            <a:xfrm>
              <a:off x="7177102" y="5429264"/>
              <a:ext cx="2076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>
                  <a:solidFill>
                    <a:srgbClr val="CC00CC"/>
                  </a:solidFill>
                  <a:latin typeface="+mn-lt"/>
                </a:rPr>
                <a:t>6-bit: signal loss: 12.8%</a:t>
              </a:r>
            </a:p>
          </p:txBody>
        </p:sp>
        <p:sp>
          <p:nvSpPr>
            <p:cNvPr id="442" name="TextBox 441"/>
            <p:cNvSpPr txBox="1"/>
            <p:nvPr/>
          </p:nvSpPr>
          <p:spPr>
            <a:xfrm>
              <a:off x="7329502" y="5143512"/>
              <a:ext cx="2076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>
                  <a:solidFill>
                    <a:srgbClr val="FF9900"/>
                  </a:solidFill>
                  <a:latin typeface="+mn-lt"/>
                </a:rPr>
                <a:t>5-bit: signal loss: 16.5%</a:t>
              </a:r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7481902" y="4907173"/>
              <a:ext cx="2076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>
                  <a:latin typeface="+mn-lt"/>
                </a:rPr>
                <a:t>4-bit: signal loss: 21.8%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ADC Resolution II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16.04.2009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Example layout of ADC:</a:t>
            </a:r>
          </a:p>
          <a:p>
            <a:pPr lvl="1"/>
            <a:r>
              <a:rPr lang="en-GB" sz="1800" dirty="0" smtClean="0"/>
              <a:t>system design usually aims for:</a:t>
            </a:r>
          </a:p>
          <a:p>
            <a:pPr lvl="2"/>
            <a:r>
              <a:rPr lang="en-GB" sz="1600" dirty="0" smtClean="0"/>
              <a:t>system noise </a:t>
            </a:r>
            <a:r>
              <a:rPr lang="en-GB" sz="1600" dirty="0" smtClean="0">
                <a:latin typeface="Symbol" pitchFamily="18" charset="2"/>
              </a:rPr>
              <a:t>s</a:t>
            </a:r>
            <a:r>
              <a:rPr lang="en-GB" sz="1600" dirty="0" smtClean="0"/>
              <a:t>: O(1 ADC)</a:t>
            </a:r>
          </a:p>
          <a:p>
            <a:pPr lvl="2"/>
            <a:r>
              <a:rPr lang="en-GB" sz="1600" dirty="0" smtClean="0"/>
              <a:t>common mode:  O(&lt;1 ADC)</a:t>
            </a:r>
          </a:p>
          <a:p>
            <a:pPr lvl="1"/>
            <a:r>
              <a:rPr lang="en-GB" sz="1800" dirty="0" smtClean="0"/>
              <a:t>Beetle1.2MA0 + FED (best values achieved), </a:t>
            </a:r>
            <a:r>
              <a:rPr lang="en-GB" sz="1800" dirty="0" err="1" smtClean="0"/>
              <a:t>MaPMT</a:t>
            </a:r>
            <a:r>
              <a:rPr lang="en-GB" sz="1800" dirty="0" smtClean="0"/>
              <a:t> typical size 300ke</a:t>
            </a:r>
            <a:r>
              <a:rPr lang="en-GB" sz="1800" baseline="30000" dirty="0" smtClean="0"/>
              <a:t>-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400" dirty="0" smtClean="0"/>
              <a:t>ADC	 bin </a:t>
            </a:r>
            <a:r>
              <a:rPr lang="en-GB" sz="1400" dirty="0" err="1" smtClean="0"/>
              <a:t>resol</a:t>
            </a:r>
            <a:r>
              <a:rPr lang="en-GB" sz="1400" dirty="0" smtClean="0"/>
              <a:t>.	range	</a:t>
            </a:r>
            <a:r>
              <a:rPr lang="en-GB" sz="1400" dirty="0" smtClean="0"/>
              <a:t>1 </a:t>
            </a:r>
            <a:r>
              <a:rPr lang="en-GB" sz="1400" dirty="0" err="1" smtClean="0"/>
              <a:t>phe</a:t>
            </a:r>
            <a:r>
              <a:rPr lang="en-GB" sz="1400" dirty="0" smtClean="0"/>
              <a:t> </a:t>
            </a:r>
            <a:r>
              <a:rPr lang="en-GB" sz="1400" dirty="0" smtClean="0"/>
              <a:t>@</a:t>
            </a:r>
            <a:r>
              <a:rPr lang="en-GB" sz="1400" dirty="0" smtClean="0"/>
              <a:t>		noise </a:t>
            </a:r>
            <a:r>
              <a:rPr lang="en-GB" sz="1400" dirty="0" smtClean="0">
                <a:latin typeface="Symbol" pitchFamily="18" charset="2"/>
              </a:rPr>
              <a:t>s</a:t>
            </a:r>
            <a:r>
              <a:rPr lang="en-GB" sz="1400" dirty="0" smtClean="0"/>
              <a:t>	</a:t>
            </a:r>
            <a:r>
              <a:rPr lang="en-GB" sz="1400" dirty="0" err="1" smtClean="0"/>
              <a:t>S</a:t>
            </a:r>
            <a:r>
              <a:rPr lang="en-GB" sz="1400" dirty="0" smtClean="0"/>
              <a:t>/N	threshold sensitivity/loss</a:t>
            </a:r>
          </a:p>
          <a:p>
            <a:pPr lvl="1">
              <a:buNone/>
            </a:pPr>
            <a:r>
              <a:rPr lang="en-GB" sz="1400" dirty="0" smtClean="0"/>
              <a:t>7-bit</a:t>
            </a:r>
            <a:r>
              <a:rPr lang="en-GB" sz="1400" baseline="-25000" dirty="0" smtClean="0"/>
              <a:t>eff</a:t>
            </a:r>
            <a:r>
              <a:rPr lang="en-GB" sz="1400" dirty="0" smtClean="0"/>
              <a:t>  8.6ke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550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35 </a:t>
            </a:r>
            <a:r>
              <a:rPr lang="en-GB" sz="1400" dirty="0" err="1" smtClean="0"/>
              <a:t>ch</a:t>
            </a:r>
            <a:r>
              <a:rPr lang="en-GB" sz="1400" dirty="0" smtClean="0"/>
              <a:t>.	4.3ke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70	high / low</a:t>
            </a:r>
          </a:p>
          <a:p>
            <a:pPr lvl="1"/>
            <a:r>
              <a:rPr lang="en-GB" sz="1800" dirty="0" smtClean="0"/>
              <a:t>new ADC layout: FP-PMT typical signal size: 1.5Me</a:t>
            </a:r>
            <a:r>
              <a:rPr lang="en-GB" sz="1800" baseline="30000" dirty="0" smtClean="0"/>
              <a:t>-</a:t>
            </a:r>
            <a:r>
              <a:rPr lang="en-GB" sz="1800" dirty="0" smtClean="0"/>
              <a:t> </a:t>
            </a:r>
          </a:p>
          <a:p>
            <a:pPr lvl="1">
              <a:buNone/>
            </a:pPr>
            <a:r>
              <a:rPr lang="en-GB" sz="1400" dirty="0" smtClean="0"/>
              <a:t>8-bit	   10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2560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+ 150 </a:t>
            </a:r>
            <a:r>
              <a:rPr lang="en-GB" sz="1400" dirty="0" err="1" smtClean="0"/>
              <a:t>ch</a:t>
            </a:r>
            <a:r>
              <a:rPr lang="en-GB" sz="1400" dirty="0" smtClean="0"/>
              <a:t>.	</a:t>
            </a:r>
            <a:r>
              <a:rPr lang="en-GB" sz="1400" dirty="0" smtClean="0">
                <a:solidFill>
                  <a:srgbClr val="009900"/>
                </a:solidFill>
              </a:rPr>
              <a:t>10 </a:t>
            </a:r>
            <a:r>
              <a:rPr lang="en-GB" sz="1400" dirty="0" err="1" smtClean="0">
                <a:solidFill>
                  <a:srgbClr val="009900"/>
                </a:solidFill>
              </a:rPr>
              <a:t>ke</a:t>
            </a:r>
            <a:r>
              <a:rPr lang="en-GB" sz="1400" baseline="30000" dirty="0" smtClean="0">
                <a:solidFill>
                  <a:srgbClr val="009900"/>
                </a:solidFill>
              </a:rPr>
              <a:t>-</a:t>
            </a:r>
            <a:r>
              <a:rPr lang="en-GB" sz="1400" dirty="0" smtClean="0"/>
              <a:t>	150	</a:t>
            </a:r>
            <a:r>
              <a:rPr lang="en-GB" sz="1400" dirty="0" smtClean="0"/>
              <a:t>very high </a:t>
            </a:r>
            <a:r>
              <a:rPr lang="en-GB" sz="1400" dirty="0" smtClean="0"/>
              <a:t>/ lowest</a:t>
            </a:r>
          </a:p>
          <a:p>
            <a:pPr lvl="1">
              <a:buNone/>
            </a:pPr>
            <a:r>
              <a:rPr lang="en-GB" sz="1400" dirty="0" smtClean="0"/>
              <a:t>8-bit	   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smtClean="0">
                <a:solidFill>
                  <a:srgbClr val="009900"/>
                </a:solidFill>
              </a:rPr>
              <a:t>5120 </a:t>
            </a:r>
            <a:r>
              <a:rPr lang="en-GB" sz="1400" dirty="0" err="1" smtClean="0">
                <a:solidFill>
                  <a:srgbClr val="009900"/>
                </a:solidFill>
              </a:rPr>
              <a:t>ke</a:t>
            </a:r>
            <a:r>
              <a:rPr lang="en-GB" sz="1400" baseline="30000" dirty="0" smtClean="0">
                <a:solidFill>
                  <a:srgbClr val="009900"/>
                </a:solidFill>
              </a:rPr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75 </a:t>
            </a:r>
            <a:r>
              <a:rPr lang="en-GB" sz="1400" dirty="0" err="1" smtClean="0"/>
              <a:t>ch</a:t>
            </a:r>
            <a:r>
              <a:rPr lang="en-GB" sz="1400" dirty="0" smtClean="0"/>
              <a:t>.	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75	high / low, </a:t>
            </a:r>
            <a:r>
              <a:rPr lang="en-GB" sz="1400" dirty="0" smtClean="0">
                <a:solidFill>
                  <a:srgbClr val="009900"/>
                </a:solidFill>
              </a:rPr>
              <a:t>sensitivity to 2</a:t>
            </a:r>
            <a:r>
              <a:rPr lang="en-GB" sz="1400" baseline="30000" dirty="0" smtClean="0">
                <a:solidFill>
                  <a:srgbClr val="009900"/>
                </a:solidFill>
              </a:rPr>
              <a:t>nd</a:t>
            </a:r>
            <a:r>
              <a:rPr lang="en-GB" sz="1400" dirty="0" smtClean="0">
                <a:solidFill>
                  <a:srgbClr val="009900"/>
                </a:solidFill>
              </a:rPr>
              <a:t> </a:t>
            </a:r>
            <a:r>
              <a:rPr lang="en-GB" sz="1400" dirty="0" err="1" smtClean="0">
                <a:solidFill>
                  <a:srgbClr val="009900"/>
                </a:solidFill>
              </a:rPr>
              <a:t>ph.el</a:t>
            </a:r>
            <a:r>
              <a:rPr lang="en-GB" sz="1400" dirty="0" smtClean="0">
                <a:solidFill>
                  <a:srgbClr val="009900"/>
                </a:solidFill>
              </a:rPr>
              <a:t>.</a:t>
            </a:r>
          </a:p>
          <a:p>
            <a:pPr lvl="1">
              <a:buNone/>
            </a:pPr>
            <a:r>
              <a:rPr lang="en-GB" sz="1400" dirty="0" smtClean="0"/>
              <a:t>7-bit	   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2560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75 </a:t>
            </a:r>
            <a:r>
              <a:rPr lang="en-GB" sz="1400" dirty="0" err="1" smtClean="0"/>
              <a:t>ch</a:t>
            </a:r>
            <a:r>
              <a:rPr lang="en-GB" sz="1400" dirty="0" smtClean="0"/>
              <a:t>.	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75	good / low</a:t>
            </a:r>
          </a:p>
          <a:p>
            <a:pPr lvl="1">
              <a:buNone/>
            </a:pPr>
            <a:r>
              <a:rPr lang="en-GB" sz="1400" dirty="0" smtClean="0"/>
              <a:t>6-bit	   30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1920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50 </a:t>
            </a:r>
            <a:r>
              <a:rPr lang="en-GB" sz="1400" dirty="0" err="1" smtClean="0"/>
              <a:t>ch</a:t>
            </a:r>
            <a:r>
              <a:rPr lang="en-GB" sz="1400" dirty="0" smtClean="0"/>
              <a:t>.	30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50	satisfying / bearable</a:t>
            </a:r>
          </a:p>
          <a:p>
            <a:pPr lvl="1">
              <a:buNone/>
            </a:pPr>
            <a:r>
              <a:rPr lang="en-GB" sz="1400" dirty="0" smtClean="0"/>
              <a:t>5-bit	   60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1920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25 </a:t>
            </a:r>
            <a:r>
              <a:rPr lang="en-GB" sz="1400" dirty="0" err="1" smtClean="0"/>
              <a:t>ch</a:t>
            </a:r>
            <a:r>
              <a:rPr lang="en-GB" sz="1400" dirty="0" smtClean="0"/>
              <a:t>.	60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25	marginal / high</a:t>
            </a:r>
          </a:p>
          <a:p>
            <a:pPr lvl="1">
              <a:buNone/>
            </a:pPr>
            <a:r>
              <a:rPr lang="en-GB" sz="1400" dirty="0" smtClean="0"/>
              <a:t>4-bit	 120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1920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</a:t>
            </a:r>
            <a:r>
              <a:rPr lang="en-GB" sz="1400" dirty="0" err="1" smtClean="0"/>
              <a:t>ped</a:t>
            </a:r>
            <a:r>
              <a:rPr lang="en-GB" sz="1400" dirty="0" smtClean="0"/>
              <a:t>. +   12.5 </a:t>
            </a:r>
            <a:r>
              <a:rPr lang="en-GB" sz="1400" dirty="0" err="1" smtClean="0"/>
              <a:t>ch</a:t>
            </a:r>
            <a:r>
              <a:rPr lang="en-GB" sz="1400" dirty="0" smtClean="0"/>
              <a:t>.	120 </a:t>
            </a:r>
            <a:r>
              <a:rPr lang="en-GB" sz="1400" dirty="0" err="1" smtClean="0"/>
              <a:t>ke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	  12.5	inadequate / very high</a:t>
            </a:r>
          </a:p>
          <a:p>
            <a:r>
              <a:rPr lang="en-GB" sz="2000" dirty="0" smtClean="0"/>
              <a:t>High-res ADC are only a concern for bandwidth reasons, but our requirements are:</a:t>
            </a:r>
          </a:p>
          <a:p>
            <a:pPr lvl="1"/>
            <a:r>
              <a:rPr lang="en-GB" sz="1800" dirty="0" smtClean="0"/>
              <a:t>high-res threshold, with </a:t>
            </a:r>
            <a:r>
              <a:rPr lang="en-GB" sz="1800" dirty="0" smtClean="0">
                <a:solidFill>
                  <a:srgbClr val="009900"/>
                </a:solidFill>
              </a:rPr>
              <a:t>data reduction </a:t>
            </a:r>
            <a:r>
              <a:rPr lang="en-GB" sz="1800" dirty="0" smtClean="0"/>
              <a:t>to hit information (possibly 2-hit info)</a:t>
            </a:r>
          </a:p>
          <a:p>
            <a:pPr lvl="1"/>
            <a:r>
              <a:rPr lang="en-GB" sz="1800" dirty="0" smtClean="0"/>
              <a:t>reliable calibration of our data processing	</a:t>
            </a:r>
            <a:r>
              <a:rPr lang="en-GB" sz="1800" dirty="0" smtClean="0">
                <a:solidFill>
                  <a:srgbClr val="FF0000"/>
                </a:solidFill>
                <a:sym typeface="ZapfDingbats"/>
              </a:rPr>
              <a:t> </a:t>
            </a:r>
            <a:r>
              <a:rPr lang="en-GB" sz="1800" dirty="0" smtClean="0">
                <a:solidFill>
                  <a:srgbClr val="FF0000"/>
                </a:solidFill>
                <a:sym typeface="Symbol"/>
              </a:rPr>
              <a:t>solution: on-board FPGA</a:t>
            </a:r>
            <a:endParaRPr lang="en-GB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125754</TotalTime>
  <Words>1001</Words>
  <Application>Microsoft PowerPoint</Application>
  <PresentationFormat>A4 Paper (210x297 mm)</PresentationFormat>
  <Paragraphs>279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Flat-Panel PMT Front-End Requirements</vt:lpstr>
      <vt:lpstr>Bootstrapping: where from?</vt:lpstr>
      <vt:lpstr>Beetle1.2MA0 – Front End</vt:lpstr>
      <vt:lpstr>Gain Adaptation in MAROC 2</vt:lpstr>
      <vt:lpstr>FP-PMT Preamp Options</vt:lpstr>
      <vt:lpstr>Dynamic Range Adaptation</vt:lpstr>
      <vt:lpstr>ADC Binning</vt:lpstr>
      <vt:lpstr>ADC Resolution I</vt:lpstr>
      <vt:lpstr>ADC Resolution II</vt:lpstr>
      <vt:lpstr>On-board FPGA</vt:lpstr>
      <vt:lpstr>Conclusions</vt:lpstr>
      <vt:lpstr>Spare Slides</vt:lpstr>
      <vt:lpstr>draw-page: do not use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LHCb-RICH</dc:title>
  <dc:creator>Stephan Eisenhardt</dc:creator>
  <cp:lastModifiedBy>Stephan Eisenhardt</cp:lastModifiedBy>
  <cp:revision>3103</cp:revision>
  <cp:lastPrinted>2003-02-12T10:11:40Z</cp:lastPrinted>
  <dcterms:created xsi:type="dcterms:W3CDTF">1999-10-27T05:09:31Z</dcterms:created>
  <dcterms:modified xsi:type="dcterms:W3CDTF">2009-04-15T23:07:09Z</dcterms:modified>
</cp:coreProperties>
</file>