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669" r:id="rId2"/>
    <p:sldId id="701" r:id="rId3"/>
    <p:sldId id="702" r:id="rId4"/>
    <p:sldId id="704" r:id="rId5"/>
    <p:sldId id="705" r:id="rId6"/>
    <p:sldId id="706" r:id="rId7"/>
    <p:sldId id="709" r:id="rId8"/>
    <p:sldId id="708" r:id="rId9"/>
    <p:sldId id="707" r:id="rId10"/>
    <p:sldId id="710" r:id="rId11"/>
    <p:sldId id="711" r:id="rId12"/>
    <p:sldId id="712" r:id="rId13"/>
    <p:sldId id="713" r:id="rId14"/>
    <p:sldId id="714" r:id="rId15"/>
    <p:sldId id="715" r:id="rId16"/>
    <p:sldId id="716" r:id="rId17"/>
    <p:sldId id="679" r:id="rId18"/>
    <p:sldId id="680" r:id="rId19"/>
  </p:sldIdLst>
  <p:sldSz cx="9906000" cy="6858000" type="A4"/>
  <p:notesSz cx="6780213" cy="991076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0000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0000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0000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0000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9900"/>
    <a:srgbClr val="FF9900"/>
    <a:srgbClr val="FF0000"/>
    <a:srgbClr val="00FFFF"/>
    <a:srgbClr val="00FF00"/>
    <a:srgbClr val="FFFF00"/>
    <a:srgbClr val="00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7" autoAdjust="0"/>
    <p:restoredTop sz="98415" autoAdjust="0"/>
  </p:normalViewPr>
  <p:slideViewPr>
    <p:cSldViewPr>
      <p:cViewPr>
        <p:scale>
          <a:sx n="100" d="100"/>
          <a:sy n="100" d="100"/>
        </p:scale>
        <p:origin x="-96" y="-318"/>
      </p:cViewPr>
      <p:guideLst>
        <p:guide orient="horz" pos="240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58" y="-96"/>
      </p:cViewPr>
      <p:guideLst>
        <p:guide orient="horz" pos="3121"/>
        <p:guide pos="21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3663"/>
            <a:ext cx="735013" cy="2778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1350" tIns="47502" rIns="91350" bIns="47502" numCol="1" anchor="ctr" anchorCtr="0" compatLnSpc="1">
            <a:prstTxWarp prst="textNoShape">
              <a:avLst/>
            </a:prstTxWarp>
            <a:spAutoFit/>
          </a:bodyPr>
          <a:lstStyle>
            <a:lvl1pPr algn="l" defTabSz="928688">
              <a:defRPr sz="1200" b="1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59463" y="93663"/>
            <a:ext cx="896937" cy="2778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1350" tIns="47502" rIns="91350" bIns="47502" numCol="1" anchor="ctr" anchorCtr="0" compatLnSpc="1">
            <a:prstTxWarp prst="textNoShape">
              <a:avLst/>
            </a:prstTxWarp>
            <a:spAutoFit/>
          </a:bodyPr>
          <a:lstStyle>
            <a:lvl1pPr algn="r" defTabSz="928688">
              <a:defRPr sz="1200" b="1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96438"/>
            <a:ext cx="676275" cy="2778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1350" tIns="47502" rIns="91350" bIns="47502" numCol="1" anchor="b" anchorCtr="0" compatLnSpc="1">
            <a:prstTxWarp prst="textNoShape">
              <a:avLst/>
            </a:prstTxWarp>
            <a:spAutoFit/>
          </a:bodyPr>
          <a:lstStyle>
            <a:lvl1pPr algn="l" defTabSz="928688">
              <a:defRPr sz="1200" b="1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8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94450" y="9596438"/>
            <a:ext cx="361950" cy="2778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1350" tIns="47502" rIns="91350" bIns="47502" numCol="1" anchor="b" anchorCtr="0" compatLnSpc="1">
            <a:prstTxWarp prst="textNoShape">
              <a:avLst/>
            </a:prstTxWarp>
            <a:spAutoFit/>
          </a:bodyPr>
          <a:lstStyle>
            <a:lvl1pPr algn="r" defTabSz="928688">
              <a:defRPr sz="1200" b="1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BBE92DD0-0C79-4E3B-ACA1-9B689862D8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8" tIns="46383" rIns="92768" bIns="46383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8" tIns="46383" rIns="92768" bIns="46383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2950"/>
            <a:ext cx="5367338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6938"/>
            <a:ext cx="4970463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8" tIns="46383" rIns="92768" bIns="463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546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8" tIns="46383" rIns="92768" bIns="46383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1546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8" tIns="46383" rIns="92768" bIns="46383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65D5776-8AAB-47C7-BA9B-C5EA2E14A9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0400" y="350838"/>
            <a:ext cx="8447088" cy="1279525"/>
          </a:xfrm>
          <a:noFill/>
          <a:ln w="57150"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2950" y="2057400"/>
            <a:ext cx="4457700" cy="4038600"/>
          </a:xfrm>
        </p:spPr>
        <p:txBody>
          <a:bodyPr/>
          <a:lstStyle>
            <a:lvl1pPr marL="0" indent="0">
              <a:buClr>
                <a:srgbClr val="FF0066"/>
              </a:buClr>
              <a:defRPr sz="2000"/>
            </a:lvl1pPr>
            <a:lvl2pPr marL="457200" lvl="1" indent="0">
              <a:buClr>
                <a:srgbClr val="FF0066"/>
              </a:buClr>
              <a:defRPr sz="1800"/>
            </a:lvl2pPr>
          </a:lstStyle>
          <a:p>
            <a:r>
              <a:rPr lang="en-GB"/>
              <a:t> Click to edit Master subtitle style</a:t>
            </a:r>
          </a:p>
          <a:p>
            <a:pPr lvl="1"/>
            <a:r>
              <a:rPr lang="en-GB"/>
              <a:t> Second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 commissioning meeting, 08.08.2007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Stephan Eisenhardt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6113" y="3048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304800"/>
            <a:ext cx="610076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 commissioning meeting, 08.08.2007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Stephan Eisenhardt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 commissioning meeting, 20.02.2008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Stephan Eisenhardt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 commissioning meeting, 08.08.2007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Stephan Eisenhardt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143000"/>
            <a:ext cx="4092575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7925" y="1143000"/>
            <a:ext cx="4092575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 commissioning meeting, 08.08.2007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Stephan Eisenhardt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 commissioning meeting, 08.08.2007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Stephan Eisenhardt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 commissioning meeting, 08.08.2007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Stephan Eisenhardt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 commissioning meeting, 08.08.2007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Stephan Eisenhardt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 commissioning meeting, 08.08.2007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Stephan Eisenhardt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 commissioning meeting, 08.08.2007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Stephan Eisenhardt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304800"/>
            <a:ext cx="8337550" cy="609600"/>
          </a:xfrm>
          <a:prstGeom prst="rect">
            <a:avLst/>
          </a:prstGeom>
          <a:solidFill>
            <a:schemeClr val="hlink">
              <a:alpha val="5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143000"/>
            <a:ext cx="83375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9300" y="6248400"/>
            <a:ext cx="3441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99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RICH commissioning meeting, 08.08.2007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94138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99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Stephan Eisenhardt</a:t>
            </a: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70167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76A64530-6A80-49AB-A490-6EFF179F6DF2}" type="slidenum">
              <a:rPr lang="en-US" sz="1400">
                <a:solidFill>
                  <a:srgbClr val="009900"/>
                </a:solidFill>
                <a:latin typeface="Times New Roman" pitchFamily="18" charset="0"/>
              </a:rPr>
              <a:pPr algn="r">
                <a:defRPr/>
              </a:pPr>
              <a:t>‹#›</a:t>
            </a:fld>
            <a:endParaRPr lang="en-US" sz="1400">
              <a:solidFill>
                <a:srgbClr val="0099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0000"/>
        <a:buFont typeface="Monotype Sorts" pitchFamily="2" charset="2"/>
        <a:buChar char="o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Chart2.xls"/><Relationship Id="rId5" Type="http://schemas.openxmlformats.org/officeDocument/2006/relationships/oleObject" Target="../embeddings/Microsoft_Office_Excel_Chart1.xls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15963" y="282575"/>
            <a:ext cx="8377237" cy="1447800"/>
          </a:xfrm>
          <a:solidFill>
            <a:schemeClr val="hlink">
              <a:alpha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Flat-Panel PMT</a:t>
            </a:r>
            <a:b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Status of Readout at Edinburgh</a:t>
            </a:r>
            <a:endParaRPr lang="en-GB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9847" name="Text Box 7"/>
          <p:cNvSpPr txBox="1">
            <a:spLocks noChangeArrowheads="1"/>
          </p:cNvSpPr>
          <p:nvPr/>
        </p:nvSpPr>
        <p:spPr bwMode="auto">
          <a:xfrm>
            <a:off x="850900" y="5972175"/>
            <a:ext cx="3828484" cy="64633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RICH Upgrade meeting, </a:t>
            </a:r>
            <a:r>
              <a:rPr lang="en-GB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6.08.2009</a:t>
            </a:r>
            <a:endParaRPr lang="en-GB" sz="360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59848" name="Text Box 8"/>
          <p:cNvSpPr txBox="1">
            <a:spLocks noChangeArrowheads="1"/>
          </p:cNvSpPr>
          <p:nvPr/>
        </p:nvSpPr>
        <p:spPr bwMode="auto">
          <a:xfrm>
            <a:off x="5965825" y="5835650"/>
            <a:ext cx="2540000" cy="6413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GB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Stephan Eisenhardt</a:t>
            </a:r>
          </a:p>
          <a:p>
            <a:pPr>
              <a:defRPr/>
            </a:pPr>
            <a:r>
              <a:rPr lang="en-GB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University of Edinburgh</a:t>
            </a:r>
          </a:p>
        </p:txBody>
      </p:sp>
      <p:pic>
        <p:nvPicPr>
          <p:cNvPr id="4101" name="Picture 9" descr="ppe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5200" y="5867400"/>
            <a:ext cx="1001713" cy="5810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2" name="Picture 10" descr="lhc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8638" y="319088"/>
            <a:ext cx="9223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1" descr="rich_TDR_3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588" y="319088"/>
            <a:ext cx="5540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023910" y="2571744"/>
            <a:ext cx="7072362" cy="2214578"/>
          </a:xfrm>
        </p:spPr>
        <p:txBody>
          <a:bodyPr/>
          <a:lstStyle/>
          <a:p>
            <a:r>
              <a:rPr lang="en-GB" dirty="0" smtClean="0"/>
              <a:t> Development of amplifier for FP-PMT signals</a:t>
            </a:r>
          </a:p>
          <a:p>
            <a:r>
              <a:rPr lang="en-GB" dirty="0" smtClean="0"/>
              <a:t> </a:t>
            </a:r>
            <a:r>
              <a:rPr lang="en-GB" dirty="0" smtClean="0"/>
              <a:t>First FP-PMT signal traces (with a 2-channel readout…)</a:t>
            </a:r>
          </a:p>
          <a:p>
            <a:r>
              <a:rPr lang="en-GB" dirty="0" smtClean="0"/>
              <a:t> </a:t>
            </a:r>
            <a:r>
              <a:rPr lang="en-GB" dirty="0" smtClean="0"/>
              <a:t>Conclusions</a:t>
            </a: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Two-Channel Readout</a:t>
            </a:r>
            <a:endParaRPr lang="en-GB" dirty="0" smtClean="0"/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RICH Upgrade meeting, </a:t>
            </a:r>
            <a:r>
              <a:rPr lang="en-US" dirty="0" smtClean="0"/>
              <a:t>2</a:t>
            </a:r>
            <a:r>
              <a:rPr lang="en-US" dirty="0" smtClean="0"/>
              <a:t>6.08.2009</a:t>
            </a:r>
            <a:endParaRPr lang="en-US" dirty="0" smtClean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Stephan Eisenhardt</a:t>
            </a:r>
          </a:p>
        </p:txBody>
      </p:sp>
      <p:pic>
        <p:nvPicPr>
          <p:cNvPr id="5126" name="Picture 3" descr="lh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319088"/>
            <a:ext cx="922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rich_TDR_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" y="317500"/>
            <a:ext cx="554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42950" y="1000108"/>
            <a:ext cx="8782082" cy="5357850"/>
          </a:xfrm>
        </p:spPr>
        <p:txBody>
          <a:bodyPr/>
          <a:lstStyle/>
          <a:p>
            <a:r>
              <a:rPr lang="en-GB" sz="2000" dirty="0" smtClean="0"/>
              <a:t>How to read out</a:t>
            </a:r>
            <a:r>
              <a:rPr lang="en-GB" sz="2000" dirty="0" smtClean="0"/>
              <a:t> single FP-PMT channels? (without a proper setup…)</a:t>
            </a:r>
          </a:p>
          <a:p>
            <a:pPr lvl="1"/>
            <a:r>
              <a:rPr lang="en-GB" sz="1600" dirty="0" smtClean="0"/>
              <a:t>need proper grounding of other channels…</a:t>
            </a:r>
          </a:p>
          <a:p>
            <a:r>
              <a:rPr lang="en-GB" sz="2000" dirty="0" err="1" smtClean="0"/>
              <a:t>Recipee</a:t>
            </a:r>
            <a:r>
              <a:rPr lang="en-GB" sz="2000" dirty="0" smtClean="0"/>
              <a:t>:</a:t>
            </a:r>
            <a:endParaRPr lang="en-GB" sz="2000" dirty="0" smtClean="0"/>
          </a:p>
          <a:p>
            <a:pPr lvl="1"/>
            <a:r>
              <a:rPr lang="en-GB" sz="1600" dirty="0" smtClean="0"/>
              <a:t>use 4 PCB mount connectors</a:t>
            </a:r>
          </a:p>
          <a:p>
            <a:pPr lvl="1"/>
            <a:r>
              <a:rPr lang="en-GB" sz="1600" dirty="0" smtClean="0"/>
              <a:t>roll copper foil</a:t>
            </a:r>
          </a:p>
          <a:p>
            <a:pPr lvl="1"/>
            <a:r>
              <a:rPr lang="en-GB" sz="1600" dirty="0" smtClean="0"/>
              <a:t>squeeze between solder pins</a:t>
            </a:r>
          </a:p>
          <a:p>
            <a:pPr lvl="1">
              <a:buNone/>
            </a:pPr>
            <a:r>
              <a:rPr lang="en-GB" sz="1600" dirty="0" smtClean="0"/>
              <a:t>	(shorts 16 GND to 64 signal pins)</a:t>
            </a:r>
          </a:p>
          <a:p>
            <a:pPr lvl="1"/>
            <a:r>
              <a:rPr lang="en-GB" sz="1600" dirty="0" smtClean="0"/>
              <a:t>leave gap to feed out 2 channels</a:t>
            </a:r>
            <a:r>
              <a:rPr lang="en-GB" sz="1600" dirty="0" smtClean="0"/>
              <a:t>…</a:t>
            </a:r>
            <a:endParaRPr lang="en-GB" sz="1600" dirty="0" smtClean="0"/>
          </a:p>
        </p:txBody>
      </p:sp>
      <p:pic>
        <p:nvPicPr>
          <p:cNvPr id="10" name="Picture 9" descr="RIMG12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4504" y="1381132"/>
            <a:ext cx="4064000" cy="3048000"/>
          </a:xfrm>
          <a:prstGeom prst="rect">
            <a:avLst/>
          </a:prstGeom>
        </p:spPr>
      </p:pic>
      <p:pic>
        <p:nvPicPr>
          <p:cNvPr id="9" name="Picture 8" descr="RIMG12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1430" y="359571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Two-Channel Readout</a:t>
            </a:r>
            <a:endParaRPr lang="en-GB" dirty="0" smtClean="0"/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RICH Upgrade meeting, </a:t>
            </a:r>
            <a:r>
              <a:rPr lang="en-US" dirty="0" smtClean="0"/>
              <a:t>2</a:t>
            </a:r>
            <a:r>
              <a:rPr lang="en-US" dirty="0" smtClean="0"/>
              <a:t>6.08.2009</a:t>
            </a:r>
            <a:endParaRPr lang="en-US" dirty="0" smtClean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Stephan Eisenhardt</a:t>
            </a:r>
          </a:p>
        </p:txBody>
      </p:sp>
      <p:pic>
        <p:nvPicPr>
          <p:cNvPr id="5126" name="Picture 3" descr="lh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319088"/>
            <a:ext cx="922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rich_TDR_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" y="317500"/>
            <a:ext cx="554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42950" y="1000108"/>
            <a:ext cx="8639206" cy="5357850"/>
          </a:xfrm>
        </p:spPr>
        <p:txBody>
          <a:bodyPr/>
          <a:lstStyle/>
          <a:p>
            <a:pPr lvl="1"/>
            <a:r>
              <a:rPr lang="en-GB" sz="1600" dirty="0" smtClean="0"/>
              <a:t>feed lines directly into LEMO cables…</a:t>
            </a:r>
          </a:p>
          <a:p>
            <a:pPr lvl="1"/>
            <a:r>
              <a:rPr lang="en-GB" sz="1600" dirty="0" smtClean="0"/>
              <a:t>and ground well (</a:t>
            </a:r>
            <a:r>
              <a:rPr lang="en-GB" sz="1600" dirty="0" err="1" smtClean="0"/>
              <a:t>aehm</a:t>
            </a:r>
            <a:r>
              <a:rPr lang="en-GB" sz="1600" dirty="0" smtClean="0"/>
              <a:t>, sort off…)</a:t>
            </a:r>
          </a:p>
          <a:p>
            <a:pPr lvl="1"/>
            <a:endParaRPr lang="en-GB" sz="1600" dirty="0" smtClean="0"/>
          </a:p>
          <a:p>
            <a:pPr lvl="1"/>
            <a:r>
              <a:rPr lang="en-GB" sz="1600" dirty="0" smtClean="0"/>
              <a:t>prop up FP-PMT in dark box</a:t>
            </a:r>
          </a:p>
          <a:p>
            <a:pPr lvl="1"/>
            <a:r>
              <a:rPr lang="en-GB" sz="1600" dirty="0" smtClean="0"/>
              <a:t>and look for dark counts</a:t>
            </a:r>
          </a:p>
          <a:p>
            <a:pPr lvl="1"/>
            <a:endParaRPr lang="en-GB" sz="1600" dirty="0" smtClean="0"/>
          </a:p>
          <a:p>
            <a:pPr lvl="1"/>
            <a:r>
              <a:rPr lang="en-GB" sz="1600" dirty="0" smtClean="0"/>
              <a:t>caveat: no cross-talk study possible yet</a:t>
            </a:r>
          </a:p>
          <a:p>
            <a:pPr lvl="1">
              <a:buNone/>
            </a:pPr>
            <a:r>
              <a:rPr lang="en-GB" sz="1600" dirty="0" smtClean="0"/>
              <a:t>	(not neighbouring channels)</a:t>
            </a:r>
          </a:p>
          <a:p>
            <a:endParaRPr lang="en-GB" sz="1800" dirty="0" smtClean="0"/>
          </a:p>
        </p:txBody>
      </p:sp>
      <p:pic>
        <p:nvPicPr>
          <p:cNvPr id="9" name="Picture 8" descr="RIMG12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7314" y="1381132"/>
            <a:ext cx="4064000" cy="3048000"/>
          </a:xfrm>
          <a:prstGeom prst="rect">
            <a:avLst/>
          </a:prstGeom>
        </p:spPr>
      </p:pic>
      <p:pic>
        <p:nvPicPr>
          <p:cNvPr id="10" name="Picture 9" descr="RIMG12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5546" y="3452834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FP-PMT Signal Trace</a:t>
            </a:r>
            <a:endParaRPr lang="en-GB" dirty="0" smtClean="0"/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RICH Upgrade meeting, </a:t>
            </a:r>
            <a:r>
              <a:rPr lang="en-US" dirty="0" smtClean="0"/>
              <a:t>2</a:t>
            </a:r>
            <a:r>
              <a:rPr lang="en-US" dirty="0" smtClean="0"/>
              <a:t>6.08.2009</a:t>
            </a:r>
            <a:endParaRPr lang="en-US" dirty="0" smtClean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Stephan Eisenhardt</a:t>
            </a:r>
          </a:p>
        </p:txBody>
      </p:sp>
      <p:pic>
        <p:nvPicPr>
          <p:cNvPr id="5126" name="Picture 3" descr="lh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319088"/>
            <a:ext cx="922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rich_TDR_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" y="317500"/>
            <a:ext cx="554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9" descr="H95001KV_LMH6702_2ConfigB_BiasTrim_14082009003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85876" y="1000108"/>
            <a:ext cx="7143751" cy="5357813"/>
          </a:xfr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986602" y="5672096"/>
            <a:ext cx="1785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dirty="0" smtClean="0">
                <a:latin typeface="+mn-lt"/>
              </a:rPr>
              <a:t>1 pulse</a:t>
            </a:r>
            <a:r>
              <a:rPr lang="en-GB" sz="2000" u="none" dirty="0" smtClean="0">
                <a:latin typeface="+mn-lt"/>
              </a:rPr>
              <a:t> </a:t>
            </a:r>
            <a:endParaRPr lang="en-GB" sz="2000" u="none" dirty="0">
              <a:latin typeface="+mn-lt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00322" y="2495788"/>
            <a:ext cx="200026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dirty="0" smtClean="0">
                <a:latin typeface="+mn-lt"/>
              </a:rPr>
              <a:t>FP-PMT pulse</a:t>
            </a:r>
          </a:p>
          <a:p>
            <a:pPr algn="l">
              <a:spcBef>
                <a:spcPct val="50000"/>
              </a:spcBef>
            </a:pPr>
            <a:r>
              <a:rPr lang="en-GB" sz="2000" u="none" dirty="0" smtClean="0">
                <a:latin typeface="+mn-lt"/>
              </a:rPr>
              <a:t>10mV/div </a:t>
            </a:r>
            <a:endParaRPr lang="en-GB" sz="2000" u="none" dirty="0">
              <a:latin typeface="+mn-lt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629016" y="3495920"/>
            <a:ext cx="200026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dirty="0" smtClean="0">
                <a:latin typeface="+mn-lt"/>
              </a:rPr>
              <a:t>amp pulse</a:t>
            </a:r>
          </a:p>
          <a:p>
            <a:pPr algn="l">
              <a:spcBef>
                <a:spcPct val="50000"/>
              </a:spcBef>
            </a:pPr>
            <a:r>
              <a:rPr lang="en-GB" sz="2000" dirty="0" smtClean="0">
                <a:latin typeface="+mn-lt"/>
              </a:rPr>
              <a:t>50</a:t>
            </a:r>
            <a:r>
              <a:rPr lang="en-GB" sz="2000" u="none" dirty="0" smtClean="0">
                <a:latin typeface="+mn-lt"/>
              </a:rPr>
              <a:t>0mV/div </a:t>
            </a:r>
            <a:endParaRPr lang="en-GB" sz="2000" u="none" dirty="0">
              <a:latin typeface="+mn-lt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129478" y="3500438"/>
            <a:ext cx="142876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dirty="0" smtClean="0">
                <a:latin typeface="+mn-lt"/>
              </a:rPr>
              <a:t>time scale</a:t>
            </a:r>
          </a:p>
          <a:p>
            <a:pPr algn="l">
              <a:spcBef>
                <a:spcPct val="50000"/>
              </a:spcBef>
            </a:pPr>
            <a:r>
              <a:rPr lang="en-GB" sz="2000" dirty="0" smtClean="0">
                <a:latin typeface="+mn-lt"/>
              </a:rPr>
              <a:t>4ns</a:t>
            </a:r>
            <a:r>
              <a:rPr lang="en-GB" sz="2000" u="none" dirty="0" smtClean="0">
                <a:latin typeface="+mn-lt"/>
              </a:rPr>
              <a:t>/div </a:t>
            </a:r>
            <a:endParaRPr lang="en-GB" sz="2000" u="none" dirty="0">
              <a:latin typeface="+mn-lt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700190" y="4000504"/>
            <a:ext cx="1500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dirty="0" smtClean="0">
                <a:solidFill>
                  <a:srgbClr val="FFFF00"/>
                </a:solidFill>
                <a:latin typeface="Symbol" pitchFamily="18" charset="2"/>
              </a:rPr>
              <a:t>t</a:t>
            </a:r>
            <a:r>
              <a:rPr lang="en-GB" sz="2000" baseline="-25000" dirty="0" smtClean="0">
                <a:solidFill>
                  <a:srgbClr val="FFFF00"/>
                </a:solidFill>
                <a:latin typeface="+mn-lt"/>
              </a:rPr>
              <a:t>rise</a:t>
            </a:r>
            <a:r>
              <a:rPr lang="en-GB" sz="2000" dirty="0" smtClean="0">
                <a:solidFill>
                  <a:srgbClr val="FFFF00"/>
                </a:solidFill>
                <a:latin typeface="+mn-lt"/>
              </a:rPr>
              <a:t>~0.8ns</a:t>
            </a:r>
            <a:endParaRPr lang="en-GB" sz="2000" u="none" dirty="0">
              <a:solidFill>
                <a:srgbClr val="FFFF00"/>
              </a:solidFill>
              <a:latin typeface="+mn-lt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rot="5400000" flipH="1" flipV="1">
            <a:off x="1307281" y="3107529"/>
            <a:ext cx="1643074" cy="285752"/>
          </a:xfrm>
          <a:prstGeom prst="line">
            <a:avLst/>
          </a:prstGeom>
          <a:noFill/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err="1" smtClean="0"/>
              <a:t>MaPMT</a:t>
            </a:r>
            <a:r>
              <a:rPr lang="en-GB" dirty="0" smtClean="0"/>
              <a:t> Signal Trace</a:t>
            </a:r>
            <a:endParaRPr lang="en-GB" dirty="0" smtClean="0"/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RICH Upgrade meeting, </a:t>
            </a:r>
            <a:r>
              <a:rPr lang="en-US" dirty="0" smtClean="0"/>
              <a:t>2</a:t>
            </a:r>
            <a:r>
              <a:rPr lang="en-US" dirty="0" smtClean="0"/>
              <a:t>6.08.2009</a:t>
            </a:r>
            <a:endParaRPr lang="en-US" dirty="0" smtClean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Stephan Eisenhardt</a:t>
            </a:r>
          </a:p>
        </p:txBody>
      </p:sp>
      <p:pic>
        <p:nvPicPr>
          <p:cNvPr id="5126" name="Picture 3" descr="lh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319088"/>
            <a:ext cx="922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rich_TDR_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" y="317500"/>
            <a:ext cx="554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 descr="64MaPMT1KV_LMH6702_2ConfigB_BiasTrim_14082009019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90662" y="1000125"/>
            <a:ext cx="7143751" cy="5357813"/>
          </a:xfr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524504" y="5886410"/>
            <a:ext cx="1785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dirty="0" smtClean="0">
                <a:latin typeface="+mn-lt"/>
              </a:rPr>
              <a:t>1 pulse</a:t>
            </a:r>
            <a:r>
              <a:rPr lang="en-GB" sz="2000" u="none" dirty="0" smtClean="0">
                <a:latin typeface="+mn-lt"/>
              </a:rPr>
              <a:t> </a:t>
            </a:r>
            <a:endParaRPr lang="en-GB" sz="2000" u="none" dirty="0">
              <a:latin typeface="+mn-lt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167050" y="2071678"/>
            <a:ext cx="200026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dirty="0" err="1" smtClean="0">
                <a:latin typeface="+mn-lt"/>
              </a:rPr>
              <a:t>MaPMT</a:t>
            </a:r>
            <a:r>
              <a:rPr lang="en-GB" sz="2000" dirty="0" smtClean="0">
                <a:latin typeface="+mn-lt"/>
              </a:rPr>
              <a:t> pulse</a:t>
            </a:r>
          </a:p>
          <a:p>
            <a:pPr algn="l">
              <a:spcBef>
                <a:spcPct val="50000"/>
              </a:spcBef>
            </a:pPr>
            <a:r>
              <a:rPr lang="en-GB" sz="2000" u="none" dirty="0" smtClean="0">
                <a:latin typeface="+mn-lt"/>
              </a:rPr>
              <a:t>10mV/div </a:t>
            </a:r>
            <a:endParaRPr lang="en-GB" sz="2000" u="none" dirty="0">
              <a:latin typeface="+mn-lt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524240" y="3638796"/>
            <a:ext cx="200026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dirty="0" smtClean="0">
                <a:latin typeface="+mn-lt"/>
              </a:rPr>
              <a:t>amp pulse</a:t>
            </a:r>
          </a:p>
          <a:p>
            <a:pPr algn="l">
              <a:spcBef>
                <a:spcPct val="50000"/>
              </a:spcBef>
            </a:pPr>
            <a:r>
              <a:rPr lang="en-GB" sz="2000" dirty="0" smtClean="0">
                <a:latin typeface="+mn-lt"/>
              </a:rPr>
              <a:t>50</a:t>
            </a:r>
            <a:r>
              <a:rPr lang="en-GB" sz="2000" u="none" dirty="0" smtClean="0">
                <a:latin typeface="+mn-lt"/>
              </a:rPr>
              <a:t>0mV/div </a:t>
            </a:r>
            <a:endParaRPr lang="en-GB" sz="2000" u="none" dirty="0">
              <a:latin typeface="+mn-lt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167578" y="3571876"/>
            <a:ext cx="142876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dirty="0" smtClean="0">
                <a:latin typeface="+mn-lt"/>
              </a:rPr>
              <a:t>time scale</a:t>
            </a:r>
          </a:p>
          <a:p>
            <a:pPr algn="l">
              <a:spcBef>
                <a:spcPct val="50000"/>
              </a:spcBef>
            </a:pPr>
            <a:r>
              <a:rPr lang="en-GB" sz="2000" dirty="0" smtClean="0">
                <a:latin typeface="+mn-lt"/>
              </a:rPr>
              <a:t>4ns</a:t>
            </a:r>
            <a:r>
              <a:rPr lang="en-GB" sz="2000" u="none" dirty="0" smtClean="0">
                <a:latin typeface="+mn-lt"/>
              </a:rPr>
              <a:t>/div </a:t>
            </a:r>
            <a:endParaRPr lang="en-GB" sz="2000" u="none" dirty="0">
              <a:latin typeface="+mn-lt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381628" y="1643050"/>
            <a:ext cx="23574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dirty="0" smtClean="0">
                <a:solidFill>
                  <a:srgbClr val="FFFF00"/>
                </a:solidFill>
                <a:latin typeface="+mn-lt"/>
              </a:rPr>
              <a:t>known reflection from Y-split</a:t>
            </a:r>
            <a:r>
              <a:rPr lang="en-GB" sz="2000" u="none" dirty="0" smtClean="0">
                <a:solidFill>
                  <a:srgbClr val="FFFF00"/>
                </a:solidFill>
                <a:latin typeface="+mn-lt"/>
              </a:rPr>
              <a:t> </a:t>
            </a:r>
            <a:endParaRPr lang="en-GB" sz="2000" u="none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738554" y="1357298"/>
            <a:ext cx="1143008" cy="714380"/>
          </a:xfrm>
          <a:prstGeom prst="ellipse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>
            <a:stCxn id="14" idx="1"/>
          </p:cNvCxnSpPr>
          <p:nvPr/>
        </p:nvCxnSpPr>
        <p:spPr bwMode="auto">
          <a:xfrm rot="10800000">
            <a:off x="4881562" y="1857365"/>
            <a:ext cx="500066" cy="139629"/>
          </a:xfrm>
          <a:prstGeom prst="line">
            <a:avLst/>
          </a:prstGeom>
          <a:noFill/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809728" y="4649940"/>
            <a:ext cx="2357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dirty="0" smtClean="0">
                <a:solidFill>
                  <a:srgbClr val="FFFF00"/>
                </a:solidFill>
                <a:latin typeface="Symbol" pitchFamily="18" charset="2"/>
              </a:rPr>
              <a:t>t</a:t>
            </a:r>
            <a:r>
              <a:rPr lang="en-GB" sz="2000" baseline="-25000" dirty="0" smtClean="0">
                <a:solidFill>
                  <a:srgbClr val="FFFF00"/>
                </a:solidFill>
                <a:latin typeface="+mn-lt"/>
              </a:rPr>
              <a:t>rise</a:t>
            </a:r>
            <a:r>
              <a:rPr lang="en-GB" sz="2000" dirty="0" smtClean="0">
                <a:solidFill>
                  <a:srgbClr val="FFFF00"/>
                </a:solidFill>
                <a:latin typeface="+mn-lt"/>
              </a:rPr>
              <a:t>~1.2ns</a:t>
            </a:r>
            <a:endParaRPr lang="en-GB" sz="2000" u="none" dirty="0">
              <a:solidFill>
                <a:srgbClr val="FFFF00"/>
              </a:solidFill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rot="5400000" flipH="1" flipV="1">
            <a:off x="809596" y="3357562"/>
            <a:ext cx="2571768" cy="142876"/>
          </a:xfrm>
          <a:prstGeom prst="line">
            <a:avLst/>
          </a:prstGeom>
          <a:noFill/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FP-PMT Signal Trace</a:t>
            </a:r>
            <a:endParaRPr lang="en-GB" dirty="0" smtClean="0"/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RICH Upgrade meeting, </a:t>
            </a:r>
            <a:r>
              <a:rPr lang="en-US" dirty="0" smtClean="0"/>
              <a:t>2</a:t>
            </a:r>
            <a:r>
              <a:rPr lang="en-US" dirty="0" smtClean="0"/>
              <a:t>6.08.2009</a:t>
            </a:r>
            <a:endParaRPr lang="en-US" dirty="0" smtClean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Stephan Eisenhardt</a:t>
            </a:r>
          </a:p>
        </p:txBody>
      </p:sp>
      <p:pic>
        <p:nvPicPr>
          <p:cNvPr id="5126" name="Picture 3" descr="lh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319088"/>
            <a:ext cx="922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rich_TDR_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" y="317500"/>
            <a:ext cx="554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 descr="H95001KV_LMH6702_2ConfigB_BiasTrim_14082009008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90662" y="1000125"/>
            <a:ext cx="7143751" cy="5357813"/>
          </a:xfr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238752" y="5886410"/>
            <a:ext cx="20717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dirty="0" smtClean="0">
                <a:latin typeface="+mn-lt"/>
              </a:rPr>
              <a:t>&gt;1000 pulses</a:t>
            </a:r>
            <a:r>
              <a:rPr lang="en-GB" sz="2000" u="none" dirty="0" smtClean="0">
                <a:latin typeface="+mn-lt"/>
              </a:rPr>
              <a:t> </a:t>
            </a:r>
            <a:endParaRPr lang="en-GB" sz="2000" u="none" dirty="0">
              <a:latin typeface="+mn-lt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167050" y="2352912"/>
            <a:ext cx="200026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dirty="0" smtClean="0">
                <a:latin typeface="+mn-lt"/>
              </a:rPr>
              <a:t>FP-PMT pulses</a:t>
            </a:r>
          </a:p>
          <a:p>
            <a:pPr algn="l">
              <a:spcBef>
                <a:spcPct val="50000"/>
              </a:spcBef>
            </a:pPr>
            <a:r>
              <a:rPr lang="en-GB" sz="2000" u="none" dirty="0" smtClean="0">
                <a:latin typeface="+mn-lt"/>
              </a:rPr>
              <a:t>10mV/div </a:t>
            </a:r>
            <a:endParaRPr lang="en-GB" sz="2000" u="none" dirty="0">
              <a:latin typeface="+mn-lt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524240" y="4353176"/>
            <a:ext cx="200026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dirty="0" smtClean="0">
                <a:latin typeface="+mn-lt"/>
              </a:rPr>
              <a:t>amp pulses</a:t>
            </a:r>
          </a:p>
          <a:p>
            <a:pPr algn="l">
              <a:spcBef>
                <a:spcPct val="50000"/>
              </a:spcBef>
            </a:pPr>
            <a:r>
              <a:rPr lang="en-GB" sz="2000" dirty="0" smtClean="0">
                <a:latin typeface="+mn-lt"/>
              </a:rPr>
              <a:t>50</a:t>
            </a:r>
            <a:r>
              <a:rPr lang="en-GB" sz="2000" u="none" dirty="0" smtClean="0">
                <a:latin typeface="+mn-lt"/>
              </a:rPr>
              <a:t>0mV/div </a:t>
            </a:r>
            <a:endParaRPr lang="en-GB" sz="2000" u="none" dirty="0">
              <a:latin typeface="+mn-lt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096140" y="4567490"/>
            <a:ext cx="142876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dirty="0" smtClean="0">
                <a:latin typeface="+mn-lt"/>
              </a:rPr>
              <a:t>time scale</a:t>
            </a:r>
          </a:p>
          <a:p>
            <a:pPr algn="l">
              <a:spcBef>
                <a:spcPct val="50000"/>
              </a:spcBef>
            </a:pPr>
            <a:r>
              <a:rPr lang="en-GB" sz="2000" dirty="0" smtClean="0">
                <a:latin typeface="+mn-lt"/>
              </a:rPr>
              <a:t>4ns</a:t>
            </a:r>
            <a:r>
              <a:rPr lang="en-GB" sz="2000" u="none" dirty="0" smtClean="0">
                <a:latin typeface="+mn-lt"/>
              </a:rPr>
              <a:t>/div </a:t>
            </a:r>
            <a:endParaRPr lang="en-GB" sz="2000" u="none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FP-PMT Signal Trace</a:t>
            </a:r>
            <a:endParaRPr lang="en-GB" dirty="0" smtClean="0"/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RICH Upgrade meeting, </a:t>
            </a:r>
            <a:r>
              <a:rPr lang="en-US" dirty="0" smtClean="0"/>
              <a:t>2</a:t>
            </a:r>
            <a:r>
              <a:rPr lang="en-US" dirty="0" smtClean="0"/>
              <a:t>6.08.2009</a:t>
            </a:r>
            <a:endParaRPr lang="en-US" dirty="0" smtClean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Stephan Eisenhardt</a:t>
            </a:r>
          </a:p>
        </p:txBody>
      </p:sp>
      <p:pic>
        <p:nvPicPr>
          <p:cNvPr id="5126" name="Picture 3" descr="lh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319088"/>
            <a:ext cx="922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rich_TDR_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" y="317500"/>
            <a:ext cx="554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 descr="H95001KV_LMH6702_2ConfigB_BiasTrim_14082009009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90662" y="1000125"/>
            <a:ext cx="7143751" cy="5357813"/>
          </a:xfr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238752" y="5886410"/>
            <a:ext cx="20717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dirty="0" smtClean="0">
                <a:latin typeface="+mn-lt"/>
              </a:rPr>
              <a:t>&gt;1000 pulses</a:t>
            </a:r>
            <a:r>
              <a:rPr lang="en-GB" sz="2000" u="none" dirty="0" smtClean="0">
                <a:latin typeface="+mn-lt"/>
              </a:rPr>
              <a:t> </a:t>
            </a:r>
            <a:endParaRPr lang="en-GB" sz="2000" u="none" dirty="0">
              <a:latin typeface="+mn-lt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167050" y="2352912"/>
            <a:ext cx="200026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dirty="0" smtClean="0">
                <a:latin typeface="+mn-lt"/>
              </a:rPr>
              <a:t>FP-PMT pulses</a:t>
            </a:r>
          </a:p>
          <a:p>
            <a:pPr algn="l">
              <a:spcBef>
                <a:spcPct val="50000"/>
              </a:spcBef>
            </a:pPr>
            <a:r>
              <a:rPr lang="en-GB" sz="2000" u="none" dirty="0" smtClean="0">
                <a:latin typeface="+mn-lt"/>
              </a:rPr>
              <a:t>10mV/div </a:t>
            </a:r>
            <a:endParaRPr lang="en-GB" sz="2000" u="none" dirty="0">
              <a:latin typeface="+mn-lt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524240" y="4353176"/>
            <a:ext cx="200026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dirty="0" smtClean="0">
                <a:latin typeface="+mn-lt"/>
              </a:rPr>
              <a:t>amp pulses</a:t>
            </a:r>
          </a:p>
          <a:p>
            <a:pPr algn="l">
              <a:spcBef>
                <a:spcPct val="50000"/>
              </a:spcBef>
            </a:pPr>
            <a:r>
              <a:rPr lang="en-GB" sz="2000" dirty="0" smtClean="0">
                <a:latin typeface="+mn-lt"/>
              </a:rPr>
              <a:t>50</a:t>
            </a:r>
            <a:r>
              <a:rPr lang="en-GB" sz="2000" u="none" dirty="0" smtClean="0">
                <a:latin typeface="+mn-lt"/>
              </a:rPr>
              <a:t>0mV/div </a:t>
            </a:r>
            <a:endParaRPr lang="en-GB" sz="2000" u="none" dirty="0">
              <a:latin typeface="+mn-lt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096140" y="4567490"/>
            <a:ext cx="142876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dirty="0" smtClean="0">
                <a:latin typeface="+mn-lt"/>
              </a:rPr>
              <a:t>time scale</a:t>
            </a:r>
          </a:p>
          <a:p>
            <a:pPr algn="l">
              <a:spcBef>
                <a:spcPct val="50000"/>
              </a:spcBef>
            </a:pPr>
            <a:r>
              <a:rPr lang="en-GB" sz="2000" dirty="0" smtClean="0">
                <a:latin typeface="+mn-lt"/>
              </a:rPr>
              <a:t>10ns</a:t>
            </a:r>
            <a:r>
              <a:rPr lang="en-GB" sz="2000" u="none" dirty="0" smtClean="0">
                <a:latin typeface="+mn-lt"/>
              </a:rPr>
              <a:t>/div </a:t>
            </a:r>
            <a:endParaRPr lang="en-GB" sz="2000" u="none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FP-PMT Signal Trace</a:t>
            </a:r>
            <a:endParaRPr lang="en-GB" dirty="0" smtClean="0"/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RICH Upgrade meeting, </a:t>
            </a:r>
            <a:r>
              <a:rPr lang="en-US" dirty="0" smtClean="0"/>
              <a:t>2</a:t>
            </a:r>
            <a:r>
              <a:rPr lang="en-US" dirty="0" smtClean="0"/>
              <a:t>6.08.2009</a:t>
            </a:r>
            <a:endParaRPr lang="en-US" dirty="0" smtClean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Stephan Eisenhardt</a:t>
            </a:r>
          </a:p>
        </p:txBody>
      </p:sp>
      <p:pic>
        <p:nvPicPr>
          <p:cNvPr id="5126" name="Picture 3" descr="lh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319088"/>
            <a:ext cx="922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rich_TDR_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" y="317500"/>
            <a:ext cx="554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 descr="H95001KV_LMH6702_2ConfigB_BiasTrim_14082009015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90662" y="1000125"/>
            <a:ext cx="7143751" cy="5357813"/>
          </a:xfr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238752" y="5886410"/>
            <a:ext cx="20717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dirty="0" smtClean="0">
                <a:latin typeface="+mn-lt"/>
              </a:rPr>
              <a:t>&gt;1000 pulses</a:t>
            </a:r>
            <a:r>
              <a:rPr lang="en-GB" sz="2000" u="none" dirty="0" smtClean="0">
                <a:latin typeface="+mn-lt"/>
              </a:rPr>
              <a:t> </a:t>
            </a:r>
            <a:endParaRPr lang="en-GB" sz="2000" u="none" dirty="0">
              <a:latin typeface="+mn-lt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167050" y="2352912"/>
            <a:ext cx="200026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dirty="0" smtClean="0">
                <a:latin typeface="+mn-lt"/>
              </a:rPr>
              <a:t>FP-PMT pulses</a:t>
            </a:r>
          </a:p>
          <a:p>
            <a:pPr algn="l">
              <a:spcBef>
                <a:spcPct val="50000"/>
              </a:spcBef>
            </a:pPr>
            <a:r>
              <a:rPr lang="en-GB" sz="2000" u="none" dirty="0" smtClean="0">
                <a:latin typeface="+mn-lt"/>
              </a:rPr>
              <a:t>10mV/div </a:t>
            </a:r>
            <a:endParaRPr lang="en-GB" sz="2000" u="none" dirty="0">
              <a:latin typeface="+mn-lt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524240" y="4353176"/>
            <a:ext cx="200026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dirty="0" smtClean="0">
                <a:latin typeface="+mn-lt"/>
              </a:rPr>
              <a:t>amp pulses</a:t>
            </a:r>
          </a:p>
          <a:p>
            <a:pPr algn="l">
              <a:spcBef>
                <a:spcPct val="50000"/>
              </a:spcBef>
            </a:pPr>
            <a:r>
              <a:rPr lang="en-GB" sz="2000" dirty="0" smtClean="0">
                <a:latin typeface="+mn-lt"/>
              </a:rPr>
              <a:t>50</a:t>
            </a:r>
            <a:r>
              <a:rPr lang="en-GB" sz="2000" u="none" dirty="0" smtClean="0">
                <a:latin typeface="+mn-lt"/>
              </a:rPr>
              <a:t>0mV/div </a:t>
            </a:r>
            <a:endParaRPr lang="en-GB" sz="2000" u="none" dirty="0">
              <a:latin typeface="+mn-lt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096140" y="4567490"/>
            <a:ext cx="142876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dirty="0" smtClean="0">
                <a:latin typeface="+mn-lt"/>
              </a:rPr>
              <a:t>time scale</a:t>
            </a:r>
          </a:p>
          <a:p>
            <a:pPr algn="l">
              <a:spcBef>
                <a:spcPct val="50000"/>
              </a:spcBef>
            </a:pPr>
            <a:r>
              <a:rPr lang="en-GB" sz="2000" dirty="0" smtClean="0">
                <a:latin typeface="+mn-lt"/>
              </a:rPr>
              <a:t>40ns</a:t>
            </a:r>
            <a:r>
              <a:rPr lang="en-GB" sz="2000" u="none" dirty="0" smtClean="0">
                <a:latin typeface="+mn-lt"/>
              </a:rPr>
              <a:t>/div </a:t>
            </a:r>
            <a:endParaRPr lang="en-GB" sz="2000" u="none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Conclusions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RICH Upgrade meeting, 16.04.2009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Stephan Eisenhardt</a:t>
            </a:r>
          </a:p>
        </p:txBody>
      </p:sp>
      <p:pic>
        <p:nvPicPr>
          <p:cNvPr id="5126" name="Picture 3" descr="lh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319088"/>
            <a:ext cx="922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rich_TDR_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" y="317500"/>
            <a:ext cx="554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42950" y="1000108"/>
            <a:ext cx="8782082" cy="5357850"/>
          </a:xfrm>
        </p:spPr>
        <p:txBody>
          <a:bodyPr/>
          <a:lstStyle/>
          <a:p>
            <a:r>
              <a:rPr lang="en-GB" sz="2000" dirty="0" smtClean="0"/>
              <a:t>Amplifier development took longer than expected</a:t>
            </a:r>
          </a:p>
          <a:p>
            <a:pPr>
              <a:buNone/>
            </a:pPr>
            <a:r>
              <a:rPr lang="en-GB" sz="2000" dirty="0" smtClean="0"/>
              <a:t>	(not aided by me being ill for &gt;1 month…)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Prototype amplifier works very well</a:t>
            </a:r>
          </a:p>
          <a:p>
            <a:pPr lvl="1"/>
            <a:r>
              <a:rPr lang="en-GB" sz="1600" dirty="0" smtClean="0"/>
              <a:t>linear in charge amplification</a:t>
            </a:r>
          </a:p>
          <a:p>
            <a:pPr lvl="1"/>
            <a:r>
              <a:rPr lang="en-GB" sz="1600" dirty="0" smtClean="0"/>
              <a:t>large gain</a:t>
            </a:r>
          </a:p>
          <a:p>
            <a:pPr lvl="1"/>
            <a:r>
              <a:rPr lang="en-GB" sz="1600" dirty="0" smtClean="0"/>
              <a:t>low noise</a:t>
            </a:r>
          </a:p>
          <a:p>
            <a:endParaRPr lang="en-GB" sz="2000" dirty="0" smtClean="0"/>
          </a:p>
          <a:p>
            <a:r>
              <a:rPr lang="en-GB" sz="2000" dirty="0" smtClean="0"/>
              <a:t>PCB </a:t>
            </a:r>
            <a:r>
              <a:rPr lang="en-GB" sz="2000" dirty="0" smtClean="0"/>
              <a:t>s</a:t>
            </a:r>
            <a:r>
              <a:rPr lang="en-GB" sz="2000" dirty="0" smtClean="0"/>
              <a:t>tatus</a:t>
            </a:r>
          </a:p>
          <a:p>
            <a:pPr lvl="1"/>
            <a:r>
              <a:rPr lang="en-GB" sz="1600" dirty="0" smtClean="0"/>
              <a:t>amplifier PCB just back from production</a:t>
            </a:r>
          </a:p>
          <a:p>
            <a:pPr lvl="1"/>
            <a:r>
              <a:rPr lang="en-GB" sz="1600" dirty="0" smtClean="0"/>
              <a:t>motherboard PCB on the drawing board</a:t>
            </a:r>
          </a:p>
          <a:p>
            <a:endParaRPr lang="en-GB" sz="2000" dirty="0" smtClean="0"/>
          </a:p>
          <a:p>
            <a:r>
              <a:rPr lang="en-GB" sz="2000" dirty="0" smtClean="0"/>
              <a:t>FP-PMT signal trace</a:t>
            </a:r>
          </a:p>
          <a:p>
            <a:pPr lvl="1"/>
            <a:r>
              <a:rPr lang="en-GB" sz="1600" dirty="0" smtClean="0"/>
              <a:t>fast signal indeed: </a:t>
            </a:r>
            <a:r>
              <a:rPr lang="en-GB" sz="1600" dirty="0" err="1" smtClean="0">
                <a:latin typeface="Symbol" pitchFamily="18" charset="2"/>
              </a:rPr>
              <a:t>t</a:t>
            </a:r>
            <a:r>
              <a:rPr lang="en-GB" sz="1600" baseline="-25000" dirty="0" err="1" smtClean="0"/>
              <a:t>rise</a:t>
            </a:r>
            <a:r>
              <a:rPr lang="en-GB" sz="1600" dirty="0" smtClean="0"/>
              <a:t> ~0.8ns as in data sheet</a:t>
            </a:r>
          </a:p>
          <a:p>
            <a:pPr lvl="1"/>
            <a:r>
              <a:rPr lang="en-GB" sz="1600" dirty="0" smtClean="0"/>
              <a:t>ringing on the trace: not yet understood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Spare Slides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RICH Upgrade meeting, 16.04.2009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Stephan Eisenhardt</a:t>
            </a:r>
          </a:p>
        </p:txBody>
      </p:sp>
      <p:pic>
        <p:nvPicPr>
          <p:cNvPr id="5126" name="Picture 3" descr="lh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319088"/>
            <a:ext cx="922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rich_TDR_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" y="317500"/>
            <a:ext cx="554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42950" y="1000108"/>
            <a:ext cx="8353454" cy="5357850"/>
          </a:xfrm>
        </p:spPr>
        <p:txBody>
          <a:bodyPr/>
          <a:lstStyle/>
          <a:p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Task: Build a Reference Readout .</a:t>
            </a:r>
            <a:endParaRPr lang="en-GB" dirty="0" smtClean="0"/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RICH Upgrade meeting, </a:t>
            </a:r>
            <a:r>
              <a:rPr lang="en-US" dirty="0" smtClean="0"/>
              <a:t>2</a:t>
            </a:r>
            <a:r>
              <a:rPr lang="en-US" dirty="0" smtClean="0"/>
              <a:t>6.08.2009</a:t>
            </a:r>
            <a:endParaRPr lang="en-US" dirty="0" smtClean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Stephan Eisenhardt</a:t>
            </a:r>
          </a:p>
        </p:txBody>
      </p:sp>
      <p:pic>
        <p:nvPicPr>
          <p:cNvPr id="5126" name="Picture 3" descr="lh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319088"/>
            <a:ext cx="922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rich_TDR_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" y="317500"/>
            <a:ext cx="554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42950" y="1000108"/>
            <a:ext cx="8639206" cy="5357850"/>
          </a:xfrm>
        </p:spPr>
        <p:txBody>
          <a:bodyPr/>
          <a:lstStyle/>
          <a:p>
            <a:r>
              <a:rPr lang="en-GB" dirty="0" smtClean="0"/>
              <a:t>Adapt signal output of FP-PMT to charge sensitive ADCs</a:t>
            </a:r>
            <a:endParaRPr lang="en-GB" dirty="0" smtClean="0"/>
          </a:p>
        </p:txBody>
      </p:sp>
      <p:pic>
        <p:nvPicPr>
          <p:cNvPr id="8" name="Picture 6" descr="MaPMT_H95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5" y="1714488"/>
            <a:ext cx="4524375" cy="3076575"/>
          </a:xfrm>
          <a:prstGeom prst="rect">
            <a:avLst/>
          </a:prstGeom>
          <a:noFill/>
        </p:spPr>
      </p:pic>
      <p:pic>
        <p:nvPicPr>
          <p:cNvPr id="10" name="Picture 6" descr="V792_QD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4711" y="1462619"/>
            <a:ext cx="1285875" cy="3810000"/>
          </a:xfrm>
          <a:prstGeom prst="rect">
            <a:avLst/>
          </a:prstGeom>
          <a:noFill/>
        </p:spPr>
      </p:pic>
      <p:pic>
        <p:nvPicPr>
          <p:cNvPr id="11" name="Picture 6" descr="V792_QD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53" y="1462619"/>
            <a:ext cx="1285875" cy="3810000"/>
          </a:xfrm>
          <a:prstGeom prst="rect">
            <a:avLst/>
          </a:prstGeom>
          <a:noFill/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381760" y="5286388"/>
            <a:ext cx="307183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u="none" dirty="0" smtClean="0">
                <a:solidFill>
                  <a:schemeClr val="tx1"/>
                </a:solidFill>
                <a:latin typeface="+mn-lt"/>
              </a:rPr>
              <a:t>ADC Range</a:t>
            </a:r>
            <a:r>
              <a:rPr lang="en-GB" sz="2000" u="none" dirty="0">
                <a:solidFill>
                  <a:schemeClr val="tx1"/>
                </a:solidFill>
                <a:latin typeface="+mn-lt"/>
              </a:rPr>
              <a:t>: 0 – </a:t>
            </a:r>
            <a:r>
              <a:rPr lang="en-GB" sz="2000" u="none" dirty="0" smtClean="0">
                <a:solidFill>
                  <a:schemeClr val="tx1"/>
                </a:solidFill>
                <a:latin typeface="+mn-lt"/>
              </a:rPr>
              <a:t>400pC</a:t>
            </a:r>
          </a:p>
          <a:p>
            <a:pPr algn="l">
              <a:spcBef>
                <a:spcPct val="50000"/>
              </a:spcBef>
            </a:pP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Resolution: </a:t>
            </a:r>
            <a:r>
              <a:rPr lang="en-GB" sz="2000" u="none" dirty="0" smtClean="0">
                <a:solidFill>
                  <a:schemeClr val="tx1"/>
                </a:solidFill>
                <a:latin typeface="+mn-lt"/>
              </a:rPr>
              <a:t>0.10pC</a:t>
            </a:r>
          </a:p>
          <a:p>
            <a:pPr algn="l">
              <a:spcBef>
                <a:spcPct val="50000"/>
              </a:spcBef>
            </a:pP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2x32 channels</a:t>
            </a:r>
            <a:r>
              <a:rPr lang="en-GB" sz="2000" u="none" dirty="0" smtClean="0">
                <a:solidFill>
                  <a:schemeClr val="tx1"/>
                </a:solidFill>
                <a:latin typeface="+mn-lt"/>
              </a:rPr>
              <a:t> </a:t>
            </a:r>
            <a:endParaRPr lang="en-GB" sz="2000" u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23844" y="5248833"/>
            <a:ext cx="542928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u="none" dirty="0" smtClean="0">
                <a:solidFill>
                  <a:schemeClr val="tx1"/>
                </a:solidFill>
                <a:latin typeface="+mn-lt"/>
              </a:rPr>
              <a:t>PMT signal:  0.06 </a:t>
            </a:r>
            <a:r>
              <a:rPr lang="en-GB" sz="2000" u="none" dirty="0">
                <a:solidFill>
                  <a:schemeClr val="tx1"/>
                </a:solidFill>
                <a:latin typeface="+mn-lt"/>
              </a:rPr>
              <a:t>– </a:t>
            </a:r>
            <a:r>
              <a:rPr lang="en-GB" sz="2000" u="none" dirty="0" smtClean="0">
                <a:solidFill>
                  <a:schemeClr val="tx1"/>
                </a:solidFill>
                <a:latin typeface="+mn-lt"/>
              </a:rPr>
              <a:t>0.24pC   (</a:t>
            </a: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0.375 </a:t>
            </a:r>
            <a:r>
              <a:rPr lang="en-GB" sz="2000" dirty="0" smtClean="0">
                <a:solidFill>
                  <a:schemeClr val="tx1"/>
                </a:solidFill>
              </a:rPr>
              <a:t>– </a:t>
            </a: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1.5 Me</a:t>
            </a:r>
            <a:r>
              <a:rPr lang="en-GB" sz="2000" baseline="30000" dirty="0" smtClean="0">
                <a:solidFill>
                  <a:schemeClr val="tx1"/>
                </a:solidFill>
                <a:latin typeface="+mn-lt"/>
              </a:rPr>
              <a:t>-</a:t>
            </a: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algn="l">
              <a:spcBef>
                <a:spcPct val="50000"/>
              </a:spcBef>
            </a:pP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256 channels</a:t>
            </a:r>
            <a:endParaRPr lang="en-GB" sz="2000" u="none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381628" y="3187013"/>
            <a:ext cx="17859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need 64x amp:</a:t>
            </a:r>
          </a:p>
          <a:p>
            <a:pPr algn="l">
              <a:spcBef>
                <a:spcPct val="50000"/>
              </a:spcBef>
            </a:pPr>
            <a:r>
              <a:rPr lang="en-GB" sz="2000" u="none" dirty="0" smtClean="0">
                <a:solidFill>
                  <a:schemeClr val="tx1"/>
                </a:solidFill>
                <a:latin typeface="+mn-lt"/>
              </a:rPr>
              <a:t>gain ~100 </a:t>
            </a:r>
            <a:endParaRPr lang="en-GB" sz="2000" u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5881694" y="2714620"/>
            <a:ext cx="642942" cy="357190"/>
          </a:xfrm>
          <a:prstGeom prst="rightArrow">
            <a:avLst/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How to …</a:t>
            </a:r>
            <a:endParaRPr lang="en-GB" dirty="0" smtClean="0"/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RICH Upgrade meeting, </a:t>
            </a:r>
            <a:r>
              <a:rPr lang="en-US" dirty="0" smtClean="0"/>
              <a:t>2</a:t>
            </a:r>
            <a:r>
              <a:rPr lang="en-US" dirty="0" smtClean="0"/>
              <a:t>6.08.2009</a:t>
            </a:r>
            <a:endParaRPr lang="en-US" dirty="0" smtClean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Stephan Eisenhardt</a:t>
            </a:r>
          </a:p>
        </p:txBody>
      </p:sp>
      <p:pic>
        <p:nvPicPr>
          <p:cNvPr id="5126" name="Picture 3" descr="lh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319088"/>
            <a:ext cx="922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rich_TDR_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" y="317500"/>
            <a:ext cx="554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42950" y="1000108"/>
            <a:ext cx="8639206" cy="5357850"/>
          </a:xfrm>
        </p:spPr>
        <p:txBody>
          <a:bodyPr/>
          <a:lstStyle/>
          <a:p>
            <a:r>
              <a:rPr lang="en-GB" dirty="0" smtClean="0"/>
              <a:t>Commercial fast amps too expensive for 64 channels:</a:t>
            </a:r>
          </a:p>
          <a:p>
            <a:pPr lvl="1"/>
            <a:r>
              <a:rPr lang="en-GB" sz="1800" dirty="0" smtClean="0"/>
              <a:t>channel gain: 10</a:t>
            </a:r>
          </a:p>
          <a:p>
            <a:pPr lvl="1"/>
            <a:r>
              <a:rPr lang="en-GB" sz="1800" dirty="0" smtClean="0"/>
              <a:t>e.g. 16 channels for ~ £ 3000.-</a:t>
            </a:r>
            <a:endParaRPr lang="en-GB" sz="1800" dirty="0" smtClean="0">
              <a:sym typeface="Symbol"/>
            </a:endParaRPr>
          </a:p>
          <a:p>
            <a:pPr lvl="1"/>
            <a:r>
              <a:rPr lang="en-GB" sz="1800" dirty="0" smtClean="0">
                <a:sym typeface="Symbol"/>
              </a:rPr>
              <a:t>OK for 8 channels, as done for </a:t>
            </a:r>
            <a:r>
              <a:rPr lang="en-GB" sz="1800" dirty="0" err="1" smtClean="0">
                <a:sym typeface="Symbol"/>
              </a:rPr>
              <a:t>MaPMT</a:t>
            </a:r>
            <a:endParaRPr lang="en-GB" sz="1800" dirty="0" smtClean="0">
              <a:sym typeface="Symbol"/>
            </a:endParaRPr>
          </a:p>
          <a:p>
            <a:pPr lvl="1"/>
            <a:r>
              <a:rPr lang="en-GB" sz="1800" dirty="0" smtClean="0">
                <a:sym typeface="Symbol"/>
              </a:rPr>
              <a:t>too expensive for 64 channels (</a:t>
            </a:r>
            <a:r>
              <a:rPr lang="en-GB" sz="1800" dirty="0" smtClean="0">
                <a:sym typeface="Symbol"/>
              </a:rPr>
              <a:t> = £ 24000</a:t>
            </a:r>
            <a:r>
              <a:rPr lang="en-GB" sz="1800" dirty="0" smtClean="0">
                <a:sym typeface="Symbol"/>
              </a:rPr>
              <a:t>.-)</a:t>
            </a:r>
          </a:p>
          <a:p>
            <a:endParaRPr lang="en-GB" dirty="0" smtClean="0"/>
          </a:p>
          <a:p>
            <a:r>
              <a:rPr lang="en-GB" dirty="0" smtClean="0"/>
              <a:t>Alternative : build your own…</a:t>
            </a:r>
          </a:p>
          <a:p>
            <a:pPr lvl="1"/>
            <a:r>
              <a:rPr lang="en-GB" sz="1800" dirty="0" smtClean="0">
                <a:sym typeface="Symbol"/>
              </a:rPr>
              <a:t>large gain</a:t>
            </a:r>
          </a:p>
          <a:p>
            <a:pPr lvl="1"/>
            <a:r>
              <a:rPr lang="en-GB" sz="1800" dirty="0" smtClean="0">
                <a:sym typeface="Symbol"/>
              </a:rPr>
              <a:t>low noise</a:t>
            </a:r>
          </a:p>
          <a:p>
            <a:pPr lvl="1"/>
            <a:r>
              <a:rPr lang="en-GB" sz="1800" dirty="0" smtClean="0">
                <a:sym typeface="Symbol"/>
              </a:rPr>
              <a:t>linear in charge amplification</a:t>
            </a:r>
          </a:p>
          <a:p>
            <a:pPr lvl="1"/>
            <a:r>
              <a:rPr lang="en-GB" sz="1800" dirty="0" smtClean="0">
                <a:sym typeface="Symbol"/>
              </a:rPr>
              <a:t>fast (base of pulse shape &lt;15ns)</a:t>
            </a:r>
          </a:p>
          <a:p>
            <a:pPr lvl="1"/>
            <a:endParaRPr lang="en-GB" sz="1800" dirty="0" smtClean="0">
              <a:sym typeface="Symbol"/>
            </a:endParaRPr>
          </a:p>
        </p:txBody>
      </p:sp>
      <p:pic>
        <p:nvPicPr>
          <p:cNvPr id="10" name="Picture 5" descr="N7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7710" y="1454980"/>
            <a:ext cx="531084" cy="3331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0090717_AmpCircuit_c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1562" y="2643182"/>
            <a:ext cx="4558285" cy="3268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Our Solution</a:t>
            </a:r>
            <a:endParaRPr lang="en-GB" dirty="0" smtClean="0"/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RICH Upgrade meeting, </a:t>
            </a:r>
            <a:r>
              <a:rPr lang="en-US" dirty="0" smtClean="0"/>
              <a:t>2</a:t>
            </a:r>
            <a:r>
              <a:rPr lang="en-US" dirty="0" smtClean="0"/>
              <a:t>6.08.2009</a:t>
            </a:r>
            <a:endParaRPr lang="en-US" dirty="0" smtClean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Stephan Eisenhardt</a:t>
            </a:r>
          </a:p>
        </p:txBody>
      </p:sp>
      <p:pic>
        <p:nvPicPr>
          <p:cNvPr id="5126" name="Picture 3" descr="lhc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6575" y="319088"/>
            <a:ext cx="922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rich_TDR_3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" y="317500"/>
            <a:ext cx="554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42950" y="1000108"/>
            <a:ext cx="8639206" cy="5357850"/>
          </a:xfrm>
        </p:spPr>
        <p:txBody>
          <a:bodyPr/>
          <a:lstStyle/>
          <a:p>
            <a:r>
              <a:rPr lang="en-GB" sz="2000" dirty="0" smtClean="0"/>
              <a:t>Base: op-amp LMH 6702</a:t>
            </a:r>
          </a:p>
          <a:p>
            <a:pPr lvl="1"/>
            <a:r>
              <a:rPr lang="en-GB" sz="1600" dirty="0" smtClean="0"/>
              <a:t>non-differential, wideband op-amp</a:t>
            </a:r>
          </a:p>
          <a:p>
            <a:pPr lvl="1"/>
            <a:r>
              <a:rPr lang="en-GB" sz="1600" dirty="0" smtClean="0"/>
              <a:t>ultra low distortion</a:t>
            </a:r>
          </a:p>
          <a:p>
            <a:pPr lvl="1"/>
            <a:r>
              <a:rPr lang="en-GB" sz="1600" dirty="0" smtClean="0"/>
              <a:t>bandwidth at gain 2: 		1.7GHz 	(output signal &lt;0.5Vpp)</a:t>
            </a:r>
          </a:p>
          <a:p>
            <a:pPr lvl="1"/>
            <a:r>
              <a:rPr lang="en-GB" sz="1600" dirty="0" smtClean="0"/>
              <a:t>bandwidth at gain 10:		370MHz</a:t>
            </a:r>
          </a:p>
          <a:p>
            <a:pPr lvl="1"/>
            <a:r>
              <a:rPr lang="en-GB" sz="1600" dirty="0" smtClean="0"/>
              <a:t>operated in inverting mode</a:t>
            </a:r>
          </a:p>
          <a:p>
            <a:pPr lvl="1"/>
            <a:r>
              <a:rPr lang="en-GB" sz="1600" dirty="0" smtClean="0"/>
              <a:t>fast slew rate:		3100V/</a:t>
            </a:r>
            <a:r>
              <a:rPr lang="en-GB" sz="1600" dirty="0" smtClean="0">
                <a:latin typeface="Symbol" pitchFamily="18" charset="2"/>
              </a:rPr>
              <a:t>m</a:t>
            </a:r>
            <a:r>
              <a:rPr lang="en-GB" sz="1600" dirty="0" smtClean="0"/>
              <a:t>s</a:t>
            </a:r>
          </a:p>
          <a:p>
            <a:pPr lvl="1"/>
            <a:r>
              <a:rPr lang="en-GB" sz="1600" dirty="0" smtClean="0"/>
              <a:t>low noise:			1.83nV/ </a:t>
            </a:r>
            <a:r>
              <a:rPr lang="en-GB" sz="1600" dirty="0" smtClean="0">
                <a:sym typeface="Symbol"/>
              </a:rPr>
              <a:t>Hz</a:t>
            </a:r>
            <a:endParaRPr lang="en-GB" sz="1600" dirty="0" smtClean="0"/>
          </a:p>
          <a:p>
            <a:endParaRPr lang="en-GB" sz="2000" dirty="0" smtClean="0"/>
          </a:p>
          <a:p>
            <a:r>
              <a:rPr lang="en-GB" sz="2000" dirty="0" smtClean="0"/>
              <a:t>Our layout:</a:t>
            </a:r>
          </a:p>
          <a:p>
            <a:pPr lvl="1"/>
            <a:r>
              <a:rPr lang="en-GB" sz="1600" dirty="0" smtClean="0"/>
              <a:t>two-stage amplifier</a:t>
            </a:r>
          </a:p>
          <a:p>
            <a:pPr lvl="1"/>
            <a:r>
              <a:rPr lang="en-GB" sz="1600" dirty="0" smtClean="0"/>
              <a:t>50</a:t>
            </a:r>
            <a:r>
              <a:rPr lang="en-GB" sz="1600" dirty="0" smtClean="0">
                <a:latin typeface="Symbol" pitchFamily="18" charset="2"/>
              </a:rPr>
              <a:t>W</a:t>
            </a:r>
            <a:r>
              <a:rPr lang="en-GB" sz="1600" dirty="0" smtClean="0"/>
              <a:t> input and output termination</a:t>
            </a:r>
            <a:endParaRPr lang="en-GB" sz="1600" dirty="0" smtClean="0"/>
          </a:p>
          <a:p>
            <a:pPr lvl="1"/>
            <a:r>
              <a:rPr lang="en-GB" sz="1600" dirty="0" smtClean="0"/>
              <a:t>each stage with gain 10</a:t>
            </a:r>
          </a:p>
          <a:p>
            <a:pPr lvl="1">
              <a:buNone/>
            </a:pPr>
            <a:r>
              <a:rPr lang="en-GB" sz="1600" dirty="0" smtClean="0"/>
              <a:t>	</a:t>
            </a:r>
            <a:r>
              <a:rPr lang="en-GB" sz="1600" dirty="0" smtClean="0">
                <a:sym typeface="Symbol"/>
              </a:rPr>
              <a:t> operation outside recommended range…</a:t>
            </a:r>
            <a:endParaRPr lang="en-GB" sz="1600" dirty="0" smtClean="0"/>
          </a:p>
          <a:p>
            <a:pPr lvl="1"/>
            <a:r>
              <a:rPr lang="en-GB" sz="1600" dirty="0" smtClean="0"/>
              <a:t>strong noise filtering</a:t>
            </a:r>
          </a:p>
          <a:p>
            <a:pPr lvl="1"/>
            <a:r>
              <a:rPr lang="en-GB" sz="1600" dirty="0" smtClean="0"/>
              <a:t>signal GND and power GND separated</a:t>
            </a:r>
          </a:p>
          <a:p>
            <a:pPr lvl="1"/>
            <a:endParaRPr lang="en-GB" sz="1600" dirty="0" smtClean="0"/>
          </a:p>
          <a:p>
            <a:pPr lvl="1"/>
            <a:endParaRPr lang="en-GB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Biasing</a:t>
            </a:r>
            <a:endParaRPr lang="en-GB" dirty="0" smtClean="0"/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RICH Upgrade meeting, </a:t>
            </a:r>
            <a:r>
              <a:rPr lang="en-US" dirty="0" smtClean="0"/>
              <a:t>2</a:t>
            </a:r>
            <a:r>
              <a:rPr lang="en-US" dirty="0" smtClean="0"/>
              <a:t>6.08.2009</a:t>
            </a:r>
            <a:endParaRPr lang="en-US" dirty="0" smtClean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Stephan Eisenhardt</a:t>
            </a:r>
          </a:p>
        </p:txBody>
      </p:sp>
      <p:pic>
        <p:nvPicPr>
          <p:cNvPr id="5126" name="Picture 3" descr="lh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319088"/>
            <a:ext cx="922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rich_TDR_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" y="317500"/>
            <a:ext cx="554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42950" y="1000108"/>
            <a:ext cx="8639206" cy="5357850"/>
          </a:xfrm>
        </p:spPr>
        <p:txBody>
          <a:bodyPr/>
          <a:lstStyle/>
          <a:p>
            <a:r>
              <a:rPr lang="en-GB" sz="2000" dirty="0" smtClean="0"/>
              <a:t>Restriction by the input circuit of the</a:t>
            </a:r>
            <a:r>
              <a:rPr lang="en-GB" sz="2000" dirty="0" smtClean="0"/>
              <a:t> V792:  </a:t>
            </a:r>
            <a:r>
              <a:rPr lang="en-GB" sz="2000" dirty="0" smtClean="0">
                <a:solidFill>
                  <a:srgbClr val="FF0000"/>
                </a:solidFill>
              </a:rPr>
              <a:t>may not exceed +15mV</a:t>
            </a:r>
            <a:endParaRPr lang="en-GB" sz="2000" dirty="0" smtClean="0">
              <a:solidFill>
                <a:srgbClr val="FF0000"/>
              </a:solidFill>
            </a:endParaRPr>
          </a:p>
          <a:p>
            <a:pPr lvl="1"/>
            <a:r>
              <a:rPr lang="en-GB" sz="1600" dirty="0" smtClean="0"/>
              <a:t>risk of damage to the input circuit</a:t>
            </a:r>
          </a:p>
          <a:p>
            <a:pPr lvl="1"/>
            <a:r>
              <a:rPr lang="en-GB" sz="1600" dirty="0" smtClean="0"/>
              <a:t>i.e. positive overshoots may kill the expensive devices…</a:t>
            </a:r>
          </a:p>
          <a:p>
            <a:endParaRPr lang="en-GB" sz="2000" dirty="0" smtClean="0"/>
          </a:p>
          <a:p>
            <a:r>
              <a:rPr lang="en-GB" sz="2000" dirty="0" smtClean="0"/>
              <a:t>Solution:</a:t>
            </a:r>
          </a:p>
          <a:p>
            <a:pPr lvl="1"/>
            <a:r>
              <a:rPr lang="en-GB" sz="1600" dirty="0" smtClean="0"/>
              <a:t>adjustable bias circuit in the output</a:t>
            </a:r>
          </a:p>
          <a:p>
            <a:pPr lvl="1"/>
            <a:r>
              <a:rPr lang="en-GB" sz="1600" dirty="0" smtClean="0"/>
              <a:t>capacitive decoupling (100nF)</a:t>
            </a:r>
          </a:p>
          <a:p>
            <a:pPr lvl="1"/>
            <a:r>
              <a:rPr lang="en-GB" sz="1600" dirty="0" smtClean="0"/>
              <a:t>bias adjustable (0…-5V)</a:t>
            </a:r>
          </a:p>
          <a:p>
            <a:pPr lvl="1"/>
            <a:r>
              <a:rPr lang="en-GB" sz="1600" dirty="0" smtClean="0"/>
              <a:t>use low noise trimmer (500</a:t>
            </a:r>
            <a:r>
              <a:rPr lang="en-GB" sz="1600" dirty="0" smtClean="0">
                <a:latin typeface="Symbol" pitchFamily="18" charset="2"/>
              </a:rPr>
              <a:t>W</a:t>
            </a:r>
            <a:r>
              <a:rPr lang="en-GB" sz="1600" dirty="0" smtClean="0"/>
              <a:t>, 25 turn)</a:t>
            </a:r>
          </a:p>
          <a:p>
            <a:endParaRPr lang="en-GB" sz="2000" dirty="0" smtClean="0"/>
          </a:p>
          <a:p>
            <a:r>
              <a:rPr lang="en-GB" sz="2000" dirty="0" smtClean="0"/>
              <a:t>Operation:</a:t>
            </a:r>
          </a:p>
          <a:p>
            <a:pPr lvl="1"/>
            <a:r>
              <a:rPr lang="en-GB" sz="1600" dirty="0" smtClean="0"/>
              <a:t>mandatory study of output signals before connecting to V792</a:t>
            </a:r>
          </a:p>
          <a:p>
            <a:pPr lvl="1"/>
            <a:r>
              <a:rPr lang="en-GB" sz="1600" dirty="0" smtClean="0"/>
              <a:t>set biases for all channels individually to a safe value…</a:t>
            </a:r>
          </a:p>
        </p:txBody>
      </p:sp>
      <p:pic>
        <p:nvPicPr>
          <p:cNvPr id="9" name="Picture 8" descr="20090721_BiasingCicuit_c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95942" y="2000240"/>
            <a:ext cx="3538538" cy="248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LMH67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3909" y="1481205"/>
            <a:ext cx="6726875" cy="501962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The Prototype</a:t>
            </a:r>
            <a:endParaRPr lang="en-GB" dirty="0" smtClean="0"/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RICH Upgrade meeting, </a:t>
            </a:r>
            <a:r>
              <a:rPr lang="en-US" dirty="0" smtClean="0"/>
              <a:t>2</a:t>
            </a:r>
            <a:r>
              <a:rPr lang="en-US" dirty="0" smtClean="0"/>
              <a:t>6.08.2009</a:t>
            </a:r>
            <a:endParaRPr lang="en-US" dirty="0" smtClean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Stephan Eisenhardt</a:t>
            </a:r>
          </a:p>
        </p:txBody>
      </p:sp>
      <p:pic>
        <p:nvPicPr>
          <p:cNvPr id="5126" name="Picture 3" descr="lhc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6575" y="319088"/>
            <a:ext cx="922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rich_TDR_3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" y="317500"/>
            <a:ext cx="554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42950" y="1000108"/>
            <a:ext cx="8639206" cy="5357850"/>
          </a:xfrm>
        </p:spPr>
        <p:txBody>
          <a:bodyPr/>
          <a:lstStyle/>
          <a:p>
            <a:r>
              <a:rPr lang="en-GB" sz="2000" dirty="0" smtClean="0"/>
              <a:t>Built and studies by Iain </a:t>
            </a:r>
            <a:r>
              <a:rPr lang="en-GB" sz="2000" dirty="0" err="1" smtClean="0"/>
              <a:t>Longstaff</a:t>
            </a:r>
            <a:r>
              <a:rPr lang="en-GB" sz="2000" dirty="0" smtClean="0"/>
              <a:t> (summer student):</a:t>
            </a:r>
          </a:p>
          <a:p>
            <a:pPr lvl="1"/>
            <a:r>
              <a:rPr lang="en-GB" sz="1600" dirty="0" smtClean="0"/>
              <a:t>using two</a:t>
            </a:r>
          </a:p>
          <a:p>
            <a:pPr lvl="1">
              <a:buNone/>
            </a:pPr>
            <a:r>
              <a:rPr lang="en-GB" sz="1600" dirty="0" smtClean="0"/>
              <a:t>	</a:t>
            </a:r>
            <a:r>
              <a:rPr lang="en-GB" sz="1600" dirty="0" smtClean="0"/>
              <a:t> evaluation </a:t>
            </a:r>
            <a:r>
              <a:rPr lang="en-GB" sz="1600" dirty="0" smtClean="0"/>
              <a:t>PCBs</a:t>
            </a:r>
          </a:p>
          <a:p>
            <a:pPr lvl="1"/>
            <a:endParaRPr lang="en-GB" sz="1600" dirty="0" smtClean="0"/>
          </a:p>
          <a:p>
            <a:pPr lvl="1"/>
            <a:r>
              <a:rPr lang="en-GB" sz="1600" dirty="0" smtClean="0"/>
              <a:t>signal source:</a:t>
            </a:r>
          </a:p>
          <a:p>
            <a:pPr lvl="1">
              <a:buNone/>
            </a:pPr>
            <a:r>
              <a:rPr lang="en-GB" sz="1600" dirty="0" smtClean="0"/>
              <a:t>	MaPMT@1000V</a:t>
            </a:r>
          </a:p>
          <a:p>
            <a:pPr lvl="1">
              <a:buNone/>
            </a:pPr>
            <a:r>
              <a:rPr lang="en-GB" sz="1600" dirty="0" smtClean="0"/>
              <a:t>	</a:t>
            </a:r>
            <a:r>
              <a:rPr lang="en-GB" sz="1600" dirty="0" smtClean="0"/>
              <a:t>gain ~1.2Me</a:t>
            </a:r>
            <a:r>
              <a:rPr lang="en-GB" sz="1600" baseline="30000" dirty="0" smtClean="0"/>
              <a:t>-</a:t>
            </a:r>
          </a:p>
          <a:p>
            <a:pPr lvl="1">
              <a:buNone/>
            </a:pPr>
            <a:r>
              <a:rPr lang="en-GB" sz="1600" dirty="0" smtClean="0"/>
              <a:t>	</a:t>
            </a:r>
            <a:r>
              <a:rPr lang="en-GB" sz="1600" dirty="0" smtClean="0"/>
              <a:t>(centre channel)</a:t>
            </a:r>
            <a:endParaRPr lang="en-GB" sz="1600" dirty="0" smtClean="0"/>
          </a:p>
          <a:p>
            <a:pPr lvl="1"/>
            <a:r>
              <a:rPr lang="en-GB" sz="1600" dirty="0" smtClean="0"/>
              <a:t>use dark counts =</a:t>
            </a:r>
          </a:p>
          <a:p>
            <a:pPr lvl="1">
              <a:buNone/>
            </a:pPr>
            <a:r>
              <a:rPr lang="en-GB" sz="1600" dirty="0" smtClean="0"/>
              <a:t>	</a:t>
            </a:r>
            <a:r>
              <a:rPr lang="en-GB" sz="1600" dirty="0" smtClean="0"/>
              <a:t>single photoelectrons</a:t>
            </a:r>
            <a:endParaRPr lang="en-GB" sz="1600" dirty="0" smtClean="0"/>
          </a:p>
          <a:p>
            <a:pPr lvl="1"/>
            <a:endParaRPr lang="en-GB" sz="1600" dirty="0" smtClean="0"/>
          </a:p>
          <a:p>
            <a:pPr lvl="1"/>
            <a:r>
              <a:rPr lang="en-GB" sz="1600" dirty="0" smtClean="0"/>
              <a:t>signal split to:</a:t>
            </a:r>
          </a:p>
          <a:p>
            <a:pPr lvl="1">
              <a:buNone/>
            </a:pPr>
            <a:r>
              <a:rPr lang="en-GB" sz="1600" dirty="0" smtClean="0"/>
              <a:t>	</a:t>
            </a:r>
            <a:r>
              <a:rPr lang="en-GB" sz="1600" dirty="0" smtClean="0"/>
              <a:t>- amp input</a:t>
            </a:r>
          </a:p>
          <a:p>
            <a:pPr lvl="1">
              <a:buNone/>
            </a:pPr>
            <a:r>
              <a:rPr lang="en-GB" sz="1600" dirty="0" smtClean="0"/>
              <a:t>	</a:t>
            </a:r>
            <a:r>
              <a:rPr lang="en-GB" sz="1600" dirty="0" smtClean="0"/>
              <a:t>- oscilloscope</a:t>
            </a:r>
            <a:endParaRPr lang="en-GB" sz="1600" dirty="0" smtClean="0"/>
          </a:p>
          <a:p>
            <a:pPr lvl="1"/>
            <a:r>
              <a:rPr lang="en-GB" sz="1600" dirty="0" smtClean="0"/>
              <a:t>readout:</a:t>
            </a:r>
          </a:p>
          <a:p>
            <a:pPr lvl="1">
              <a:buNone/>
            </a:pPr>
            <a:r>
              <a:rPr lang="en-GB" sz="1600" dirty="0" smtClean="0"/>
              <a:t>	oscilloscope</a:t>
            </a:r>
          </a:p>
          <a:p>
            <a:pPr lvl="1">
              <a:buNone/>
            </a:pPr>
            <a:r>
              <a:rPr lang="en-GB" sz="1600" dirty="0" smtClean="0"/>
              <a:t>	</a:t>
            </a:r>
            <a:r>
              <a:rPr lang="en-GB" sz="1600" dirty="0" smtClean="0"/>
              <a:t>50</a:t>
            </a:r>
            <a:r>
              <a:rPr lang="en-GB" sz="1600" dirty="0" smtClean="0">
                <a:latin typeface="Symbol" pitchFamily="18" charset="2"/>
              </a:rPr>
              <a:t>W</a:t>
            </a:r>
            <a:r>
              <a:rPr lang="en-GB" sz="1600" dirty="0" smtClean="0"/>
              <a:t> input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err="1" smtClean="0"/>
              <a:t>MaPMT</a:t>
            </a:r>
            <a:r>
              <a:rPr lang="en-GB" dirty="0" smtClean="0"/>
              <a:t> Signal Trace</a:t>
            </a:r>
            <a:endParaRPr lang="en-GB" dirty="0" smtClean="0"/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RICH Upgrade meeting, </a:t>
            </a:r>
            <a:r>
              <a:rPr lang="en-US" dirty="0" smtClean="0"/>
              <a:t>2</a:t>
            </a:r>
            <a:r>
              <a:rPr lang="en-US" dirty="0" smtClean="0"/>
              <a:t>6.08.2009</a:t>
            </a:r>
            <a:endParaRPr lang="en-US" dirty="0" smtClean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Stephan Eisenhardt</a:t>
            </a:r>
          </a:p>
        </p:txBody>
      </p:sp>
      <p:pic>
        <p:nvPicPr>
          <p:cNvPr id="5126" name="Picture 3" descr="lh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319088"/>
            <a:ext cx="922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rich_TDR_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" y="317500"/>
            <a:ext cx="554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42950" y="1000108"/>
            <a:ext cx="8639206" cy="5357850"/>
          </a:xfrm>
        </p:spPr>
        <p:txBody>
          <a:bodyPr/>
          <a:lstStyle/>
          <a:p>
            <a:endParaRPr lang="en-GB" sz="1800" dirty="0" smtClean="0"/>
          </a:p>
        </p:txBody>
      </p:sp>
      <p:pic>
        <p:nvPicPr>
          <p:cNvPr id="9" name="Picture 4" descr="64PMT1KV_LMH6702_2ConfigB_BiasA_21072009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5348" y="928670"/>
            <a:ext cx="7802880" cy="5852160"/>
          </a:xfrm>
          <a:prstGeom prst="rect">
            <a:avLst/>
          </a:prstGeo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024702" y="5743534"/>
            <a:ext cx="1785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dirty="0" smtClean="0">
                <a:latin typeface="+mn-lt"/>
              </a:rPr>
              <a:t>&gt;2000 pulses</a:t>
            </a:r>
            <a:r>
              <a:rPr lang="en-GB" sz="2000" u="none" dirty="0" smtClean="0">
                <a:latin typeface="+mn-lt"/>
              </a:rPr>
              <a:t> </a:t>
            </a:r>
            <a:endParaRPr lang="en-GB" sz="2000" u="none" dirty="0">
              <a:latin typeface="+mn-lt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167050" y="1714488"/>
            <a:ext cx="200026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dirty="0" err="1" smtClean="0">
                <a:latin typeface="+mn-lt"/>
              </a:rPr>
              <a:t>MaPMT</a:t>
            </a:r>
            <a:r>
              <a:rPr lang="en-GB" sz="2000" dirty="0" smtClean="0">
                <a:latin typeface="+mn-lt"/>
              </a:rPr>
              <a:t> pulses</a:t>
            </a:r>
          </a:p>
          <a:p>
            <a:pPr algn="l">
              <a:spcBef>
                <a:spcPct val="50000"/>
              </a:spcBef>
            </a:pPr>
            <a:r>
              <a:rPr lang="en-GB" sz="2000" u="none" dirty="0" smtClean="0">
                <a:latin typeface="+mn-lt"/>
              </a:rPr>
              <a:t>10mV/div </a:t>
            </a:r>
            <a:endParaRPr lang="en-GB" sz="2000" u="none" dirty="0">
              <a:latin typeface="+mn-lt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238620" y="3567358"/>
            <a:ext cx="200026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dirty="0" smtClean="0">
                <a:latin typeface="+mn-lt"/>
              </a:rPr>
              <a:t>amp pulses</a:t>
            </a:r>
          </a:p>
          <a:p>
            <a:pPr algn="l">
              <a:spcBef>
                <a:spcPct val="50000"/>
              </a:spcBef>
            </a:pPr>
            <a:r>
              <a:rPr lang="en-GB" sz="2000" dirty="0" smtClean="0">
                <a:latin typeface="+mn-lt"/>
              </a:rPr>
              <a:t>50</a:t>
            </a:r>
            <a:r>
              <a:rPr lang="en-GB" sz="2000" u="none" dirty="0" smtClean="0">
                <a:latin typeface="+mn-lt"/>
              </a:rPr>
              <a:t>0mV/div </a:t>
            </a:r>
            <a:endParaRPr lang="en-GB" sz="2000" u="none" dirty="0">
              <a:latin typeface="+mn-lt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167578" y="3571876"/>
            <a:ext cx="142876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dirty="0" smtClean="0">
                <a:latin typeface="+mn-lt"/>
              </a:rPr>
              <a:t>time scale</a:t>
            </a:r>
          </a:p>
          <a:p>
            <a:pPr algn="l">
              <a:spcBef>
                <a:spcPct val="50000"/>
              </a:spcBef>
            </a:pPr>
            <a:r>
              <a:rPr lang="en-GB" sz="2000" dirty="0" smtClean="0">
                <a:latin typeface="+mn-lt"/>
              </a:rPr>
              <a:t>4ns</a:t>
            </a:r>
            <a:r>
              <a:rPr lang="en-GB" sz="2000" u="none" dirty="0" smtClean="0">
                <a:latin typeface="+mn-lt"/>
              </a:rPr>
              <a:t>/div </a:t>
            </a:r>
            <a:endParaRPr lang="en-GB" sz="2000" u="none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Prototype Results</a:t>
            </a:r>
            <a:endParaRPr lang="en-GB" dirty="0" smtClean="0"/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RICH Upgrade meeting, </a:t>
            </a:r>
            <a:r>
              <a:rPr lang="en-US" dirty="0" smtClean="0"/>
              <a:t>2</a:t>
            </a:r>
            <a:r>
              <a:rPr lang="en-US" dirty="0" smtClean="0"/>
              <a:t>6.08.2009</a:t>
            </a:r>
            <a:endParaRPr lang="en-US" dirty="0" smtClean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Stephan Eisenhardt</a:t>
            </a:r>
          </a:p>
        </p:txBody>
      </p:sp>
      <p:pic>
        <p:nvPicPr>
          <p:cNvPr id="5126" name="Picture 3" descr="lhc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6575" y="319088"/>
            <a:ext cx="922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rich_TDR_3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" y="317500"/>
            <a:ext cx="554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42950" y="1000108"/>
            <a:ext cx="8639206" cy="5357850"/>
          </a:xfrm>
        </p:spPr>
        <p:txBody>
          <a:bodyPr/>
          <a:lstStyle/>
          <a:p>
            <a:r>
              <a:rPr lang="en-GB" sz="2000" dirty="0" smtClean="0"/>
              <a:t>Voltage gain:</a:t>
            </a:r>
          </a:p>
          <a:p>
            <a:pPr lvl="1"/>
            <a:r>
              <a:rPr lang="en-GB" sz="1600" dirty="0" smtClean="0"/>
              <a:t>saturates: at 4V - bias</a:t>
            </a:r>
          </a:p>
          <a:p>
            <a:pPr lvl="1"/>
            <a:r>
              <a:rPr lang="en-GB" sz="1600" dirty="0" smtClean="0"/>
              <a:t>due to output current limit of 80mA &amp; 50</a:t>
            </a:r>
            <a:r>
              <a:rPr lang="en-GB" sz="1600" dirty="0" smtClean="0">
                <a:latin typeface="Symbol" pitchFamily="18" charset="2"/>
              </a:rPr>
              <a:t>W</a:t>
            </a:r>
            <a:r>
              <a:rPr lang="en-GB" sz="1600" dirty="0" smtClean="0"/>
              <a:t> termination</a:t>
            </a:r>
          </a:p>
          <a:p>
            <a:endParaRPr lang="en-GB" sz="2000" dirty="0" smtClean="0"/>
          </a:p>
          <a:p>
            <a:r>
              <a:rPr lang="en-GB" sz="2000" dirty="0" smtClean="0"/>
              <a:t>Charge gain:</a:t>
            </a:r>
          </a:p>
          <a:p>
            <a:pPr lvl="1"/>
            <a:r>
              <a:rPr lang="en-GB" sz="1600" dirty="0" smtClean="0"/>
              <a:t>effective gain: expected: 142, found: 132±3</a:t>
            </a:r>
          </a:p>
          <a:p>
            <a:pPr lvl="1"/>
            <a:r>
              <a:rPr lang="en-GB" sz="1600" dirty="0" smtClean="0"/>
              <a:t>linear over the whole spectrum, if integrated over 16ns</a:t>
            </a:r>
          </a:p>
          <a:p>
            <a:endParaRPr lang="en-GB" sz="2000" dirty="0" smtClean="0"/>
          </a:p>
          <a:p>
            <a:r>
              <a:rPr lang="en-GB" sz="2000" dirty="0" smtClean="0"/>
              <a:t>Noise:</a:t>
            </a:r>
          </a:p>
          <a:p>
            <a:pPr lvl="1"/>
            <a:r>
              <a:rPr lang="en-GB" sz="1600" dirty="0" smtClean="0"/>
              <a:t>measured standard deviation of pedestal</a:t>
            </a:r>
          </a:p>
          <a:p>
            <a:pPr lvl="1">
              <a:buNone/>
            </a:pPr>
            <a:r>
              <a:rPr lang="en-GB" sz="1600" dirty="0" smtClean="0"/>
              <a:t>	(HV of </a:t>
            </a:r>
            <a:r>
              <a:rPr lang="en-GB" sz="1600" dirty="0" err="1" smtClean="0"/>
              <a:t>MaPMT</a:t>
            </a:r>
            <a:r>
              <a:rPr lang="en-GB" sz="1600" dirty="0" smtClean="0"/>
              <a:t> off)</a:t>
            </a:r>
            <a:endParaRPr lang="en-GB" sz="1600" dirty="0" smtClean="0"/>
          </a:p>
          <a:p>
            <a:pPr lvl="1"/>
            <a:r>
              <a:rPr lang="en-GB" sz="1600" dirty="0" smtClean="0"/>
              <a:t>std dev @ input:	0.58mV</a:t>
            </a:r>
          </a:p>
          <a:p>
            <a:pPr lvl="1"/>
            <a:r>
              <a:rPr lang="en-GB" sz="1600" dirty="0" smtClean="0"/>
              <a:t>std dev @ output:	19mV</a:t>
            </a:r>
          </a:p>
          <a:p>
            <a:pPr lvl="1"/>
            <a:endParaRPr lang="en-GB" sz="1600" dirty="0" smtClean="0"/>
          </a:p>
          <a:p>
            <a:pPr lvl="1"/>
            <a:r>
              <a:rPr lang="en-GB" sz="1600" dirty="0" smtClean="0"/>
              <a:t>ratio: 33 &lt;&lt; gain</a:t>
            </a:r>
          </a:p>
          <a:p>
            <a:pPr lvl="1"/>
            <a:r>
              <a:rPr lang="en-GB" sz="1600" dirty="0" smtClean="0"/>
              <a:t>noise at input limited by measurement,</a:t>
            </a:r>
          </a:p>
          <a:p>
            <a:pPr lvl="1">
              <a:buNone/>
            </a:pPr>
            <a:r>
              <a:rPr lang="en-GB" sz="1600" dirty="0" smtClean="0"/>
              <a:t>	</a:t>
            </a:r>
            <a:r>
              <a:rPr lang="en-GB" sz="1600" dirty="0" smtClean="0"/>
              <a:t>not by amplifier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596074" y="1000108"/>
          <a:ext cx="3070225" cy="2565400"/>
        </p:xfrm>
        <a:graphic>
          <a:graphicData uri="http://schemas.openxmlformats.org/presentationml/2006/ole">
            <p:oleObj spid="_x0000_s1026" name="Chart" r:id="rId5" imgW="3838680" imgH="3209760" progId="Excel.Chart.8">
              <p:embed/>
            </p:oleObj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5881720" y="3571876"/>
          <a:ext cx="3714750" cy="2886075"/>
        </p:xfrm>
        <a:graphic>
          <a:graphicData uri="http://schemas.openxmlformats.org/presentationml/2006/ole">
            <p:oleObj spid="_x0000_s1027" name="Chart" r:id="rId6" imgW="4657680" imgH="3619440" progId="Excel.Chart.8">
              <p:embed/>
            </p:oleObj>
          </a:graphicData>
        </a:graphic>
      </p:graphicFrame>
      <p:cxnSp>
        <p:nvCxnSpPr>
          <p:cNvPr id="13" name="Straight Connector 12"/>
          <p:cNvCxnSpPr/>
          <p:nvPr/>
        </p:nvCxnSpPr>
        <p:spPr bwMode="auto">
          <a:xfrm rot="5400000">
            <a:off x="7953396" y="4714884"/>
            <a:ext cx="1714512" cy="0"/>
          </a:xfrm>
          <a:prstGeom prst="line">
            <a:avLst/>
          </a:prstGeom>
          <a:noFill/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10800000">
            <a:off x="7239016" y="5186374"/>
            <a:ext cx="2143140" cy="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8491562" y="5572140"/>
            <a:ext cx="7143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dirty="0" smtClean="0">
                <a:solidFill>
                  <a:schemeClr val="accent2"/>
                </a:solidFill>
                <a:latin typeface="+mn-lt"/>
              </a:rPr>
              <a:t>1pC</a:t>
            </a:r>
            <a:r>
              <a:rPr lang="en-GB" u="none" dirty="0" smtClean="0">
                <a:solidFill>
                  <a:schemeClr val="accent2"/>
                </a:solidFill>
                <a:latin typeface="+mn-lt"/>
              </a:rPr>
              <a:t> </a:t>
            </a:r>
            <a:endParaRPr lang="en-GB" u="none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6381760" y="5000636"/>
            <a:ext cx="857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dirty="0" smtClean="0">
                <a:latin typeface="+mn-lt"/>
              </a:rPr>
              <a:t>400pC</a:t>
            </a:r>
            <a:r>
              <a:rPr lang="en-GB" u="none" dirty="0" smtClean="0">
                <a:latin typeface="+mn-lt"/>
              </a:rPr>
              <a:t> </a:t>
            </a:r>
            <a:endParaRPr lang="en-GB" u="none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Amplifier Status</a:t>
            </a:r>
            <a:endParaRPr lang="en-GB" dirty="0" smtClean="0"/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RICH Upgrade meeting, </a:t>
            </a:r>
            <a:r>
              <a:rPr lang="en-US" dirty="0" smtClean="0"/>
              <a:t>2</a:t>
            </a:r>
            <a:r>
              <a:rPr lang="en-US" dirty="0" smtClean="0"/>
              <a:t>6.08.2009</a:t>
            </a:r>
            <a:endParaRPr lang="en-US" dirty="0" smtClean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Stephan Eisenhardt</a:t>
            </a:r>
          </a:p>
        </p:txBody>
      </p:sp>
      <p:pic>
        <p:nvPicPr>
          <p:cNvPr id="5126" name="Picture 3" descr="lh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5" y="319088"/>
            <a:ext cx="922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rich_TDR_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" y="317500"/>
            <a:ext cx="554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42950" y="1000108"/>
            <a:ext cx="8639206" cy="5357850"/>
          </a:xfrm>
          <a:ln w="25400" cap="sq">
            <a:round/>
          </a:ln>
        </p:spPr>
        <p:txBody>
          <a:bodyPr/>
          <a:lstStyle/>
          <a:p>
            <a:r>
              <a:rPr lang="en-GB" sz="2000" dirty="0" smtClean="0"/>
              <a:t>Single Channel amplifier PCB:</a:t>
            </a:r>
          </a:p>
          <a:p>
            <a:pPr lvl="1"/>
            <a:r>
              <a:rPr lang="en-GB" sz="1600" dirty="0" smtClean="0"/>
              <a:t>PCB designed</a:t>
            </a:r>
          </a:p>
          <a:p>
            <a:pPr lvl="1"/>
            <a:r>
              <a:rPr lang="en-GB" sz="1600" dirty="0" smtClean="0"/>
              <a:t>130 PCBs produced</a:t>
            </a:r>
          </a:p>
          <a:p>
            <a:pPr lvl="1"/>
            <a:r>
              <a:rPr lang="en-GB" sz="1600" dirty="0" smtClean="0"/>
              <a:t>first PCB populated and under test</a:t>
            </a:r>
          </a:p>
          <a:p>
            <a:endParaRPr lang="en-GB" sz="2000" dirty="0" smtClean="0"/>
          </a:p>
          <a:p>
            <a:r>
              <a:rPr lang="en-GB" sz="2000" dirty="0" smtClean="0"/>
              <a:t>Motherboard:</a:t>
            </a:r>
          </a:p>
          <a:p>
            <a:pPr lvl="1"/>
            <a:r>
              <a:rPr lang="en-GB" sz="1600" dirty="0" smtClean="0"/>
              <a:t>currently in PCB design</a:t>
            </a:r>
          </a:p>
          <a:p>
            <a:pPr lvl="1"/>
            <a:r>
              <a:rPr lang="en-GB" sz="1600" dirty="0" smtClean="0"/>
              <a:t>64 amplifier PCBs plug vertically in</a:t>
            </a:r>
          </a:p>
          <a:p>
            <a:pPr lvl="1"/>
            <a:r>
              <a:rPr lang="en-GB" sz="1600" dirty="0" smtClean="0"/>
              <a:t>alternating from front and back side</a:t>
            </a:r>
          </a:p>
          <a:p>
            <a:pPr lvl="1"/>
            <a:r>
              <a:rPr lang="en-GB" sz="1600" dirty="0" smtClean="0"/>
              <a:t>same input track length (capacity!)</a:t>
            </a:r>
          </a:p>
          <a:p>
            <a:pPr lvl="1"/>
            <a:r>
              <a:rPr lang="en-GB" sz="1600" dirty="0" smtClean="0"/>
              <a:t>impedance match where possible</a:t>
            </a:r>
          </a:p>
          <a:p>
            <a:pPr lvl="1"/>
            <a:r>
              <a:rPr lang="en-GB" sz="1600" dirty="0" smtClean="0"/>
              <a:t>power bus bars</a:t>
            </a:r>
          </a:p>
          <a:p>
            <a:pPr lvl="1"/>
            <a:r>
              <a:rPr lang="en-GB" sz="1600" dirty="0" smtClean="0"/>
              <a:t>64 biasing circuits</a:t>
            </a:r>
          </a:p>
          <a:p>
            <a:pPr lvl="1"/>
            <a:endParaRPr lang="en-GB" sz="1600" dirty="0" smtClean="0"/>
          </a:p>
          <a:p>
            <a:pPr lvl="1"/>
            <a:r>
              <a:rPr lang="en-GB" sz="1600" dirty="0" smtClean="0"/>
              <a:t>complication: high density input connector</a:t>
            </a:r>
          </a:p>
          <a:p>
            <a:pPr lvl="2"/>
            <a:r>
              <a:rPr lang="en-GB" sz="1400" dirty="0" smtClean="0"/>
              <a:t>2x40 pins, 0.75 mm pitch</a:t>
            </a:r>
          </a:p>
          <a:p>
            <a:pPr lvl="2"/>
            <a:r>
              <a:rPr lang="en-GB" sz="1400" dirty="0" smtClean="0"/>
              <a:t>connecting to both sides of the PCB</a:t>
            </a:r>
          </a:p>
          <a:p>
            <a:pPr lvl="2"/>
            <a:r>
              <a:rPr lang="en-GB" sz="1400" dirty="0" smtClean="0"/>
              <a:t>connecting to GND on the edge</a:t>
            </a:r>
          </a:p>
        </p:txBody>
      </p:sp>
      <p:pic>
        <p:nvPicPr>
          <p:cNvPr id="9" name="Picture 2" descr="2StageAmpRe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44" y="1214422"/>
            <a:ext cx="1924050" cy="1508760"/>
          </a:xfrm>
          <a:prstGeom prst="rect">
            <a:avLst/>
          </a:prstGeom>
          <a:noFill/>
        </p:spPr>
      </p:pic>
      <p:pic>
        <p:nvPicPr>
          <p:cNvPr id="10" name="Picture 3" descr="2StageAmpFro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504" y="1214422"/>
            <a:ext cx="1924050" cy="1508760"/>
          </a:xfrm>
          <a:prstGeom prst="rect">
            <a:avLst/>
          </a:prstGeom>
          <a:noFill/>
        </p:spPr>
      </p:pic>
      <p:pic>
        <p:nvPicPr>
          <p:cNvPr id="11" name="Picture 10" descr="20090819_motherboardPCB_cu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64" y="3286124"/>
            <a:ext cx="3024188" cy="259556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 bwMode="auto">
          <a:xfrm>
            <a:off x="5667380" y="2714620"/>
            <a:ext cx="714380" cy="642942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5400000">
            <a:off x="6703231" y="2821777"/>
            <a:ext cx="642942" cy="428628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3" name="Left Brace 22"/>
          <p:cNvSpPr/>
          <p:nvPr/>
        </p:nvSpPr>
        <p:spPr bwMode="auto">
          <a:xfrm>
            <a:off x="5500712" y="4286256"/>
            <a:ext cx="142876" cy="500066"/>
          </a:xfrm>
          <a:prstGeom prst="leftBrace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790425" y="4214818"/>
            <a:ext cx="10198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dirty="0" smtClean="0">
                <a:solidFill>
                  <a:schemeClr val="accent2"/>
                </a:solidFill>
                <a:latin typeface="+mn-lt"/>
              </a:rPr>
              <a:t>64 </a:t>
            </a:r>
            <a:r>
              <a:rPr lang="en-GB" sz="1400" dirty="0" err="1" smtClean="0">
                <a:solidFill>
                  <a:schemeClr val="accent2"/>
                </a:solidFill>
                <a:latin typeface="+mn-lt"/>
              </a:rPr>
              <a:t>ch</a:t>
            </a:r>
            <a:endParaRPr lang="en-GB" sz="1400" dirty="0" smtClean="0">
              <a:solidFill>
                <a:schemeClr val="accent2"/>
              </a:solidFill>
              <a:latin typeface="+mn-lt"/>
            </a:endParaRPr>
          </a:p>
          <a:p>
            <a:pPr algn="l">
              <a:spcBef>
                <a:spcPct val="50000"/>
              </a:spcBef>
            </a:pPr>
            <a:r>
              <a:rPr lang="en-GB" sz="1400" dirty="0" smtClean="0">
                <a:solidFill>
                  <a:schemeClr val="accent2"/>
                </a:solidFill>
                <a:latin typeface="+mn-lt"/>
              </a:rPr>
              <a:t>input</a:t>
            </a:r>
          </a:p>
          <a:p>
            <a:pPr algn="l">
              <a:spcBef>
                <a:spcPct val="50000"/>
              </a:spcBef>
            </a:pPr>
            <a:r>
              <a:rPr lang="en-GB" sz="1400" u="none" dirty="0" smtClean="0">
                <a:solidFill>
                  <a:schemeClr val="accent2"/>
                </a:solidFill>
                <a:latin typeface="+mn-lt"/>
              </a:rPr>
              <a:t>connector </a:t>
            </a:r>
            <a:endParaRPr lang="en-GB" sz="1400" u="none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 flipH="1" flipV="1">
            <a:off x="5679307" y="3679033"/>
            <a:ext cx="928694" cy="428628"/>
          </a:xfrm>
          <a:prstGeom prst="line">
            <a:avLst/>
          </a:prstGeom>
          <a:noFill/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5929340" y="3714752"/>
            <a:ext cx="785818" cy="714380"/>
          </a:xfrm>
          <a:prstGeom prst="line">
            <a:avLst/>
          </a:prstGeom>
          <a:noFill/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5929340" y="4143380"/>
            <a:ext cx="1000132" cy="357190"/>
          </a:xfrm>
          <a:prstGeom prst="line">
            <a:avLst/>
          </a:prstGeom>
          <a:noFill/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929340" y="4643446"/>
            <a:ext cx="1000132" cy="285752"/>
          </a:xfrm>
          <a:prstGeom prst="line">
            <a:avLst/>
          </a:prstGeom>
          <a:noFill/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5929340" y="4714885"/>
            <a:ext cx="785818" cy="714379"/>
          </a:xfrm>
          <a:prstGeom prst="line">
            <a:avLst/>
          </a:prstGeom>
          <a:noFill/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16200000" flipH="1">
            <a:off x="5679307" y="5036355"/>
            <a:ext cx="928694" cy="428628"/>
          </a:xfrm>
          <a:prstGeom prst="line">
            <a:avLst/>
          </a:prstGeom>
          <a:noFill/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Left Brace 38"/>
          <p:cNvSpPr/>
          <p:nvPr/>
        </p:nvSpPr>
        <p:spPr bwMode="auto">
          <a:xfrm rot="16200000">
            <a:off x="7108067" y="5750736"/>
            <a:ext cx="142876" cy="500066"/>
          </a:xfrm>
          <a:prstGeom prst="leftBrace">
            <a:avLst/>
          </a:prstGeom>
          <a:noFill/>
          <a:ln w="3175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CC00CC"/>
              </a:solidFill>
              <a:effectLst/>
              <a:latin typeface="Tahoma" pitchFamily="34" charset="0"/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6643720" y="6072206"/>
            <a:ext cx="112082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dirty="0" smtClean="0">
                <a:solidFill>
                  <a:srgbClr val="CC00CC"/>
                </a:solidFill>
                <a:latin typeface="+mn-lt"/>
              </a:rPr>
              <a:t>room for</a:t>
            </a:r>
          </a:p>
          <a:p>
            <a:pPr algn="l">
              <a:spcBef>
                <a:spcPct val="50000"/>
              </a:spcBef>
            </a:pPr>
            <a:r>
              <a:rPr lang="en-GB" sz="1400" dirty="0" smtClean="0">
                <a:solidFill>
                  <a:srgbClr val="CC00CC"/>
                </a:solidFill>
                <a:latin typeface="+mn-lt"/>
              </a:rPr>
              <a:t>bias circuits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7643852" y="3500438"/>
            <a:ext cx="857256" cy="0"/>
          </a:xfrm>
          <a:prstGeom prst="line">
            <a:avLst/>
          </a:prstGeom>
          <a:noFill/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5400000" flipH="1" flipV="1">
            <a:off x="7941500" y="3940962"/>
            <a:ext cx="571504" cy="547712"/>
          </a:xfrm>
          <a:prstGeom prst="line">
            <a:avLst/>
          </a:prstGeom>
          <a:noFill/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V="1">
            <a:off x="7881958" y="3714752"/>
            <a:ext cx="619150" cy="285752"/>
          </a:xfrm>
          <a:prstGeom prst="line">
            <a:avLst/>
          </a:prstGeom>
          <a:noFill/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flipV="1">
            <a:off x="7643852" y="5572140"/>
            <a:ext cx="857256" cy="0"/>
          </a:xfrm>
          <a:prstGeom prst="line">
            <a:avLst/>
          </a:prstGeom>
          <a:noFill/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rot="16200000" flipH="1">
            <a:off x="7941500" y="4583904"/>
            <a:ext cx="571504" cy="547712"/>
          </a:xfrm>
          <a:prstGeom prst="line">
            <a:avLst/>
          </a:prstGeom>
          <a:noFill/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7881958" y="5072074"/>
            <a:ext cx="619150" cy="285752"/>
          </a:xfrm>
          <a:prstGeom prst="line">
            <a:avLst/>
          </a:prstGeom>
          <a:noFill/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8846094" y="4071942"/>
            <a:ext cx="10599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dirty="0" smtClean="0">
                <a:solidFill>
                  <a:srgbClr val="009900"/>
                </a:solidFill>
                <a:latin typeface="+mn-lt"/>
              </a:rPr>
              <a:t>4 output</a:t>
            </a:r>
          </a:p>
          <a:p>
            <a:pPr algn="l">
              <a:spcBef>
                <a:spcPct val="50000"/>
              </a:spcBef>
            </a:pPr>
            <a:r>
              <a:rPr lang="en-GB" sz="1400" u="none" dirty="0" smtClean="0">
                <a:solidFill>
                  <a:srgbClr val="009900"/>
                </a:solidFill>
                <a:latin typeface="+mn-lt"/>
              </a:rPr>
              <a:t>connectors</a:t>
            </a:r>
          </a:p>
          <a:p>
            <a:pPr algn="l">
              <a:spcBef>
                <a:spcPct val="50000"/>
              </a:spcBef>
            </a:pPr>
            <a:r>
              <a:rPr lang="en-GB" sz="1400" dirty="0" smtClean="0">
                <a:solidFill>
                  <a:srgbClr val="009900"/>
                </a:solidFill>
                <a:latin typeface="+mn-lt"/>
              </a:rPr>
              <a:t>a 16 </a:t>
            </a:r>
            <a:r>
              <a:rPr lang="en-GB" sz="1400" dirty="0" err="1" smtClean="0">
                <a:solidFill>
                  <a:srgbClr val="009900"/>
                </a:solidFill>
                <a:latin typeface="+mn-lt"/>
              </a:rPr>
              <a:t>ch</a:t>
            </a:r>
            <a:endParaRPr lang="en-GB" sz="1400" u="none" dirty="0">
              <a:solidFill>
                <a:srgbClr val="009900"/>
              </a:solidFill>
              <a:latin typeface="+mn-lt"/>
            </a:endParaRPr>
          </a:p>
        </p:txBody>
      </p:sp>
      <p:sp>
        <p:nvSpPr>
          <p:cNvPr id="55" name="Left Brace 54"/>
          <p:cNvSpPr/>
          <p:nvPr/>
        </p:nvSpPr>
        <p:spPr bwMode="auto">
          <a:xfrm rot="10800000">
            <a:off x="8882090" y="3500438"/>
            <a:ext cx="142876" cy="500066"/>
          </a:xfrm>
          <a:prstGeom prst="leftBrace">
            <a:avLst/>
          </a:prstGeom>
          <a:noFill/>
          <a:ln w="317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56" name="Left Brace 55"/>
          <p:cNvSpPr/>
          <p:nvPr/>
        </p:nvSpPr>
        <p:spPr bwMode="auto">
          <a:xfrm rot="10800000">
            <a:off x="8882090" y="5072074"/>
            <a:ext cx="142876" cy="500066"/>
          </a:xfrm>
          <a:prstGeom prst="leftBrace">
            <a:avLst/>
          </a:prstGeom>
          <a:noFill/>
          <a:ln w="317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7077075" y="3390900"/>
            <a:ext cx="523875" cy="2400300"/>
          </a:xfrm>
          <a:custGeom>
            <a:avLst/>
            <a:gdLst>
              <a:gd name="connsiteX0" fmla="*/ 2617787 w 3143249"/>
              <a:gd name="connsiteY0" fmla="*/ 627062 h 3403599"/>
              <a:gd name="connsiteX1" fmla="*/ 2979737 w 3143249"/>
              <a:gd name="connsiteY1" fmla="*/ 1008062 h 3403599"/>
              <a:gd name="connsiteX2" fmla="*/ 3141662 w 3143249"/>
              <a:gd name="connsiteY2" fmla="*/ 1712912 h 3403599"/>
              <a:gd name="connsiteX3" fmla="*/ 2989262 w 3143249"/>
              <a:gd name="connsiteY3" fmla="*/ 2522537 h 3403599"/>
              <a:gd name="connsiteX4" fmla="*/ 2627312 w 3143249"/>
              <a:gd name="connsiteY4" fmla="*/ 3027362 h 3403599"/>
              <a:gd name="connsiteX5" fmla="*/ 407987 w 3143249"/>
              <a:gd name="connsiteY5" fmla="*/ 265112 h 3403599"/>
              <a:gd name="connsiteX6" fmla="*/ 379412 w 3143249"/>
              <a:gd name="connsiteY6" fmla="*/ 1436687 h 3403599"/>
              <a:gd name="connsiteX7" fmla="*/ 46037 w 3143249"/>
              <a:gd name="connsiteY7" fmla="*/ 2112962 h 3403599"/>
              <a:gd name="connsiteX8" fmla="*/ 103187 w 3143249"/>
              <a:gd name="connsiteY8" fmla="*/ 2274887 h 3403599"/>
              <a:gd name="connsiteX0" fmla="*/ 2584450 w 3109912"/>
              <a:gd name="connsiteY0" fmla="*/ 627062 h 3403599"/>
              <a:gd name="connsiteX1" fmla="*/ 2946400 w 3109912"/>
              <a:gd name="connsiteY1" fmla="*/ 1008062 h 3403599"/>
              <a:gd name="connsiteX2" fmla="*/ 3108325 w 3109912"/>
              <a:gd name="connsiteY2" fmla="*/ 1712912 h 3403599"/>
              <a:gd name="connsiteX3" fmla="*/ 2955925 w 3109912"/>
              <a:gd name="connsiteY3" fmla="*/ 2522537 h 3403599"/>
              <a:gd name="connsiteX4" fmla="*/ 2593975 w 3109912"/>
              <a:gd name="connsiteY4" fmla="*/ 3027362 h 3403599"/>
              <a:gd name="connsiteX5" fmla="*/ 374650 w 3109912"/>
              <a:gd name="connsiteY5" fmla="*/ 265112 h 3403599"/>
              <a:gd name="connsiteX6" fmla="*/ 346075 w 3109912"/>
              <a:gd name="connsiteY6" fmla="*/ 1436687 h 3403599"/>
              <a:gd name="connsiteX7" fmla="*/ 69850 w 3109912"/>
              <a:gd name="connsiteY7" fmla="*/ 2274887 h 3403599"/>
              <a:gd name="connsiteX0" fmla="*/ 2630487 w 3155949"/>
              <a:gd name="connsiteY0" fmla="*/ 487362 h 3263899"/>
              <a:gd name="connsiteX1" fmla="*/ 2992437 w 3155949"/>
              <a:gd name="connsiteY1" fmla="*/ 868362 h 3263899"/>
              <a:gd name="connsiteX2" fmla="*/ 3154362 w 3155949"/>
              <a:gd name="connsiteY2" fmla="*/ 1573212 h 3263899"/>
              <a:gd name="connsiteX3" fmla="*/ 3001962 w 3155949"/>
              <a:gd name="connsiteY3" fmla="*/ 2382837 h 3263899"/>
              <a:gd name="connsiteX4" fmla="*/ 2640012 w 3155949"/>
              <a:gd name="connsiteY4" fmla="*/ 2887662 h 3263899"/>
              <a:gd name="connsiteX5" fmla="*/ 420687 w 3155949"/>
              <a:gd name="connsiteY5" fmla="*/ 125412 h 3263899"/>
              <a:gd name="connsiteX6" fmla="*/ 115887 w 3155949"/>
              <a:gd name="connsiteY6" fmla="*/ 2135187 h 3263899"/>
              <a:gd name="connsiteX0" fmla="*/ 2209800 w 2735262"/>
              <a:gd name="connsiteY0" fmla="*/ 361950 h 3138487"/>
              <a:gd name="connsiteX1" fmla="*/ 2571750 w 2735262"/>
              <a:gd name="connsiteY1" fmla="*/ 742950 h 3138487"/>
              <a:gd name="connsiteX2" fmla="*/ 2733675 w 2735262"/>
              <a:gd name="connsiteY2" fmla="*/ 1447800 h 3138487"/>
              <a:gd name="connsiteX3" fmla="*/ 2581275 w 2735262"/>
              <a:gd name="connsiteY3" fmla="*/ 2257425 h 3138487"/>
              <a:gd name="connsiteX4" fmla="*/ 2219325 w 2735262"/>
              <a:gd name="connsiteY4" fmla="*/ 2762250 h 3138487"/>
              <a:gd name="connsiteX5" fmla="*/ 0 w 2735262"/>
              <a:gd name="connsiteY5" fmla="*/ 0 h 3138487"/>
              <a:gd name="connsiteX0" fmla="*/ 0 w 525462"/>
              <a:gd name="connsiteY0" fmla="*/ 0 h 2776537"/>
              <a:gd name="connsiteX1" fmla="*/ 361950 w 525462"/>
              <a:gd name="connsiteY1" fmla="*/ 381000 h 2776537"/>
              <a:gd name="connsiteX2" fmla="*/ 523875 w 525462"/>
              <a:gd name="connsiteY2" fmla="*/ 1085850 h 2776537"/>
              <a:gd name="connsiteX3" fmla="*/ 371475 w 525462"/>
              <a:gd name="connsiteY3" fmla="*/ 1895475 h 2776537"/>
              <a:gd name="connsiteX4" fmla="*/ 9525 w 525462"/>
              <a:gd name="connsiteY4" fmla="*/ 2400300 h 2776537"/>
              <a:gd name="connsiteX0" fmla="*/ 0 w 525462"/>
              <a:gd name="connsiteY0" fmla="*/ 0 h 2400300"/>
              <a:gd name="connsiteX1" fmla="*/ 361950 w 525462"/>
              <a:gd name="connsiteY1" fmla="*/ 381000 h 2400300"/>
              <a:gd name="connsiteX2" fmla="*/ 523875 w 525462"/>
              <a:gd name="connsiteY2" fmla="*/ 1085850 h 2400300"/>
              <a:gd name="connsiteX3" fmla="*/ 371475 w 525462"/>
              <a:gd name="connsiteY3" fmla="*/ 1895475 h 2400300"/>
              <a:gd name="connsiteX4" fmla="*/ 9525 w 525462"/>
              <a:gd name="connsiteY4" fmla="*/ 2400300 h 2400300"/>
              <a:gd name="connsiteX0" fmla="*/ 0 w 524671"/>
              <a:gd name="connsiteY0" fmla="*/ 0 h 2400300"/>
              <a:gd name="connsiteX1" fmla="*/ 376254 w 524671"/>
              <a:gd name="connsiteY1" fmla="*/ 466728 h 2400300"/>
              <a:gd name="connsiteX2" fmla="*/ 523875 w 524671"/>
              <a:gd name="connsiteY2" fmla="*/ 1085850 h 2400300"/>
              <a:gd name="connsiteX3" fmla="*/ 371475 w 524671"/>
              <a:gd name="connsiteY3" fmla="*/ 1895475 h 2400300"/>
              <a:gd name="connsiteX4" fmla="*/ 9525 w 524671"/>
              <a:gd name="connsiteY4" fmla="*/ 2400300 h 2400300"/>
              <a:gd name="connsiteX0" fmla="*/ 0 w 523875"/>
              <a:gd name="connsiteY0" fmla="*/ 0 h 2400300"/>
              <a:gd name="connsiteX1" fmla="*/ 376254 w 523875"/>
              <a:gd name="connsiteY1" fmla="*/ 466728 h 2400300"/>
              <a:gd name="connsiteX2" fmla="*/ 523875 w 523875"/>
              <a:gd name="connsiteY2" fmla="*/ 1085850 h 2400300"/>
              <a:gd name="connsiteX3" fmla="*/ 376255 w 523875"/>
              <a:gd name="connsiteY3" fmla="*/ 1824050 h 2400300"/>
              <a:gd name="connsiteX4" fmla="*/ 9525 w 523875"/>
              <a:gd name="connsiteY4" fmla="*/ 2400300 h 2400300"/>
              <a:gd name="connsiteX0" fmla="*/ 0 w 523875"/>
              <a:gd name="connsiteY0" fmla="*/ 0 h 2400300"/>
              <a:gd name="connsiteX1" fmla="*/ 376254 w 523875"/>
              <a:gd name="connsiteY1" fmla="*/ 466728 h 2400300"/>
              <a:gd name="connsiteX2" fmla="*/ 523875 w 523875"/>
              <a:gd name="connsiteY2" fmla="*/ 1085850 h 2400300"/>
              <a:gd name="connsiteX3" fmla="*/ 376255 w 523875"/>
              <a:gd name="connsiteY3" fmla="*/ 1824050 h 2400300"/>
              <a:gd name="connsiteX4" fmla="*/ 9525 w 523875"/>
              <a:gd name="connsiteY4" fmla="*/ 2400300 h 2400300"/>
              <a:gd name="connsiteX0" fmla="*/ 0 w 523875"/>
              <a:gd name="connsiteY0" fmla="*/ 0 h 2400300"/>
              <a:gd name="connsiteX1" fmla="*/ 376254 w 523875"/>
              <a:gd name="connsiteY1" fmla="*/ 466728 h 2400300"/>
              <a:gd name="connsiteX2" fmla="*/ 523875 w 523875"/>
              <a:gd name="connsiteY2" fmla="*/ 1085850 h 2400300"/>
              <a:gd name="connsiteX3" fmla="*/ 376255 w 523875"/>
              <a:gd name="connsiteY3" fmla="*/ 1824050 h 2400300"/>
              <a:gd name="connsiteX4" fmla="*/ 9525 w 523875"/>
              <a:gd name="connsiteY4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875" h="2400300">
                <a:moveTo>
                  <a:pt x="0" y="0"/>
                </a:moveTo>
                <a:cubicBezTo>
                  <a:pt x="137319" y="100012"/>
                  <a:pt x="288942" y="285753"/>
                  <a:pt x="376254" y="466728"/>
                </a:cubicBezTo>
                <a:cubicBezTo>
                  <a:pt x="463566" y="647703"/>
                  <a:pt x="523875" y="859630"/>
                  <a:pt x="523875" y="1085850"/>
                </a:cubicBezTo>
                <a:cubicBezTo>
                  <a:pt x="523875" y="1312070"/>
                  <a:pt x="461980" y="1604975"/>
                  <a:pt x="376255" y="1824050"/>
                </a:cubicBezTo>
                <a:cubicBezTo>
                  <a:pt x="257159" y="2066909"/>
                  <a:pt x="268269" y="2119293"/>
                  <a:pt x="9525" y="2400300"/>
                </a:cubicBezTo>
              </a:path>
            </a:pathLst>
          </a:custGeom>
          <a:noFill/>
          <a:ln w="3175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7358083" y="3386154"/>
            <a:ext cx="523875" cy="2400300"/>
          </a:xfrm>
          <a:custGeom>
            <a:avLst/>
            <a:gdLst>
              <a:gd name="connsiteX0" fmla="*/ 2617787 w 3143249"/>
              <a:gd name="connsiteY0" fmla="*/ 627062 h 3403599"/>
              <a:gd name="connsiteX1" fmla="*/ 2979737 w 3143249"/>
              <a:gd name="connsiteY1" fmla="*/ 1008062 h 3403599"/>
              <a:gd name="connsiteX2" fmla="*/ 3141662 w 3143249"/>
              <a:gd name="connsiteY2" fmla="*/ 1712912 h 3403599"/>
              <a:gd name="connsiteX3" fmla="*/ 2989262 w 3143249"/>
              <a:gd name="connsiteY3" fmla="*/ 2522537 h 3403599"/>
              <a:gd name="connsiteX4" fmla="*/ 2627312 w 3143249"/>
              <a:gd name="connsiteY4" fmla="*/ 3027362 h 3403599"/>
              <a:gd name="connsiteX5" fmla="*/ 407987 w 3143249"/>
              <a:gd name="connsiteY5" fmla="*/ 265112 h 3403599"/>
              <a:gd name="connsiteX6" fmla="*/ 379412 w 3143249"/>
              <a:gd name="connsiteY6" fmla="*/ 1436687 h 3403599"/>
              <a:gd name="connsiteX7" fmla="*/ 46037 w 3143249"/>
              <a:gd name="connsiteY7" fmla="*/ 2112962 h 3403599"/>
              <a:gd name="connsiteX8" fmla="*/ 103187 w 3143249"/>
              <a:gd name="connsiteY8" fmla="*/ 2274887 h 3403599"/>
              <a:gd name="connsiteX0" fmla="*/ 2584450 w 3109912"/>
              <a:gd name="connsiteY0" fmla="*/ 627062 h 3403599"/>
              <a:gd name="connsiteX1" fmla="*/ 2946400 w 3109912"/>
              <a:gd name="connsiteY1" fmla="*/ 1008062 h 3403599"/>
              <a:gd name="connsiteX2" fmla="*/ 3108325 w 3109912"/>
              <a:gd name="connsiteY2" fmla="*/ 1712912 h 3403599"/>
              <a:gd name="connsiteX3" fmla="*/ 2955925 w 3109912"/>
              <a:gd name="connsiteY3" fmla="*/ 2522537 h 3403599"/>
              <a:gd name="connsiteX4" fmla="*/ 2593975 w 3109912"/>
              <a:gd name="connsiteY4" fmla="*/ 3027362 h 3403599"/>
              <a:gd name="connsiteX5" fmla="*/ 374650 w 3109912"/>
              <a:gd name="connsiteY5" fmla="*/ 265112 h 3403599"/>
              <a:gd name="connsiteX6" fmla="*/ 346075 w 3109912"/>
              <a:gd name="connsiteY6" fmla="*/ 1436687 h 3403599"/>
              <a:gd name="connsiteX7" fmla="*/ 69850 w 3109912"/>
              <a:gd name="connsiteY7" fmla="*/ 2274887 h 3403599"/>
              <a:gd name="connsiteX0" fmla="*/ 2630487 w 3155949"/>
              <a:gd name="connsiteY0" fmla="*/ 487362 h 3263899"/>
              <a:gd name="connsiteX1" fmla="*/ 2992437 w 3155949"/>
              <a:gd name="connsiteY1" fmla="*/ 868362 h 3263899"/>
              <a:gd name="connsiteX2" fmla="*/ 3154362 w 3155949"/>
              <a:gd name="connsiteY2" fmla="*/ 1573212 h 3263899"/>
              <a:gd name="connsiteX3" fmla="*/ 3001962 w 3155949"/>
              <a:gd name="connsiteY3" fmla="*/ 2382837 h 3263899"/>
              <a:gd name="connsiteX4" fmla="*/ 2640012 w 3155949"/>
              <a:gd name="connsiteY4" fmla="*/ 2887662 h 3263899"/>
              <a:gd name="connsiteX5" fmla="*/ 420687 w 3155949"/>
              <a:gd name="connsiteY5" fmla="*/ 125412 h 3263899"/>
              <a:gd name="connsiteX6" fmla="*/ 115887 w 3155949"/>
              <a:gd name="connsiteY6" fmla="*/ 2135187 h 3263899"/>
              <a:gd name="connsiteX0" fmla="*/ 2209800 w 2735262"/>
              <a:gd name="connsiteY0" fmla="*/ 361950 h 3138487"/>
              <a:gd name="connsiteX1" fmla="*/ 2571750 w 2735262"/>
              <a:gd name="connsiteY1" fmla="*/ 742950 h 3138487"/>
              <a:gd name="connsiteX2" fmla="*/ 2733675 w 2735262"/>
              <a:gd name="connsiteY2" fmla="*/ 1447800 h 3138487"/>
              <a:gd name="connsiteX3" fmla="*/ 2581275 w 2735262"/>
              <a:gd name="connsiteY3" fmla="*/ 2257425 h 3138487"/>
              <a:gd name="connsiteX4" fmla="*/ 2219325 w 2735262"/>
              <a:gd name="connsiteY4" fmla="*/ 2762250 h 3138487"/>
              <a:gd name="connsiteX5" fmla="*/ 0 w 2735262"/>
              <a:gd name="connsiteY5" fmla="*/ 0 h 3138487"/>
              <a:gd name="connsiteX0" fmla="*/ 0 w 525462"/>
              <a:gd name="connsiteY0" fmla="*/ 0 h 2776537"/>
              <a:gd name="connsiteX1" fmla="*/ 361950 w 525462"/>
              <a:gd name="connsiteY1" fmla="*/ 381000 h 2776537"/>
              <a:gd name="connsiteX2" fmla="*/ 523875 w 525462"/>
              <a:gd name="connsiteY2" fmla="*/ 1085850 h 2776537"/>
              <a:gd name="connsiteX3" fmla="*/ 371475 w 525462"/>
              <a:gd name="connsiteY3" fmla="*/ 1895475 h 2776537"/>
              <a:gd name="connsiteX4" fmla="*/ 9525 w 525462"/>
              <a:gd name="connsiteY4" fmla="*/ 2400300 h 2776537"/>
              <a:gd name="connsiteX0" fmla="*/ 0 w 525462"/>
              <a:gd name="connsiteY0" fmla="*/ 0 h 2400300"/>
              <a:gd name="connsiteX1" fmla="*/ 361950 w 525462"/>
              <a:gd name="connsiteY1" fmla="*/ 381000 h 2400300"/>
              <a:gd name="connsiteX2" fmla="*/ 523875 w 525462"/>
              <a:gd name="connsiteY2" fmla="*/ 1085850 h 2400300"/>
              <a:gd name="connsiteX3" fmla="*/ 371475 w 525462"/>
              <a:gd name="connsiteY3" fmla="*/ 1895475 h 2400300"/>
              <a:gd name="connsiteX4" fmla="*/ 9525 w 525462"/>
              <a:gd name="connsiteY4" fmla="*/ 2400300 h 2400300"/>
              <a:gd name="connsiteX0" fmla="*/ 0 w 524671"/>
              <a:gd name="connsiteY0" fmla="*/ 0 h 2400300"/>
              <a:gd name="connsiteX1" fmla="*/ 376254 w 524671"/>
              <a:gd name="connsiteY1" fmla="*/ 466728 h 2400300"/>
              <a:gd name="connsiteX2" fmla="*/ 523875 w 524671"/>
              <a:gd name="connsiteY2" fmla="*/ 1085850 h 2400300"/>
              <a:gd name="connsiteX3" fmla="*/ 371475 w 524671"/>
              <a:gd name="connsiteY3" fmla="*/ 1895475 h 2400300"/>
              <a:gd name="connsiteX4" fmla="*/ 9525 w 524671"/>
              <a:gd name="connsiteY4" fmla="*/ 2400300 h 2400300"/>
              <a:gd name="connsiteX0" fmla="*/ 0 w 523875"/>
              <a:gd name="connsiteY0" fmla="*/ 0 h 2400300"/>
              <a:gd name="connsiteX1" fmla="*/ 376254 w 523875"/>
              <a:gd name="connsiteY1" fmla="*/ 466728 h 2400300"/>
              <a:gd name="connsiteX2" fmla="*/ 523875 w 523875"/>
              <a:gd name="connsiteY2" fmla="*/ 1085850 h 2400300"/>
              <a:gd name="connsiteX3" fmla="*/ 376255 w 523875"/>
              <a:gd name="connsiteY3" fmla="*/ 1824050 h 2400300"/>
              <a:gd name="connsiteX4" fmla="*/ 9525 w 523875"/>
              <a:gd name="connsiteY4" fmla="*/ 2400300 h 2400300"/>
              <a:gd name="connsiteX0" fmla="*/ 0 w 523875"/>
              <a:gd name="connsiteY0" fmla="*/ 0 h 2400300"/>
              <a:gd name="connsiteX1" fmla="*/ 376254 w 523875"/>
              <a:gd name="connsiteY1" fmla="*/ 466728 h 2400300"/>
              <a:gd name="connsiteX2" fmla="*/ 523875 w 523875"/>
              <a:gd name="connsiteY2" fmla="*/ 1085850 h 2400300"/>
              <a:gd name="connsiteX3" fmla="*/ 376255 w 523875"/>
              <a:gd name="connsiteY3" fmla="*/ 1824050 h 2400300"/>
              <a:gd name="connsiteX4" fmla="*/ 9525 w 523875"/>
              <a:gd name="connsiteY4" fmla="*/ 2400300 h 2400300"/>
              <a:gd name="connsiteX0" fmla="*/ 0 w 523875"/>
              <a:gd name="connsiteY0" fmla="*/ 0 h 2400300"/>
              <a:gd name="connsiteX1" fmla="*/ 376254 w 523875"/>
              <a:gd name="connsiteY1" fmla="*/ 466728 h 2400300"/>
              <a:gd name="connsiteX2" fmla="*/ 523875 w 523875"/>
              <a:gd name="connsiteY2" fmla="*/ 1085850 h 2400300"/>
              <a:gd name="connsiteX3" fmla="*/ 376255 w 523875"/>
              <a:gd name="connsiteY3" fmla="*/ 1824050 h 2400300"/>
              <a:gd name="connsiteX4" fmla="*/ 9525 w 523875"/>
              <a:gd name="connsiteY4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875" h="2400300">
                <a:moveTo>
                  <a:pt x="0" y="0"/>
                </a:moveTo>
                <a:cubicBezTo>
                  <a:pt x="137319" y="100012"/>
                  <a:pt x="288942" y="285753"/>
                  <a:pt x="376254" y="466728"/>
                </a:cubicBezTo>
                <a:cubicBezTo>
                  <a:pt x="463566" y="647703"/>
                  <a:pt x="523875" y="859630"/>
                  <a:pt x="523875" y="1085850"/>
                </a:cubicBezTo>
                <a:cubicBezTo>
                  <a:pt x="523875" y="1312070"/>
                  <a:pt x="461980" y="1604975"/>
                  <a:pt x="376255" y="1824050"/>
                </a:cubicBezTo>
                <a:cubicBezTo>
                  <a:pt x="257159" y="2066909"/>
                  <a:pt x="268269" y="2119293"/>
                  <a:pt x="9525" y="2400300"/>
                </a:cubicBezTo>
              </a:path>
            </a:pathLst>
          </a:custGeom>
          <a:noFill/>
          <a:ln w="3175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8024834" y="2714620"/>
            <a:ext cx="11608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dirty="0" smtClean="0">
                <a:solidFill>
                  <a:schemeClr val="tx1"/>
                </a:solidFill>
                <a:latin typeface="+mn-lt"/>
              </a:rPr>
              <a:t>GND planes</a:t>
            </a:r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5953132" y="2714620"/>
            <a:ext cx="1050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dirty="0" smtClean="0">
                <a:solidFill>
                  <a:schemeClr val="tx1"/>
                </a:solidFill>
                <a:latin typeface="+mn-lt"/>
              </a:rPr>
              <a:t>amp circuit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>
          <a:solidFill>
            <a:srgbClr val="000000"/>
          </a:solidFill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Designs\ANGLES.POT</Template>
  <TotalTime>126269</TotalTime>
  <Words>709</Words>
  <Application>Microsoft Office PowerPoint</Application>
  <PresentationFormat>A4 Paper (210x297 mm)</PresentationFormat>
  <Paragraphs>246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Blank Presentation</vt:lpstr>
      <vt:lpstr>Microsoft Office Excel Chart</vt:lpstr>
      <vt:lpstr>Flat-Panel PMT Status of Readout at Edinburgh</vt:lpstr>
      <vt:lpstr>Task: Build a Reference Readout .</vt:lpstr>
      <vt:lpstr>How to …</vt:lpstr>
      <vt:lpstr>Our Solution</vt:lpstr>
      <vt:lpstr>Biasing</vt:lpstr>
      <vt:lpstr>The Prototype</vt:lpstr>
      <vt:lpstr>MaPMT Signal Trace</vt:lpstr>
      <vt:lpstr>Prototype Results</vt:lpstr>
      <vt:lpstr>Amplifier Status</vt:lpstr>
      <vt:lpstr>Two-Channel Readout</vt:lpstr>
      <vt:lpstr>Two-Channel Readout</vt:lpstr>
      <vt:lpstr>FP-PMT Signal Trace</vt:lpstr>
      <vt:lpstr>MaPMT Signal Trace</vt:lpstr>
      <vt:lpstr>FP-PMT Signal Trace</vt:lpstr>
      <vt:lpstr>FP-PMT Signal Trace</vt:lpstr>
      <vt:lpstr>FP-PMT Signal Trace</vt:lpstr>
      <vt:lpstr>Conclusions</vt:lpstr>
      <vt:lpstr>Spare Slides</vt:lpstr>
    </vt:vector>
  </TitlesOfParts>
  <Company>University of Edinburgh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LHCb-RICH</dc:title>
  <dc:creator>Stephan Eisenhardt</dc:creator>
  <cp:lastModifiedBy>Stephan Eisenhardt</cp:lastModifiedBy>
  <cp:revision>3203</cp:revision>
  <cp:lastPrinted>2003-02-12T10:11:40Z</cp:lastPrinted>
  <dcterms:created xsi:type="dcterms:W3CDTF">1999-10-27T05:09:31Z</dcterms:created>
  <dcterms:modified xsi:type="dcterms:W3CDTF">2009-08-26T07:54:30Z</dcterms:modified>
</cp:coreProperties>
</file>