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85" r:id="rId2"/>
    <p:sldId id="682" r:id="rId3"/>
    <p:sldId id="683" r:id="rId4"/>
    <p:sldId id="690" r:id="rId5"/>
    <p:sldId id="684" r:id="rId6"/>
    <p:sldId id="691" r:id="rId7"/>
    <p:sldId id="692" r:id="rId8"/>
    <p:sldId id="687" r:id="rId9"/>
    <p:sldId id="693" r:id="rId10"/>
    <p:sldId id="685" r:id="rId11"/>
    <p:sldId id="686" r:id="rId12"/>
    <p:sldId id="694" r:id="rId13"/>
    <p:sldId id="695" r:id="rId14"/>
    <p:sldId id="688" r:id="rId15"/>
  </p:sldIdLst>
  <p:sldSz cx="9906000" cy="6858000" type="A4"/>
  <p:notesSz cx="6780213" cy="991076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rgbClr val="FF0000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rgbClr val="FF0000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rgbClr val="FF0000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rgbClr val="FF0000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rgbClr val="FF0000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0000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0000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0000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0000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FFFF"/>
    <a:srgbClr val="CC00CC"/>
    <a:srgbClr val="009900"/>
    <a:srgbClr val="FFCC99"/>
    <a:srgbClr val="00CCFF"/>
    <a:srgbClr val="FF0000"/>
    <a:srgbClr val="00FF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3" autoAdjust="0"/>
    <p:restoredTop sz="99805" autoAdjust="0"/>
  </p:normalViewPr>
  <p:slideViewPr>
    <p:cSldViewPr>
      <p:cViewPr>
        <p:scale>
          <a:sx n="100" d="100"/>
          <a:sy n="100" d="100"/>
        </p:scale>
        <p:origin x="-222" y="-270"/>
      </p:cViewPr>
      <p:guideLst>
        <p:guide orient="horz" pos="240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58" y="-96"/>
      </p:cViewPr>
      <p:guideLst>
        <p:guide orient="horz" pos="3121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93663"/>
            <a:ext cx="735013" cy="2778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350" tIns="47502" rIns="91350" bIns="47502" numCol="1" anchor="ctr" anchorCtr="0" compatLnSpc="1">
            <a:prstTxWarp prst="textNoShape">
              <a:avLst/>
            </a:prstTxWarp>
            <a:spAutoFit/>
          </a:bodyPr>
          <a:lstStyle>
            <a:lvl1pPr algn="l" defTabSz="928688">
              <a:defRPr sz="1200" b="1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59463" y="93663"/>
            <a:ext cx="896937" cy="2778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350" tIns="47502" rIns="91350" bIns="47502" numCol="1" anchor="ctr" anchorCtr="0" compatLnSpc="1">
            <a:prstTxWarp prst="textNoShape">
              <a:avLst/>
            </a:prstTxWarp>
            <a:spAutoFit/>
          </a:bodyPr>
          <a:lstStyle>
            <a:lvl1pPr algn="r" defTabSz="928688">
              <a:defRPr sz="1200" b="1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96438"/>
            <a:ext cx="676275" cy="2778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350" tIns="47502" rIns="91350" bIns="47502" numCol="1" anchor="b" anchorCtr="0" compatLnSpc="1">
            <a:prstTxWarp prst="textNoShape">
              <a:avLst/>
            </a:prstTxWarp>
            <a:spAutoFit/>
          </a:bodyPr>
          <a:lstStyle>
            <a:lvl1pPr algn="l" defTabSz="928688">
              <a:defRPr sz="1200" b="1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94450" y="9596438"/>
            <a:ext cx="361950" cy="2778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none" lIns="91350" tIns="47502" rIns="91350" bIns="47502" numCol="1" anchor="b" anchorCtr="0" compatLnSpc="1">
            <a:prstTxWarp prst="textNoShape">
              <a:avLst/>
            </a:prstTxWarp>
            <a:spAutoFit/>
          </a:bodyPr>
          <a:lstStyle>
            <a:lvl1pPr algn="r" defTabSz="928688">
              <a:defRPr sz="1200" b="1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BBE92DD0-0C79-4E3B-ACA1-9B689862D8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3" rIns="92768" bIns="46383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3" rIns="92768" bIns="46383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2950"/>
            <a:ext cx="5367338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06938"/>
            <a:ext cx="4970463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3" rIns="92768" bIns="463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546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3" rIns="92768" bIns="46383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1546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3" rIns="92768" bIns="46383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65D5776-8AAB-47C7-BA9B-C5EA2E14A9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0400" y="350838"/>
            <a:ext cx="8447088" cy="1279525"/>
          </a:xfrm>
          <a:noFill/>
          <a:ln w="57150"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2950" y="2057400"/>
            <a:ext cx="4457700" cy="4038600"/>
          </a:xfrm>
        </p:spPr>
        <p:txBody>
          <a:bodyPr/>
          <a:lstStyle>
            <a:lvl1pPr marL="0" indent="0">
              <a:buClr>
                <a:srgbClr val="FF0066"/>
              </a:buClr>
              <a:defRPr sz="2000"/>
            </a:lvl1pPr>
            <a:lvl2pPr marL="457200" lvl="1" indent="0">
              <a:buClr>
                <a:srgbClr val="FF0066"/>
              </a:buClr>
              <a:defRPr sz="1800"/>
            </a:lvl2pPr>
          </a:lstStyle>
          <a:p>
            <a:r>
              <a:rPr lang="en-GB"/>
              <a:t> Click to edit Master subtitle style</a:t>
            </a:r>
          </a:p>
          <a:p>
            <a:pPr lvl="1"/>
            <a:r>
              <a:rPr lang="en-GB"/>
              <a:t> Second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304800"/>
            <a:ext cx="6100763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20.02.2008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143000"/>
            <a:ext cx="4092575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925" y="1143000"/>
            <a:ext cx="4092575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304800"/>
            <a:ext cx="8337550" cy="609600"/>
          </a:xfrm>
          <a:prstGeom prst="rect">
            <a:avLst/>
          </a:prstGeom>
          <a:solidFill>
            <a:schemeClr val="hlink">
              <a:alpha val="50000"/>
            </a:schemeClr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 Click to edit Master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143000"/>
            <a:ext cx="83375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9300" y="6248400"/>
            <a:ext cx="344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99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RICH commissioning meeting, 08.08.2007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94138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99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Stephan Eisenhardt</a:t>
            </a: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70167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76A64530-6A80-49AB-A490-6EFF179F6DF2}" type="slidenum">
              <a:rPr lang="en-US" sz="1400">
                <a:solidFill>
                  <a:srgbClr val="009900"/>
                </a:solidFill>
                <a:latin typeface="Times New Roman" pitchFamily="18" charset="0"/>
              </a:rPr>
              <a:pPr algn="r">
                <a:defRPr/>
              </a:pPr>
              <a:t>‹#›</a:t>
            </a:fld>
            <a:endParaRPr lang="en-US" sz="1400">
              <a:solidFill>
                <a:srgbClr val="009900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0000"/>
        <a:buFont typeface="Monotype Sorts" pitchFamily="2" charset="2"/>
        <a:buChar char="o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15963" y="282574"/>
            <a:ext cx="8377237" cy="1634258"/>
          </a:xfrm>
          <a:solidFill>
            <a:schemeClr val="hlink">
              <a:alpha val="50000"/>
            </a:schemeClr>
          </a:solidFill>
        </p:spPr>
        <p:txBody>
          <a:bodyPr/>
          <a:lstStyle/>
          <a:p>
            <a:pPr>
              <a:defRPr/>
            </a:pPr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Detector Modularity for RICH Upgrade</a:t>
            </a:r>
          </a:p>
        </p:txBody>
      </p:sp>
      <p:sp>
        <p:nvSpPr>
          <p:cNvPr id="1059847" name="Text Box 7"/>
          <p:cNvSpPr txBox="1">
            <a:spLocks noChangeArrowheads="1"/>
          </p:cNvSpPr>
          <p:nvPr/>
        </p:nvSpPr>
        <p:spPr bwMode="auto">
          <a:xfrm>
            <a:off x="850900" y="5972175"/>
            <a:ext cx="3808287" cy="64633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RICH </a:t>
            </a:r>
            <a:r>
              <a:rPr lang="en-GB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upgrade </a:t>
            </a:r>
            <a:r>
              <a:rPr lang="en-GB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meeting, </a:t>
            </a:r>
            <a:r>
              <a:rPr lang="en-GB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10.11.2010</a:t>
            </a:r>
            <a:endParaRPr lang="en-GB" sz="3600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59848" name="Text Box 8"/>
          <p:cNvSpPr txBox="1">
            <a:spLocks noChangeArrowheads="1"/>
          </p:cNvSpPr>
          <p:nvPr/>
        </p:nvSpPr>
        <p:spPr bwMode="auto">
          <a:xfrm>
            <a:off x="5965825" y="5835650"/>
            <a:ext cx="2540000" cy="6413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GB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Stephan Eisenhardt</a:t>
            </a:r>
          </a:p>
          <a:p>
            <a:pPr>
              <a:defRPr/>
            </a:pPr>
            <a:r>
              <a:rPr lang="en-GB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University of Edinburgh</a:t>
            </a:r>
          </a:p>
        </p:txBody>
      </p:sp>
      <p:pic>
        <p:nvPicPr>
          <p:cNvPr id="4101" name="Picture 9" descr="ppe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85200" y="5867400"/>
            <a:ext cx="1001713" cy="5810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102" name="Picture 10" descr="lhc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8638" y="319088"/>
            <a:ext cx="9223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1" descr="rich_TDR_3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3588" y="319088"/>
            <a:ext cx="5540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738158" y="2369970"/>
            <a:ext cx="7000924" cy="3003246"/>
          </a:xfrm>
        </p:spPr>
        <p:txBody>
          <a:bodyPr/>
          <a:lstStyle/>
          <a:p>
            <a:r>
              <a:rPr lang="en-GB" sz="1800" dirty="0" smtClean="0"/>
              <a:t> Motivation</a:t>
            </a:r>
          </a:p>
          <a:p>
            <a:r>
              <a:rPr lang="en-GB" sz="1800" dirty="0" smtClean="0"/>
              <a:t> Photon Detectors</a:t>
            </a:r>
          </a:p>
          <a:p>
            <a:r>
              <a:rPr lang="en-GB" sz="1800" dirty="0" smtClean="0"/>
              <a:t> Module Layout</a:t>
            </a:r>
          </a:p>
          <a:p>
            <a:r>
              <a:rPr lang="en-GB" sz="1800" dirty="0" smtClean="0"/>
              <a:t> Active Area</a:t>
            </a:r>
          </a:p>
          <a:p>
            <a:r>
              <a:rPr lang="en-GB" sz="1800" dirty="0" smtClean="0"/>
              <a:t> </a:t>
            </a:r>
            <a:r>
              <a:rPr lang="en-GB" sz="1800" dirty="0" err="1" smtClean="0"/>
              <a:t>MaPMT</a:t>
            </a:r>
            <a:r>
              <a:rPr lang="en-GB" sz="1800" dirty="0" smtClean="0"/>
              <a:t> Families</a:t>
            </a:r>
          </a:p>
          <a:p>
            <a:r>
              <a:rPr lang="en-GB" sz="1800" dirty="0" smtClean="0"/>
              <a:t> Input Parameters</a:t>
            </a:r>
          </a:p>
          <a:p>
            <a:r>
              <a:rPr lang="en-GB" sz="1800" dirty="0" smtClean="0"/>
              <a:t> Choices</a:t>
            </a:r>
          </a:p>
          <a:p>
            <a:r>
              <a:rPr lang="en-GB" sz="1800" dirty="0" smtClean="0"/>
              <a:t> Results</a:t>
            </a:r>
          </a:p>
          <a:p>
            <a:r>
              <a:rPr lang="en-GB" sz="1800" dirty="0" smtClean="0"/>
              <a:t> Conclusions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99241" y="3214717"/>
            <a:ext cx="30828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dirty="0" smtClean="0">
                <a:solidFill>
                  <a:srgbClr val="CC00CC"/>
                </a:solidFill>
                <a:latin typeface="+mn-lt"/>
              </a:rPr>
              <a:t>follow-up to presentation</a:t>
            </a:r>
          </a:p>
          <a:p>
            <a:pPr algn="l"/>
            <a:r>
              <a:rPr lang="en-GB" dirty="0" smtClean="0">
                <a:solidFill>
                  <a:srgbClr val="CC00CC"/>
                </a:solidFill>
                <a:latin typeface="+mn-lt"/>
              </a:rPr>
              <a:t>from 15.10.2008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+mn-lt"/>
              </a:rPr>
              <a:t>linked back from the agenda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80968" y="1000108"/>
            <a:ext cx="9072626" cy="5286412"/>
          </a:xfrm>
        </p:spPr>
        <p:txBody>
          <a:bodyPr/>
          <a:lstStyle/>
          <a:p>
            <a:r>
              <a:rPr lang="en-GB" sz="2000" dirty="0" smtClean="0"/>
              <a:t>Input so far defines the module size and active area fraction, together with:</a:t>
            </a:r>
          </a:p>
          <a:p>
            <a:pPr lvl="1"/>
            <a:r>
              <a:rPr lang="en-GB" sz="1800" dirty="0" smtClean="0"/>
              <a:t>choice of 4x4 </a:t>
            </a:r>
            <a:r>
              <a:rPr lang="en-GB" sz="1800" dirty="0" err="1" smtClean="0"/>
              <a:t>MaPMT</a:t>
            </a:r>
            <a:r>
              <a:rPr lang="en-GB" sz="1800" dirty="0" smtClean="0"/>
              <a:t> structure (1024 channels) </a:t>
            </a:r>
            <a:r>
              <a:rPr lang="en-GB" sz="1800" dirty="0" smtClean="0">
                <a:solidFill>
                  <a:schemeClr val="bg1">
                    <a:lumMod val="65000"/>
                  </a:schemeClr>
                </a:solidFill>
              </a:rPr>
              <a:t>or 2x2 FP-PMT structure</a:t>
            </a:r>
          </a:p>
          <a:p>
            <a:pPr lvl="1"/>
            <a:r>
              <a:rPr lang="en-GB" sz="1800" dirty="0" smtClean="0"/>
              <a:t>choice of module margin:</a:t>
            </a:r>
          </a:p>
          <a:p>
            <a:pPr lvl="2"/>
            <a:r>
              <a:rPr lang="en-GB" sz="1600" dirty="0" smtClean="0"/>
              <a:t>either half of mu-metal margin (used 2008/now)</a:t>
            </a:r>
          </a:p>
          <a:p>
            <a:pPr lvl="2"/>
            <a:r>
              <a:rPr lang="en-GB" sz="1600" dirty="0" smtClean="0"/>
              <a:t>or full extra margin (as on 2000/2003 proposal)</a:t>
            </a:r>
          </a:p>
          <a:p>
            <a:r>
              <a:rPr lang="en-GB" sz="2000" dirty="0" err="1" smtClean="0"/>
              <a:t>Photondetection</a:t>
            </a:r>
            <a:r>
              <a:rPr lang="en-GB" sz="2000" dirty="0" smtClean="0"/>
              <a:t> area to cover:</a:t>
            </a:r>
          </a:p>
          <a:p>
            <a:pPr lvl="1"/>
            <a:r>
              <a:rPr lang="en-GB" sz="1800" dirty="0" smtClean="0"/>
              <a:t>target: 3.3m</a:t>
            </a:r>
            <a:r>
              <a:rPr lang="en-GB" sz="1800" baseline="30000" dirty="0" smtClean="0"/>
              <a:t>2</a:t>
            </a:r>
            <a:r>
              <a:rPr lang="en-GB" sz="1800" dirty="0" smtClean="0"/>
              <a:t>	as in current RICH:	RICH2/RICH1 = 1.5/1</a:t>
            </a:r>
          </a:p>
          <a:p>
            <a:pPr lvl="1">
              <a:buNone/>
            </a:pPr>
            <a:r>
              <a:rPr lang="en-GB" sz="1800" dirty="0" smtClean="0"/>
              <a:t>				without </a:t>
            </a:r>
            <a:r>
              <a:rPr lang="en-GB" sz="1800" dirty="0" err="1" smtClean="0"/>
              <a:t>Aerogel</a:t>
            </a:r>
            <a:r>
              <a:rPr lang="en-GB" sz="1800" dirty="0" smtClean="0"/>
              <a:t>:		RICH1 * 0.x</a:t>
            </a:r>
          </a:p>
          <a:p>
            <a:pPr lvl="1"/>
            <a:r>
              <a:rPr lang="en-GB" sz="1800" dirty="0" smtClean="0"/>
              <a:t>with the fraction 0.x needed to cover the gas radiator</a:t>
            </a:r>
          </a:p>
          <a:p>
            <a:pPr lvl="2"/>
            <a:r>
              <a:rPr lang="en-GB" sz="1600" dirty="0" smtClean="0"/>
              <a:t>0.7	as given by Clara’s email (used here now)</a:t>
            </a:r>
          </a:p>
          <a:p>
            <a:pPr lvl="2"/>
            <a:r>
              <a:rPr lang="en-GB" sz="1600" dirty="0" smtClean="0"/>
              <a:t>0.45	as in </a:t>
            </a:r>
            <a:r>
              <a:rPr lang="en-GB" sz="1600" dirty="0" err="1" smtClean="0"/>
              <a:t>LoI</a:t>
            </a:r>
            <a:r>
              <a:rPr lang="en-GB" sz="1600" dirty="0" smtClean="0"/>
              <a:t> draft (not yet regarded, but easy to calculate)</a:t>
            </a:r>
          </a:p>
          <a:p>
            <a:r>
              <a:rPr lang="en-GB" sz="2000" dirty="0" smtClean="0"/>
              <a:t>How to cover the area:</a:t>
            </a:r>
          </a:p>
          <a:p>
            <a:pPr lvl="1"/>
            <a:r>
              <a:rPr lang="en-GB" sz="1800" dirty="0" smtClean="0"/>
              <a:t>option 1: use only fully equipped modules and exceed required area (used here)</a:t>
            </a:r>
          </a:p>
          <a:p>
            <a:pPr lvl="1"/>
            <a:r>
              <a:rPr lang="en-GB" sz="1800" dirty="0" smtClean="0"/>
              <a:t>option 2: use also partially equipped modules at the edges (2000/2003 proposal)</a:t>
            </a:r>
          </a:p>
          <a:p>
            <a:pPr lvl="1"/>
            <a:r>
              <a:rPr lang="en-GB" sz="1800" dirty="0" smtClean="0"/>
              <a:t>plenty of room for optimisation (not done!)</a:t>
            </a:r>
          </a:p>
          <a:p>
            <a:endParaRPr lang="en-GB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Choices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10.11.2010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Results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10.11.2010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88302" y="1003858"/>
            <a:ext cx="924521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Monotype Sorts" pitchFamily="2" charset="2"/>
              <a:buChar char="o"/>
              <a:tabLst/>
              <a:defRPr/>
            </a:pPr>
            <a:r>
              <a:rPr lang="en-GB" sz="2000" kern="0" dirty="0" smtClean="0">
                <a:solidFill>
                  <a:schemeClr val="accent2"/>
                </a:solidFill>
                <a:latin typeface="+mn-lt"/>
              </a:rPr>
              <a:t>Calculated parameters per tube:</a:t>
            </a:r>
            <a:endParaRPr kumimoji="0" lang="en-GB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					</a:t>
            </a:r>
            <a:r>
              <a:rPr lang="en-GB" kern="0" dirty="0" smtClean="0">
                <a:solidFill>
                  <a:schemeClr val="tx1"/>
                </a:solidFill>
              </a:rPr>
              <a:t>pixel size			</a:t>
            </a:r>
            <a:r>
              <a:rPr lang="en-GB" kern="0" dirty="0" err="1" smtClean="0">
                <a:solidFill>
                  <a:schemeClr val="tx1"/>
                </a:solidFill>
                <a:latin typeface="+mn-lt"/>
              </a:rPr>
              <a:t>eff.active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 area</a:t>
            </a:r>
            <a:endParaRPr lang="en-GB" kern="0" dirty="0" smtClean="0">
              <a:solidFill>
                <a:schemeClr val="tx1"/>
              </a:solidFill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					on bare	on lens		on bare	on lens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					tube	surface		tube	surface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2000/2003 proposal: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R7600-pww-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M64		2.00mm	2.84mm		0.388	0.781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new calculations: </a:t>
            </a:r>
            <a:r>
              <a:rPr lang="en-GB" sz="1400" kern="0" dirty="0" smtClean="0">
                <a:solidFill>
                  <a:schemeClr val="tx1"/>
                </a:solidFill>
                <a:latin typeface="+mn-lt"/>
              </a:rPr>
              <a:t>(with smaller gap size)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R7600-pww-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M64		2.09mm	2.96mm		0.422	0.851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endParaRPr lang="en-GB" kern="0" dirty="0" smtClean="0">
              <a:solidFill>
                <a:schemeClr val="tx1"/>
              </a:solidFill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R8900-pww-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M64		2.76mm	3.08mm		0.712	0.884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endParaRPr lang="en-GB" kern="0" dirty="0" smtClean="0">
              <a:solidFill>
                <a:schemeClr val="tx1"/>
              </a:solidFill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R11265-pww-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M64		2.79mm	3.10mm		0.759	0.940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H9500-pww (M256)		2.84mm	3.01mm		0.783	0.881</a:t>
            </a:r>
            <a:endParaRPr lang="en-GB" kern="0" dirty="0" smtClean="0">
              <a:solidFill>
                <a:srgbClr val="FF9900"/>
              </a:solidFill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Monotype Sorts" pitchFamily="2" charset="2"/>
              <a:buChar char="o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Results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10.11.2010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88302" y="1003858"/>
            <a:ext cx="924521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Monotype Sorts" pitchFamily="2" charset="2"/>
              <a:buChar char="o"/>
              <a:tabLst/>
              <a:defRPr/>
            </a:pPr>
            <a:r>
              <a:rPr lang="en-GB" sz="2000" kern="0" dirty="0" smtClean="0">
                <a:solidFill>
                  <a:schemeClr val="accent2"/>
                </a:solidFill>
                <a:latin typeface="+mn-lt"/>
              </a:rPr>
              <a:t>Calculated parameters per module:</a:t>
            </a:r>
            <a:endParaRPr kumimoji="0" lang="en-GB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					</a:t>
            </a:r>
            <a:r>
              <a:rPr lang="en-GB" kern="0" dirty="0" smtClean="0">
                <a:solidFill>
                  <a:schemeClr val="tx1"/>
                </a:solidFill>
              </a:rPr>
              <a:t>module edge	</a:t>
            </a:r>
            <a:r>
              <a:rPr lang="en-GB" kern="0" dirty="0" err="1" smtClean="0">
                <a:solidFill>
                  <a:schemeClr val="tx1"/>
                </a:solidFill>
                <a:latin typeface="+mn-lt"/>
              </a:rPr>
              <a:t>eff.active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 area</a:t>
            </a:r>
            <a:endParaRPr lang="en-GB" kern="0" dirty="0" smtClean="0">
              <a:solidFill>
                <a:schemeClr val="tx1"/>
              </a:solidFill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					length		with lenses	without lenses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					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2000/2003 proposal: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R7600-pww-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M64		108.8mm	0.698		0.346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endParaRPr lang="en-GB" kern="0" dirty="0" smtClean="0">
              <a:solidFill>
                <a:schemeClr val="tx1"/>
              </a:solidFill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new calculations: </a:t>
            </a:r>
            <a:r>
              <a:rPr lang="en-GB" sz="1400" kern="0" dirty="0" smtClean="0">
                <a:solidFill>
                  <a:schemeClr val="tx1"/>
                </a:solidFill>
                <a:latin typeface="+mn-lt"/>
              </a:rPr>
              <a:t>(with smaller gap size and conservative mu-metal grid)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R7600-pww-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M64		113.8mm	0.695		0.345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endParaRPr lang="en-GB" kern="0" dirty="0" smtClean="0">
              <a:solidFill>
                <a:schemeClr val="tx1"/>
              </a:solidFill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R8900-pww-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M64		113.8mm	0.750		0.603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endParaRPr lang="en-GB" kern="0" dirty="0" smtClean="0">
              <a:solidFill>
                <a:schemeClr val="tx1"/>
              </a:solidFill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R11265-pww-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M64		113.4mm	0.767		0.619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H9500-pww (M256)		109.8mm	0.790		0.702</a:t>
            </a:r>
            <a:endParaRPr lang="en-GB" kern="0" dirty="0" smtClean="0">
              <a:solidFill>
                <a:srgbClr val="FF9900"/>
              </a:solidFill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Monotype Sorts" pitchFamily="2" charset="2"/>
              <a:buChar char="o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Results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10.11.2010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88302" y="1003858"/>
            <a:ext cx="967726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Monotype Sorts" pitchFamily="2" charset="2"/>
              <a:buChar char="o"/>
              <a:tabLst/>
              <a:defRPr/>
            </a:pPr>
            <a:r>
              <a:rPr lang="en-GB" sz="2000" kern="0" dirty="0" smtClean="0">
                <a:solidFill>
                  <a:schemeClr val="accent2"/>
                </a:solidFill>
                <a:latin typeface="+mn-lt"/>
              </a:rPr>
              <a:t>Calculated parameters per RICH:</a:t>
            </a:r>
            <a:endParaRPr kumimoji="0" lang="en-GB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					modules used			tubes used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					</a:t>
            </a:r>
            <a:r>
              <a:rPr lang="en-GB" kern="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modules needed for 3.3m</a:t>
            </a:r>
            <a:r>
              <a:rPr lang="en-GB" kern="0" baseline="30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2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					RICH1	RICH2	RICH1*0.7	R1+R2	R1*0.7+R2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2000/2003 proposal: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R7600-pww-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M64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		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92.5	126.5			3504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				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</a:rPr>
              <a:t>111.5	167.25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new calculations: </a:t>
            </a:r>
            <a:r>
              <a:rPr lang="en-GB" sz="1400" kern="0" dirty="0" smtClean="0">
                <a:solidFill>
                  <a:schemeClr val="tx1"/>
                </a:solidFill>
                <a:latin typeface="+mn-lt"/>
              </a:rPr>
              <a:t>(with smaller gap size and conservative mu-metal grid)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R7600-pww-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M64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104	160	72		4224	3712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				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</a:rPr>
              <a:t>102	153	71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R8900-pww-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M64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n-lt"/>
              </a:rPr>
              <a:t>		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104	160	72		4224	3712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				</a:t>
            </a:r>
            <a:r>
              <a:rPr lang="en-GB" kern="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102	153	71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R11265-pww-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M64		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104	160	72		4224	3712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				</a:t>
            </a:r>
            <a:r>
              <a:rPr lang="en-GB" kern="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103	154	72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H9500-pww (M256)	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	112	170	80		1128	1000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				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</a:rPr>
              <a:t>110	164	77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Monotype Sorts" pitchFamily="2" charset="2"/>
              <a:buChar char="o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80968" y="1000108"/>
            <a:ext cx="9072626" cy="5286412"/>
          </a:xfrm>
        </p:spPr>
        <p:txBody>
          <a:bodyPr/>
          <a:lstStyle/>
          <a:p>
            <a:r>
              <a:rPr lang="en-GB" sz="2000" dirty="0" smtClean="0"/>
              <a:t>Model developed to transparently calculate for RICH Upgrade:</a:t>
            </a:r>
          </a:p>
          <a:p>
            <a:pPr lvl="1"/>
            <a:r>
              <a:rPr lang="en-GB" sz="1800" dirty="0" smtClean="0"/>
              <a:t>module geometry</a:t>
            </a:r>
          </a:p>
          <a:p>
            <a:pPr lvl="1"/>
            <a:r>
              <a:rPr lang="en-GB" sz="1800" dirty="0" smtClean="0"/>
              <a:t>active area fraction</a:t>
            </a:r>
          </a:p>
          <a:p>
            <a:pPr lvl="1"/>
            <a:r>
              <a:rPr lang="en-GB" sz="1800" dirty="0" smtClean="0"/>
              <a:t>need for </a:t>
            </a:r>
            <a:r>
              <a:rPr lang="en-GB" sz="1800" dirty="0" err="1" smtClean="0"/>
              <a:t>MaPMT</a:t>
            </a:r>
            <a:r>
              <a:rPr lang="en-GB" sz="1800" dirty="0" smtClean="0"/>
              <a:t> tubes</a:t>
            </a:r>
          </a:p>
          <a:p>
            <a:endParaRPr lang="en-GB" sz="2000" dirty="0" smtClean="0"/>
          </a:p>
          <a:p>
            <a:r>
              <a:rPr lang="en-GB" sz="2000" dirty="0" smtClean="0"/>
              <a:t>Flexible in choice of parameters / extendable as new information comes in </a:t>
            </a:r>
          </a:p>
          <a:p>
            <a:endParaRPr lang="en-GB" sz="2000" dirty="0" smtClean="0"/>
          </a:p>
          <a:p>
            <a:r>
              <a:rPr lang="en-GB" sz="2000" dirty="0" smtClean="0"/>
              <a:t>Covered </a:t>
            </a:r>
            <a:r>
              <a:rPr lang="en-GB" sz="2000" dirty="0" err="1" smtClean="0"/>
              <a:t>MaPMT</a:t>
            </a:r>
            <a:r>
              <a:rPr lang="en-GB" sz="2000" dirty="0" smtClean="0"/>
              <a:t> families to the best of available knowledge:</a:t>
            </a:r>
          </a:p>
          <a:p>
            <a:pPr lvl="1"/>
            <a:r>
              <a:rPr lang="en-GB" sz="1800" dirty="0" smtClean="0"/>
              <a:t>the two most interesting M64 options are not yet commercially available</a:t>
            </a:r>
          </a:p>
          <a:p>
            <a:endParaRPr lang="en-GB" sz="2000" dirty="0" smtClean="0"/>
          </a:p>
          <a:p>
            <a:r>
              <a:rPr lang="en-GB" sz="2000" dirty="0" smtClean="0"/>
              <a:t>Deciding of coverage of active area with modules and partial equipment of modules at the edges needs further </a:t>
            </a:r>
            <a:r>
              <a:rPr lang="en-GB" sz="2000" dirty="0" smtClean="0"/>
              <a:t>optimisation</a:t>
            </a:r>
          </a:p>
          <a:p>
            <a:endParaRPr lang="en-GB" sz="2000" dirty="0" smtClean="0"/>
          </a:p>
          <a:p>
            <a:r>
              <a:rPr lang="en-GB" sz="2000" dirty="0" smtClean="0"/>
              <a:t>... feel free to play with the model... (.</a:t>
            </a:r>
            <a:r>
              <a:rPr lang="en-GB" sz="2000" dirty="0" err="1" smtClean="0"/>
              <a:t>xlsx</a:t>
            </a:r>
            <a:r>
              <a:rPr lang="en-GB" sz="2000" dirty="0" smtClean="0"/>
              <a:t> file uploaded to </a:t>
            </a:r>
            <a:r>
              <a:rPr lang="en-GB" sz="2000" smtClean="0"/>
              <a:t>the agenda)</a:t>
            </a:r>
            <a:endParaRPr lang="en-GB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Conclusions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10.11.2010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80968" y="1000108"/>
            <a:ext cx="9072626" cy="5286412"/>
          </a:xfrm>
        </p:spPr>
        <p:txBody>
          <a:bodyPr/>
          <a:lstStyle/>
          <a:p>
            <a:r>
              <a:rPr lang="en-GB" sz="2000" dirty="0" smtClean="0"/>
              <a:t>To get a handle on the questions:</a:t>
            </a:r>
          </a:p>
          <a:p>
            <a:pPr lvl="1"/>
            <a:r>
              <a:rPr lang="en-GB" sz="1800" dirty="0" smtClean="0"/>
              <a:t>how many photon detector tubes will be used in the upgraded RICH?</a:t>
            </a:r>
          </a:p>
          <a:p>
            <a:pPr lvl="1"/>
            <a:r>
              <a:rPr lang="en-GB" sz="1800" dirty="0" smtClean="0"/>
              <a:t>what is the active area?</a:t>
            </a:r>
          </a:p>
          <a:p>
            <a:pPr lvl="1"/>
            <a:r>
              <a:rPr lang="en-GB" sz="1800" dirty="0" smtClean="0"/>
              <a:t>how does a semi-realistic module of </a:t>
            </a:r>
            <a:r>
              <a:rPr lang="en-GB" sz="1800" dirty="0" err="1" smtClean="0"/>
              <a:t>NxN</a:t>
            </a:r>
            <a:r>
              <a:rPr lang="en-GB" sz="1800" dirty="0" smtClean="0"/>
              <a:t> </a:t>
            </a:r>
            <a:r>
              <a:rPr lang="en-GB" sz="1800" dirty="0" err="1" smtClean="0"/>
              <a:t>MaPMT</a:t>
            </a:r>
            <a:r>
              <a:rPr lang="en-GB" sz="1800" dirty="0" smtClean="0"/>
              <a:t> tubes looks like?</a:t>
            </a:r>
          </a:p>
          <a:p>
            <a:endParaRPr lang="en-GB" sz="2000" dirty="0" smtClean="0"/>
          </a:p>
          <a:p>
            <a:r>
              <a:rPr lang="en-GB" sz="2000" dirty="0" smtClean="0"/>
              <a:t>Developed a model to calculate the parameters of a module from specifications and to fill a designated detector plane with modules:</a:t>
            </a:r>
          </a:p>
          <a:p>
            <a:pPr lvl="1"/>
            <a:r>
              <a:rPr lang="en-GB" sz="1800" dirty="0" smtClean="0"/>
              <a:t>calculations done in a spreadsheet, that:</a:t>
            </a:r>
          </a:p>
          <a:p>
            <a:pPr lvl="2"/>
            <a:r>
              <a:rPr lang="en-GB" sz="1600" dirty="0" smtClean="0"/>
              <a:t>allows for quick parameter changes and adaptations to gauge their effect</a:t>
            </a:r>
          </a:p>
          <a:p>
            <a:pPr lvl="2"/>
            <a:r>
              <a:rPr lang="en-GB" sz="1600" dirty="0" smtClean="0"/>
              <a:t>documents which parameters and choices go into the model</a:t>
            </a:r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with later optimisation of choices / correction of parameters and update of the calculations is quickly done</a:t>
            </a:r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>
                <a:solidFill>
                  <a:srgbClr val="009900"/>
                </a:solidFill>
              </a:rPr>
              <a:t>the current version of the spreadsheet is attached to the agenda </a:t>
            </a:r>
            <a:r>
              <a:rPr lang="en-GB" sz="1800" dirty="0" smtClean="0"/>
              <a:t>(its certainly not perfect, but a start to put the optimisation on a common and transparent footing)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Motivation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10.11.2010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80968" y="1000108"/>
            <a:ext cx="9072626" cy="5286412"/>
          </a:xfrm>
        </p:spPr>
        <p:txBody>
          <a:bodyPr/>
          <a:lstStyle/>
          <a:p>
            <a:r>
              <a:rPr lang="en-GB" sz="2000" dirty="0" smtClean="0"/>
              <a:t>R7600: </a:t>
            </a:r>
            <a:r>
              <a:rPr lang="en-GB" sz="2000" dirty="0" err="1" smtClean="0"/>
              <a:t>MaPMT</a:t>
            </a:r>
            <a:r>
              <a:rPr lang="en-GB" sz="2000" dirty="0" smtClean="0"/>
              <a:t>, metal channel dynodes</a:t>
            </a:r>
          </a:p>
          <a:p>
            <a:pPr lvl="1"/>
            <a:r>
              <a:rPr lang="en-GB" sz="1800" dirty="0" smtClean="0"/>
              <a:t>C12 (6+6 cross plate anodes): geometrical parameters only, </a:t>
            </a:r>
            <a:r>
              <a:rPr lang="en-GB" sz="1800" dirty="0" smtClean="0">
                <a:solidFill>
                  <a:srgbClr val="FF9900"/>
                </a:solidFill>
              </a:rPr>
              <a:t>unusable for RICH</a:t>
            </a:r>
          </a:p>
          <a:p>
            <a:pPr lvl="1"/>
            <a:r>
              <a:rPr lang="en-GB" sz="1800" dirty="0" smtClean="0"/>
              <a:t>M16 (4x4 pixel anode): geometrical parameters only, </a:t>
            </a:r>
            <a:r>
              <a:rPr lang="en-GB" sz="1800" dirty="0" smtClean="0">
                <a:solidFill>
                  <a:srgbClr val="FF9900"/>
                </a:solidFill>
              </a:rPr>
              <a:t>unusable for RICH</a:t>
            </a:r>
          </a:p>
          <a:p>
            <a:pPr lvl="1"/>
            <a:r>
              <a:rPr lang="en-GB" sz="1800" dirty="0" smtClean="0"/>
              <a:t>M64 (8x8 pixel anode): </a:t>
            </a:r>
            <a:r>
              <a:rPr lang="en-GB" sz="1800" dirty="0" smtClean="0">
                <a:solidFill>
                  <a:srgbClr val="009900"/>
                </a:solidFill>
              </a:rPr>
              <a:t>as in the 2000 proposal &amp; -2003 studies</a:t>
            </a:r>
          </a:p>
          <a:p>
            <a:pPr lvl="1"/>
            <a:r>
              <a:rPr lang="en-GB" sz="1800" dirty="0" smtClean="0"/>
              <a:t>M64 (8x8 pixel anode): </a:t>
            </a:r>
            <a:r>
              <a:rPr lang="en-GB" sz="1800" dirty="0" smtClean="0">
                <a:solidFill>
                  <a:srgbClr val="009900"/>
                </a:solidFill>
              </a:rPr>
              <a:t>updated calculation</a:t>
            </a:r>
          </a:p>
          <a:p>
            <a:r>
              <a:rPr lang="en-GB" sz="2000" dirty="0" smtClean="0"/>
              <a:t>R8900: </a:t>
            </a:r>
            <a:r>
              <a:rPr lang="en-GB" sz="2000" dirty="0" err="1" smtClean="0"/>
              <a:t>MaPMT</a:t>
            </a:r>
            <a:r>
              <a:rPr lang="en-GB" sz="2000" dirty="0" smtClean="0"/>
              <a:t>, metal channel dynodes</a:t>
            </a:r>
          </a:p>
          <a:p>
            <a:pPr lvl="1"/>
            <a:r>
              <a:rPr lang="en-GB" sz="1800" dirty="0" smtClean="0"/>
              <a:t>C12 (6+6 cross plate anodes): geometrical parameters only, </a:t>
            </a:r>
            <a:r>
              <a:rPr lang="en-GB" sz="1800" dirty="0" smtClean="0">
                <a:solidFill>
                  <a:srgbClr val="FF9900"/>
                </a:solidFill>
              </a:rPr>
              <a:t>unusable for RICH</a:t>
            </a:r>
          </a:p>
          <a:p>
            <a:pPr lvl="1"/>
            <a:r>
              <a:rPr lang="en-GB" sz="1800" dirty="0" smtClean="0"/>
              <a:t>M16 (4x4 pixel anode): geometrical parameters only, </a:t>
            </a:r>
            <a:r>
              <a:rPr lang="en-GB" sz="1800" dirty="0" smtClean="0">
                <a:solidFill>
                  <a:srgbClr val="FF9900"/>
                </a:solidFill>
              </a:rPr>
              <a:t>unusable for RICH</a:t>
            </a:r>
          </a:p>
          <a:p>
            <a:pPr lvl="1"/>
            <a:r>
              <a:rPr lang="en-GB" sz="1800" dirty="0" smtClean="0"/>
              <a:t>M64 (8x8 pixel anode): </a:t>
            </a:r>
            <a:r>
              <a:rPr lang="en-GB" sz="1800" dirty="0" smtClean="0">
                <a:solidFill>
                  <a:srgbClr val="009900"/>
                </a:solidFill>
              </a:rPr>
              <a:t>hypothetical calculation</a:t>
            </a:r>
            <a:r>
              <a:rPr lang="en-GB" sz="1800" dirty="0" smtClean="0"/>
              <a:t>, </a:t>
            </a:r>
            <a:r>
              <a:rPr lang="en-GB" sz="1800" dirty="0" smtClean="0">
                <a:solidFill>
                  <a:srgbClr val="FF0000"/>
                </a:solidFill>
              </a:rPr>
              <a:t>not commercially available</a:t>
            </a:r>
          </a:p>
          <a:p>
            <a:r>
              <a:rPr lang="en-GB" sz="2000" dirty="0" smtClean="0"/>
              <a:t>R11265: </a:t>
            </a:r>
            <a:r>
              <a:rPr lang="en-GB" sz="2000" dirty="0" err="1" smtClean="0"/>
              <a:t>MaPMT</a:t>
            </a:r>
            <a:r>
              <a:rPr lang="en-GB" sz="2000" dirty="0" smtClean="0"/>
              <a:t>, metal channel dynodes</a:t>
            </a:r>
          </a:p>
          <a:p>
            <a:pPr lvl="1"/>
            <a:r>
              <a:rPr lang="en-GB" sz="1800" dirty="0" smtClean="0"/>
              <a:t>M64 (8x8 pixel anode): </a:t>
            </a:r>
            <a:r>
              <a:rPr lang="en-GB" sz="1800" dirty="0" smtClean="0">
                <a:solidFill>
                  <a:srgbClr val="009900"/>
                </a:solidFill>
              </a:rPr>
              <a:t>hypothetical calculation</a:t>
            </a:r>
            <a:r>
              <a:rPr lang="en-GB" sz="1800" dirty="0" smtClean="0"/>
              <a:t>, </a:t>
            </a:r>
            <a:r>
              <a:rPr lang="en-GB" sz="1800" dirty="0" smtClean="0">
                <a:solidFill>
                  <a:srgbClr val="FF0000"/>
                </a:solidFill>
              </a:rPr>
              <a:t>not commercially available</a:t>
            </a:r>
          </a:p>
          <a:p>
            <a:r>
              <a:rPr lang="en-GB" sz="2000" dirty="0" smtClean="0"/>
              <a:t>H9500: flat-panel PMT, metal channel dynodes</a:t>
            </a:r>
          </a:p>
          <a:p>
            <a:pPr lvl="1"/>
            <a:r>
              <a:rPr lang="en-GB" sz="1800" dirty="0" smtClean="0"/>
              <a:t>M256 (16x16 pixel anode): </a:t>
            </a:r>
            <a:r>
              <a:rPr lang="en-GB" sz="1800" dirty="0" smtClean="0">
                <a:solidFill>
                  <a:srgbClr val="009900"/>
                </a:solidFill>
              </a:rPr>
              <a:t>updated calculation</a:t>
            </a:r>
          </a:p>
          <a:p>
            <a:r>
              <a:rPr lang="en-GB" sz="2000" dirty="0" smtClean="0"/>
              <a:t>Data sources in spreadsheet made transparent by colour coding:</a:t>
            </a:r>
          </a:p>
          <a:p>
            <a:pPr lvl="1">
              <a:buNone/>
            </a:pPr>
            <a:r>
              <a:rPr lang="en-GB" sz="1800" dirty="0" smtClean="0">
                <a:solidFill>
                  <a:srgbClr val="0070C0"/>
                </a:solidFill>
              </a:rPr>
              <a:t>Hamamatsu datasheet/information</a:t>
            </a:r>
            <a:r>
              <a:rPr lang="en-GB" sz="1800" dirty="0" smtClean="0"/>
              <a:t>, </a:t>
            </a:r>
            <a:r>
              <a:rPr lang="en-GB" sz="1800" dirty="0" smtClean="0">
                <a:solidFill>
                  <a:srgbClr val="FF9900"/>
                </a:solidFill>
              </a:rPr>
              <a:t>derived</a:t>
            </a:r>
            <a:r>
              <a:rPr lang="en-GB" sz="1800" dirty="0" smtClean="0"/>
              <a:t>, </a:t>
            </a:r>
            <a:r>
              <a:rPr lang="en-GB" sz="1800" dirty="0" smtClean="0">
                <a:solidFill>
                  <a:srgbClr val="009900"/>
                </a:solidFill>
              </a:rPr>
              <a:t>measured</a:t>
            </a:r>
            <a:r>
              <a:rPr lang="en-GB" sz="1800" dirty="0" smtClean="0"/>
              <a:t>, </a:t>
            </a:r>
            <a:r>
              <a:rPr lang="en-GB" sz="1800" dirty="0" smtClean="0">
                <a:solidFill>
                  <a:srgbClr val="FF0000"/>
                </a:solidFill>
              </a:rPr>
              <a:t>assumed/guessed</a:t>
            </a:r>
            <a:r>
              <a:rPr lang="en-GB" sz="1800" dirty="0" smtClean="0"/>
              <a:t> values</a:t>
            </a:r>
          </a:p>
          <a:p>
            <a:pPr lvl="1"/>
            <a:endParaRPr lang="en-GB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Regarded Photon Detectors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10.11.2010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105"/>
          <p:cNvSpPr/>
          <p:nvPr/>
        </p:nvSpPr>
        <p:spPr bwMode="auto">
          <a:xfrm>
            <a:off x="2360712" y="5373216"/>
            <a:ext cx="1728192" cy="288032"/>
          </a:xfrm>
          <a:prstGeom prst="rect">
            <a:avLst/>
          </a:prstGeom>
          <a:solidFill>
            <a:srgbClr val="CC00CC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2216696" y="3717032"/>
            <a:ext cx="792088" cy="288032"/>
          </a:xfrm>
          <a:prstGeom prst="rect">
            <a:avLst/>
          </a:prstGeom>
          <a:solidFill>
            <a:srgbClr val="CC00CC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2216696" y="3068960"/>
            <a:ext cx="1008112" cy="288032"/>
          </a:xfrm>
          <a:prstGeom prst="rect">
            <a:avLst/>
          </a:prstGeom>
          <a:solidFill>
            <a:srgbClr val="CC00CC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2864768" y="2060848"/>
            <a:ext cx="792088" cy="288032"/>
          </a:xfrm>
          <a:prstGeom prst="rect">
            <a:avLst/>
          </a:prstGeom>
          <a:solidFill>
            <a:srgbClr val="CC00CC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2864768" y="1403251"/>
            <a:ext cx="576064" cy="288032"/>
          </a:xfrm>
          <a:prstGeom prst="rect">
            <a:avLst/>
          </a:prstGeom>
          <a:solidFill>
            <a:srgbClr val="CC00CC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80968" y="1000108"/>
            <a:ext cx="9072626" cy="5286412"/>
          </a:xfrm>
        </p:spPr>
        <p:txBody>
          <a:bodyPr/>
          <a:lstStyle/>
          <a:p>
            <a:r>
              <a:rPr lang="en-GB" sz="2000" dirty="0" smtClean="0"/>
              <a:t>Outline of elements in a module: schematic only – not to scale:</a:t>
            </a:r>
          </a:p>
          <a:p>
            <a:pPr lvl="1"/>
            <a:r>
              <a:rPr lang="en-GB" sz="1800" dirty="0" smtClean="0"/>
              <a:t>Photon detector </a:t>
            </a:r>
            <a:r>
              <a:rPr lang="en-GB" sz="1800" dirty="0" smtClean="0">
                <a:solidFill>
                  <a:srgbClr val="FF9900"/>
                </a:solidFill>
              </a:rPr>
              <a:t>body</a:t>
            </a:r>
            <a:r>
              <a:rPr lang="en-GB" sz="1800" dirty="0" smtClean="0"/>
              <a:t>:</a:t>
            </a:r>
          </a:p>
          <a:p>
            <a:pPr lvl="1">
              <a:buNone/>
            </a:pPr>
            <a:r>
              <a:rPr lang="en-GB" sz="1800" dirty="0" smtClean="0"/>
              <a:t>	as from specs</a:t>
            </a:r>
          </a:p>
          <a:p>
            <a:pPr lvl="1"/>
            <a:r>
              <a:rPr lang="en-GB" sz="1800" dirty="0" smtClean="0"/>
              <a:t>Photon detector </a:t>
            </a:r>
            <a:r>
              <a:rPr lang="en-GB" sz="1800" dirty="0" smtClean="0">
                <a:solidFill>
                  <a:srgbClr val="FFCC99"/>
                </a:solidFill>
              </a:rPr>
              <a:t>margin</a:t>
            </a:r>
            <a:r>
              <a:rPr lang="en-GB" sz="1800" dirty="0" smtClean="0"/>
              <a:t>:</a:t>
            </a:r>
          </a:p>
          <a:p>
            <a:pPr lvl="1">
              <a:buNone/>
            </a:pPr>
            <a:r>
              <a:rPr lang="en-GB" sz="1800" dirty="0" smtClean="0"/>
              <a:t>	upper limit from specs</a:t>
            </a:r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Mu-metal thickness:</a:t>
            </a:r>
          </a:p>
          <a:p>
            <a:pPr lvl="1">
              <a:buNone/>
            </a:pPr>
            <a:r>
              <a:rPr lang="en-GB" sz="1800" dirty="0" smtClean="0"/>
              <a:t>	sheet thickness</a:t>
            </a:r>
          </a:p>
          <a:p>
            <a:pPr lvl="1"/>
            <a:r>
              <a:rPr lang="en-GB" sz="1800" dirty="0" smtClean="0"/>
              <a:t>Mu-metal </a:t>
            </a:r>
            <a:r>
              <a:rPr lang="en-GB" sz="1800" dirty="0" smtClean="0">
                <a:solidFill>
                  <a:schemeClr val="bg1">
                    <a:lumMod val="95000"/>
                  </a:schemeClr>
                </a:solidFill>
              </a:rPr>
              <a:t>margin</a:t>
            </a:r>
            <a:r>
              <a:rPr lang="en-GB" sz="1800" dirty="0" smtClean="0"/>
              <a:t>:</a:t>
            </a:r>
          </a:p>
          <a:p>
            <a:pPr lvl="1">
              <a:buNone/>
            </a:pPr>
            <a:r>
              <a:rPr lang="en-GB" sz="1800" dirty="0" smtClean="0"/>
              <a:t>	needed due to fabrication</a:t>
            </a:r>
          </a:p>
          <a:p>
            <a:pPr lvl="1">
              <a:buNone/>
            </a:pPr>
            <a:r>
              <a:rPr lang="en-GB" sz="1800" dirty="0" smtClean="0"/>
              <a:t>	precision when welding sheets</a:t>
            </a:r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Margin for modules:</a:t>
            </a:r>
          </a:p>
          <a:p>
            <a:pPr lvl="1">
              <a:buNone/>
            </a:pPr>
            <a:r>
              <a:rPr lang="en-GB" sz="1800" dirty="0" smtClean="0"/>
              <a:t>	</a:t>
            </a:r>
            <a:r>
              <a:rPr lang="en-GB" sz="1800" dirty="0" smtClean="0">
                <a:solidFill>
                  <a:srgbClr val="FF0000"/>
                </a:solidFill>
              </a:rPr>
              <a:t>either</a:t>
            </a:r>
            <a:r>
              <a:rPr lang="en-GB" sz="1800" dirty="0" smtClean="0"/>
              <a:t> from </a:t>
            </a:r>
            <a:r>
              <a:rPr lang="en-GB" sz="1800" dirty="0" smtClean="0">
                <a:solidFill>
                  <a:schemeClr val="bg1">
                    <a:lumMod val="95000"/>
                  </a:schemeClr>
                </a:solidFill>
              </a:rPr>
              <a:t>mu-metal margin</a:t>
            </a:r>
          </a:p>
          <a:p>
            <a:pPr lvl="1">
              <a:buNone/>
            </a:pPr>
            <a:r>
              <a:rPr lang="en-GB" sz="1800" dirty="0" smtClean="0"/>
              <a:t>	just on one side = half the margin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Principle Module Layout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10.11.2010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84"/>
          <p:cNvGrpSpPr/>
          <p:nvPr/>
        </p:nvGrpSpPr>
        <p:grpSpPr>
          <a:xfrm>
            <a:off x="4665488" y="1485304"/>
            <a:ext cx="4680000" cy="4680000"/>
            <a:chOff x="2432720" y="1772816"/>
            <a:chExt cx="4680000" cy="4680000"/>
          </a:xfrm>
        </p:grpSpPr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2432720" y="1772816"/>
              <a:ext cx="4680000" cy="46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4" name="Group 10"/>
            <p:cNvGrpSpPr/>
            <p:nvPr/>
          </p:nvGrpSpPr>
          <p:grpSpPr>
            <a:xfrm>
              <a:off x="5961112" y="5310733"/>
              <a:ext cx="936000" cy="936000"/>
              <a:chOff x="5051587" y="2809503"/>
              <a:chExt cx="936000" cy="936000"/>
            </a:xfrm>
          </p:grpSpPr>
          <p:sp>
            <p:nvSpPr>
              <p:cNvPr id="9" name="Rectangle 8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" name="Rectangle 7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5" name="Group 11"/>
            <p:cNvGrpSpPr/>
            <p:nvPr/>
          </p:nvGrpSpPr>
          <p:grpSpPr>
            <a:xfrm>
              <a:off x="4828034" y="5310733"/>
              <a:ext cx="936000" cy="936000"/>
              <a:chOff x="5051587" y="2809503"/>
              <a:chExt cx="936000" cy="936000"/>
            </a:xfrm>
          </p:grpSpPr>
          <p:sp>
            <p:nvSpPr>
              <p:cNvPr id="13" name="Rectangle 12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4" name="Rectangle 13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6" name="Group 14"/>
            <p:cNvGrpSpPr/>
            <p:nvPr/>
          </p:nvGrpSpPr>
          <p:grpSpPr>
            <a:xfrm>
              <a:off x="3694956" y="5310733"/>
              <a:ext cx="936000" cy="936000"/>
              <a:chOff x="5051587" y="2809503"/>
              <a:chExt cx="936000" cy="936000"/>
            </a:xfrm>
          </p:grpSpPr>
          <p:sp>
            <p:nvSpPr>
              <p:cNvPr id="17" name="Rectangle 16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8" name="Rectangle 17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7" name="Group 18"/>
            <p:cNvGrpSpPr/>
            <p:nvPr/>
          </p:nvGrpSpPr>
          <p:grpSpPr>
            <a:xfrm>
              <a:off x="2561878" y="5310733"/>
              <a:ext cx="936000" cy="936000"/>
              <a:chOff x="5051587" y="2809503"/>
              <a:chExt cx="936000" cy="936000"/>
            </a:xfrm>
          </p:grpSpPr>
          <p:sp>
            <p:nvSpPr>
              <p:cNvPr id="20" name="Rectangle 19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1" name="Rectangle 20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1" name="Group 21"/>
            <p:cNvGrpSpPr/>
            <p:nvPr/>
          </p:nvGrpSpPr>
          <p:grpSpPr>
            <a:xfrm>
              <a:off x="5961112" y="4158605"/>
              <a:ext cx="936000" cy="936000"/>
              <a:chOff x="5051587" y="2809503"/>
              <a:chExt cx="936000" cy="936000"/>
            </a:xfrm>
          </p:grpSpPr>
          <p:sp>
            <p:nvSpPr>
              <p:cNvPr id="23" name="Rectangle 22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4" name="Rectangle 23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2" name="Group 24"/>
            <p:cNvGrpSpPr/>
            <p:nvPr/>
          </p:nvGrpSpPr>
          <p:grpSpPr>
            <a:xfrm>
              <a:off x="4828034" y="4158605"/>
              <a:ext cx="936000" cy="936000"/>
              <a:chOff x="5051587" y="2809503"/>
              <a:chExt cx="936000" cy="936000"/>
            </a:xfrm>
          </p:grpSpPr>
          <p:sp>
            <p:nvSpPr>
              <p:cNvPr id="26" name="Rectangle 25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7" name="Rectangle 26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5" name="Group 27"/>
            <p:cNvGrpSpPr/>
            <p:nvPr/>
          </p:nvGrpSpPr>
          <p:grpSpPr>
            <a:xfrm>
              <a:off x="3694956" y="4158605"/>
              <a:ext cx="936000" cy="936000"/>
              <a:chOff x="5051587" y="2809503"/>
              <a:chExt cx="936000" cy="936000"/>
            </a:xfrm>
          </p:grpSpPr>
          <p:sp>
            <p:nvSpPr>
              <p:cNvPr id="29" name="Rectangle 28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0" name="Rectangle 29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9" name="Group 30"/>
            <p:cNvGrpSpPr/>
            <p:nvPr/>
          </p:nvGrpSpPr>
          <p:grpSpPr>
            <a:xfrm>
              <a:off x="2561878" y="4158605"/>
              <a:ext cx="936000" cy="936000"/>
              <a:chOff x="5051587" y="2809503"/>
              <a:chExt cx="936000" cy="936000"/>
            </a:xfrm>
          </p:grpSpPr>
          <p:sp>
            <p:nvSpPr>
              <p:cNvPr id="32" name="Rectangle 31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3" name="Rectangle 32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22" name="Group 33"/>
            <p:cNvGrpSpPr/>
            <p:nvPr/>
          </p:nvGrpSpPr>
          <p:grpSpPr>
            <a:xfrm>
              <a:off x="5961112" y="3006477"/>
              <a:ext cx="936000" cy="936000"/>
              <a:chOff x="5051587" y="2809503"/>
              <a:chExt cx="936000" cy="936000"/>
            </a:xfrm>
          </p:grpSpPr>
          <p:sp>
            <p:nvSpPr>
              <p:cNvPr id="35" name="Rectangle 34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6" name="Rectangle 35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25" name="Group 36"/>
            <p:cNvGrpSpPr/>
            <p:nvPr/>
          </p:nvGrpSpPr>
          <p:grpSpPr>
            <a:xfrm>
              <a:off x="4828034" y="3006477"/>
              <a:ext cx="936000" cy="936000"/>
              <a:chOff x="5051587" y="2809503"/>
              <a:chExt cx="936000" cy="936000"/>
            </a:xfrm>
          </p:grpSpPr>
          <p:sp>
            <p:nvSpPr>
              <p:cNvPr id="38" name="Rectangle 37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9" name="Rectangle 38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28" name="Group 39"/>
            <p:cNvGrpSpPr/>
            <p:nvPr/>
          </p:nvGrpSpPr>
          <p:grpSpPr>
            <a:xfrm>
              <a:off x="3694956" y="3006477"/>
              <a:ext cx="936000" cy="936000"/>
              <a:chOff x="5051587" y="2809503"/>
              <a:chExt cx="936000" cy="936000"/>
            </a:xfrm>
          </p:grpSpPr>
          <p:sp>
            <p:nvSpPr>
              <p:cNvPr id="41" name="Rectangle 40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42" name="Rectangle 41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31" name="Group 42"/>
            <p:cNvGrpSpPr/>
            <p:nvPr/>
          </p:nvGrpSpPr>
          <p:grpSpPr>
            <a:xfrm>
              <a:off x="2561878" y="3006477"/>
              <a:ext cx="936000" cy="936000"/>
              <a:chOff x="5051587" y="2809503"/>
              <a:chExt cx="936000" cy="936000"/>
            </a:xfrm>
          </p:grpSpPr>
          <p:sp>
            <p:nvSpPr>
              <p:cNvPr id="44" name="Rectangle 43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45" name="Rectangle 44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34" name="Group 45"/>
            <p:cNvGrpSpPr/>
            <p:nvPr/>
          </p:nvGrpSpPr>
          <p:grpSpPr>
            <a:xfrm>
              <a:off x="5961112" y="1854349"/>
              <a:ext cx="936000" cy="936000"/>
              <a:chOff x="5051587" y="2809503"/>
              <a:chExt cx="936000" cy="936000"/>
            </a:xfrm>
          </p:grpSpPr>
          <p:sp>
            <p:nvSpPr>
              <p:cNvPr id="47" name="Rectangle 46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48" name="Rectangle 47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37" name="Group 48"/>
            <p:cNvGrpSpPr/>
            <p:nvPr/>
          </p:nvGrpSpPr>
          <p:grpSpPr>
            <a:xfrm>
              <a:off x="4828034" y="1854349"/>
              <a:ext cx="936000" cy="936000"/>
              <a:chOff x="5051587" y="2809503"/>
              <a:chExt cx="936000" cy="936000"/>
            </a:xfrm>
          </p:grpSpPr>
          <p:sp>
            <p:nvSpPr>
              <p:cNvPr id="50" name="Rectangle 49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1" name="Rectangle 50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40" name="Group 51"/>
            <p:cNvGrpSpPr/>
            <p:nvPr/>
          </p:nvGrpSpPr>
          <p:grpSpPr>
            <a:xfrm>
              <a:off x="3694956" y="1854349"/>
              <a:ext cx="936000" cy="936000"/>
              <a:chOff x="5051587" y="2809503"/>
              <a:chExt cx="936000" cy="936000"/>
            </a:xfrm>
          </p:grpSpPr>
          <p:sp>
            <p:nvSpPr>
              <p:cNvPr id="53" name="Rectangle 52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4" name="Rectangle 53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43" name="Group 54"/>
            <p:cNvGrpSpPr/>
            <p:nvPr/>
          </p:nvGrpSpPr>
          <p:grpSpPr>
            <a:xfrm>
              <a:off x="2561878" y="1854349"/>
              <a:ext cx="936000" cy="936000"/>
              <a:chOff x="5051587" y="2809503"/>
              <a:chExt cx="936000" cy="936000"/>
            </a:xfrm>
          </p:grpSpPr>
          <p:sp>
            <p:nvSpPr>
              <p:cNvPr id="56" name="Rectangle 55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7" name="Rectangle 56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2432720" y="1801391"/>
              <a:ext cx="4536504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2432720" y="2891036"/>
              <a:ext cx="4536504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2432720" y="4077072"/>
              <a:ext cx="4536504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2432720" y="5229200"/>
              <a:ext cx="4536504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2432720" y="6352753"/>
              <a:ext cx="4536504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rot="5400000">
              <a:off x="157039" y="4077072"/>
              <a:ext cx="460851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rot="5400000">
              <a:off x="1284784" y="4077072"/>
              <a:ext cx="460851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5400000">
              <a:off x="2417862" y="4077072"/>
              <a:ext cx="460851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565798" y="4077072"/>
              <a:ext cx="460851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4664968" y="4077072"/>
              <a:ext cx="460851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8" name="Straight Arrow Connector 87"/>
          <p:cNvCxnSpPr/>
          <p:nvPr/>
        </p:nvCxnSpPr>
        <p:spPr bwMode="auto">
          <a:xfrm>
            <a:off x="3512840" y="1556792"/>
            <a:ext cx="1728192" cy="504056"/>
          </a:xfrm>
          <a:prstGeom prst="straightConnector1">
            <a:avLst/>
          </a:prstGeom>
          <a:noFill/>
          <a:ln w="57150" cap="flat" cmpd="sng" algn="ctr">
            <a:solidFill>
              <a:srgbClr val="CC00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3728864" y="2204864"/>
            <a:ext cx="1440160" cy="235074"/>
          </a:xfrm>
          <a:prstGeom prst="straightConnector1">
            <a:avLst/>
          </a:prstGeom>
          <a:noFill/>
          <a:ln w="57150" cap="flat" cmpd="sng" algn="ctr">
            <a:solidFill>
              <a:srgbClr val="CC00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3296816" y="3212976"/>
            <a:ext cx="1800200" cy="576064"/>
          </a:xfrm>
          <a:prstGeom prst="straightConnector1">
            <a:avLst/>
          </a:prstGeom>
          <a:noFill/>
          <a:ln w="57150" cap="flat" cmpd="sng" algn="ctr">
            <a:solidFill>
              <a:srgbClr val="CC00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3080792" y="3861048"/>
            <a:ext cx="1656184" cy="288032"/>
          </a:xfrm>
          <a:prstGeom prst="straightConnector1">
            <a:avLst/>
          </a:prstGeom>
          <a:noFill/>
          <a:ln w="57150" cap="flat" cmpd="sng" algn="ctr">
            <a:solidFill>
              <a:srgbClr val="CC00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>
            <a:off x="4088904" y="5488657"/>
            <a:ext cx="1008112" cy="648072"/>
          </a:xfrm>
          <a:prstGeom prst="straightConnector1">
            <a:avLst/>
          </a:prstGeom>
          <a:noFill/>
          <a:ln w="57150" cap="flat" cmpd="sng" algn="ctr">
            <a:solidFill>
              <a:srgbClr val="CC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Text Box 26"/>
          <p:cNvSpPr txBox="1">
            <a:spLocks noChangeArrowheads="1"/>
          </p:cNvSpPr>
          <p:nvPr/>
        </p:nvSpPr>
        <p:spPr bwMode="auto">
          <a:xfrm>
            <a:off x="2778169" y="6011996"/>
            <a:ext cx="19030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0000"/>
                </a:solidFill>
                <a:latin typeface="Arial" charset="0"/>
              </a:rPr>
              <a:t>(used 2008/now)</a:t>
            </a:r>
            <a:endParaRPr lang="en-US" altLang="ja-JP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/>
          <p:cNvSpPr/>
          <p:nvPr/>
        </p:nvSpPr>
        <p:spPr bwMode="auto">
          <a:xfrm>
            <a:off x="1784648" y="6021288"/>
            <a:ext cx="1296144" cy="288032"/>
          </a:xfrm>
          <a:prstGeom prst="rect">
            <a:avLst/>
          </a:prstGeom>
          <a:solidFill>
            <a:srgbClr val="CC00CC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2216696" y="3717032"/>
            <a:ext cx="792088" cy="288032"/>
          </a:xfrm>
          <a:prstGeom prst="rect">
            <a:avLst/>
          </a:prstGeom>
          <a:solidFill>
            <a:srgbClr val="CC00CC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2216696" y="3068960"/>
            <a:ext cx="1008112" cy="288032"/>
          </a:xfrm>
          <a:prstGeom prst="rect">
            <a:avLst/>
          </a:prstGeom>
          <a:solidFill>
            <a:srgbClr val="CC00CC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2864768" y="2060848"/>
            <a:ext cx="792088" cy="288032"/>
          </a:xfrm>
          <a:prstGeom prst="rect">
            <a:avLst/>
          </a:prstGeom>
          <a:solidFill>
            <a:srgbClr val="CC00CC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2864768" y="1403251"/>
            <a:ext cx="576064" cy="288032"/>
          </a:xfrm>
          <a:prstGeom prst="rect">
            <a:avLst/>
          </a:prstGeom>
          <a:solidFill>
            <a:srgbClr val="CC00CC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80968" y="1000108"/>
            <a:ext cx="9072626" cy="5286412"/>
          </a:xfrm>
        </p:spPr>
        <p:txBody>
          <a:bodyPr/>
          <a:lstStyle/>
          <a:p>
            <a:r>
              <a:rPr lang="en-GB" sz="2000" dirty="0" smtClean="0"/>
              <a:t>Outline of elements in a module: schematic only – not to scale:</a:t>
            </a:r>
          </a:p>
          <a:p>
            <a:pPr lvl="1"/>
            <a:r>
              <a:rPr lang="en-GB" sz="1800" dirty="0" smtClean="0"/>
              <a:t>Photon detector </a:t>
            </a:r>
            <a:r>
              <a:rPr lang="en-GB" sz="1800" dirty="0" smtClean="0">
                <a:solidFill>
                  <a:srgbClr val="FF9900"/>
                </a:solidFill>
              </a:rPr>
              <a:t>body</a:t>
            </a:r>
            <a:r>
              <a:rPr lang="en-GB" sz="1800" dirty="0" smtClean="0"/>
              <a:t>:</a:t>
            </a:r>
          </a:p>
          <a:p>
            <a:pPr lvl="1">
              <a:buNone/>
            </a:pPr>
            <a:r>
              <a:rPr lang="en-GB" sz="1800" dirty="0" smtClean="0"/>
              <a:t>	as from specs</a:t>
            </a:r>
          </a:p>
          <a:p>
            <a:pPr lvl="1"/>
            <a:r>
              <a:rPr lang="en-GB" sz="1800" dirty="0" smtClean="0"/>
              <a:t>Photon detector </a:t>
            </a:r>
            <a:r>
              <a:rPr lang="en-GB" sz="1800" dirty="0" smtClean="0">
                <a:solidFill>
                  <a:srgbClr val="FFCC99"/>
                </a:solidFill>
              </a:rPr>
              <a:t>margin</a:t>
            </a:r>
            <a:r>
              <a:rPr lang="en-GB" sz="1800" dirty="0" smtClean="0"/>
              <a:t>:</a:t>
            </a:r>
          </a:p>
          <a:p>
            <a:pPr lvl="1">
              <a:buNone/>
            </a:pPr>
            <a:r>
              <a:rPr lang="en-GB" sz="1800" dirty="0" smtClean="0"/>
              <a:t>	upper limit from specs</a:t>
            </a:r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Mu-metal thickness:</a:t>
            </a:r>
          </a:p>
          <a:p>
            <a:pPr lvl="1">
              <a:buNone/>
            </a:pPr>
            <a:r>
              <a:rPr lang="en-GB" sz="1800" dirty="0" smtClean="0"/>
              <a:t>	sheet thickness</a:t>
            </a:r>
          </a:p>
          <a:p>
            <a:pPr lvl="1"/>
            <a:r>
              <a:rPr lang="en-GB" sz="1800" dirty="0" smtClean="0"/>
              <a:t>Mu-metal </a:t>
            </a:r>
            <a:r>
              <a:rPr lang="en-GB" sz="1800" dirty="0" smtClean="0">
                <a:solidFill>
                  <a:schemeClr val="bg1">
                    <a:lumMod val="95000"/>
                  </a:schemeClr>
                </a:solidFill>
              </a:rPr>
              <a:t>margin</a:t>
            </a:r>
            <a:r>
              <a:rPr lang="en-GB" sz="1800" dirty="0" smtClean="0"/>
              <a:t>:</a:t>
            </a:r>
          </a:p>
          <a:p>
            <a:pPr lvl="1">
              <a:buNone/>
            </a:pPr>
            <a:r>
              <a:rPr lang="en-GB" sz="1800" dirty="0" smtClean="0"/>
              <a:t>	needed due to fabrication</a:t>
            </a:r>
          </a:p>
          <a:p>
            <a:pPr lvl="1">
              <a:buNone/>
            </a:pPr>
            <a:r>
              <a:rPr lang="en-GB" sz="1800" dirty="0" smtClean="0"/>
              <a:t>	precision when welding sheets</a:t>
            </a:r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Margin for modules:</a:t>
            </a:r>
          </a:p>
          <a:p>
            <a:pPr lvl="1">
              <a:buNone/>
            </a:pPr>
            <a:r>
              <a:rPr lang="en-GB" sz="1800" dirty="0" smtClean="0"/>
              <a:t>	</a:t>
            </a:r>
          </a:p>
          <a:p>
            <a:pPr lvl="1">
              <a:buNone/>
            </a:pPr>
            <a:r>
              <a:rPr lang="en-GB" sz="1800" dirty="0" smtClean="0"/>
              <a:t>	</a:t>
            </a:r>
          </a:p>
          <a:p>
            <a:pPr lvl="1">
              <a:buNone/>
            </a:pPr>
            <a:r>
              <a:rPr lang="en-GB" sz="1800" dirty="0" smtClean="0"/>
              <a:t>	</a:t>
            </a:r>
            <a:r>
              <a:rPr lang="en-GB" sz="1800" dirty="0" smtClean="0">
                <a:solidFill>
                  <a:srgbClr val="FF0000"/>
                </a:solidFill>
              </a:rPr>
              <a:t>or</a:t>
            </a:r>
            <a:r>
              <a:rPr lang="en-GB" sz="1800" dirty="0" smtClean="0"/>
              <a:t> as </a:t>
            </a:r>
            <a:r>
              <a:rPr lang="en-GB" sz="1800" dirty="0" smtClean="0">
                <a:solidFill>
                  <a:srgbClr val="00FFFF"/>
                </a:solidFill>
              </a:rPr>
              <a:t>extra margin</a:t>
            </a:r>
          </a:p>
          <a:p>
            <a:pPr lvl="1"/>
            <a:endParaRPr lang="en-GB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Principle Module Layout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10.11.2010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" name="Rectangle 85"/>
          <p:cNvSpPr>
            <a:spLocks noChangeAspect="1"/>
          </p:cNvSpPr>
          <p:nvPr/>
        </p:nvSpPr>
        <p:spPr bwMode="auto">
          <a:xfrm>
            <a:off x="4592960" y="1412776"/>
            <a:ext cx="4752000" cy="4752000"/>
          </a:xfrm>
          <a:prstGeom prst="rect">
            <a:avLst/>
          </a:prstGeom>
          <a:solidFill>
            <a:srgbClr val="00FFFF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4665488" y="1485304"/>
            <a:ext cx="4536504" cy="4608512"/>
            <a:chOff x="4665488" y="1485304"/>
            <a:chExt cx="4536504" cy="4608512"/>
          </a:xfrm>
        </p:grpSpPr>
        <p:sp>
          <p:nvSpPr>
            <p:cNvPr id="10" name="Rectangle 9"/>
            <p:cNvSpPr>
              <a:spLocks noChangeAspect="1"/>
            </p:cNvSpPr>
            <p:nvPr/>
          </p:nvSpPr>
          <p:spPr bwMode="auto">
            <a:xfrm>
              <a:off x="4665488" y="1485304"/>
              <a:ext cx="4536000" cy="453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8193880" y="5023221"/>
              <a:ext cx="936000" cy="936000"/>
              <a:chOff x="5051587" y="2809503"/>
              <a:chExt cx="936000" cy="936000"/>
            </a:xfrm>
          </p:grpSpPr>
          <p:sp>
            <p:nvSpPr>
              <p:cNvPr id="9" name="Rectangle 8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8" name="Rectangle 7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060802" y="5023221"/>
              <a:ext cx="936000" cy="936000"/>
              <a:chOff x="5051587" y="2809503"/>
              <a:chExt cx="936000" cy="936000"/>
            </a:xfrm>
          </p:grpSpPr>
          <p:sp>
            <p:nvSpPr>
              <p:cNvPr id="13" name="Rectangle 12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4" name="Rectangle 13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927724" y="5023221"/>
              <a:ext cx="936000" cy="936000"/>
              <a:chOff x="5051587" y="2809503"/>
              <a:chExt cx="936000" cy="936000"/>
            </a:xfrm>
          </p:grpSpPr>
          <p:sp>
            <p:nvSpPr>
              <p:cNvPr id="17" name="Rectangle 16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8" name="Rectangle 17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794646" y="5023221"/>
              <a:ext cx="936000" cy="936000"/>
              <a:chOff x="5051587" y="2809503"/>
              <a:chExt cx="936000" cy="936000"/>
            </a:xfrm>
          </p:grpSpPr>
          <p:sp>
            <p:nvSpPr>
              <p:cNvPr id="20" name="Rectangle 19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1" name="Rectangle 20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8193880" y="3871093"/>
              <a:ext cx="936000" cy="936000"/>
              <a:chOff x="5051587" y="2809503"/>
              <a:chExt cx="936000" cy="936000"/>
            </a:xfrm>
          </p:grpSpPr>
          <p:sp>
            <p:nvSpPr>
              <p:cNvPr id="23" name="Rectangle 22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4" name="Rectangle 23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7060802" y="3871093"/>
              <a:ext cx="936000" cy="936000"/>
              <a:chOff x="5051587" y="2809503"/>
              <a:chExt cx="936000" cy="936000"/>
            </a:xfrm>
          </p:grpSpPr>
          <p:sp>
            <p:nvSpPr>
              <p:cNvPr id="26" name="Rectangle 25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27" name="Rectangle 26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5927724" y="3871093"/>
              <a:ext cx="936000" cy="936000"/>
              <a:chOff x="5051587" y="2809503"/>
              <a:chExt cx="936000" cy="936000"/>
            </a:xfrm>
          </p:grpSpPr>
          <p:sp>
            <p:nvSpPr>
              <p:cNvPr id="29" name="Rectangle 28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0" name="Rectangle 29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4794646" y="3871093"/>
              <a:ext cx="936000" cy="936000"/>
              <a:chOff x="5051587" y="2809503"/>
              <a:chExt cx="936000" cy="936000"/>
            </a:xfrm>
          </p:grpSpPr>
          <p:sp>
            <p:nvSpPr>
              <p:cNvPr id="32" name="Rectangle 31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3" name="Rectangle 32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8193880" y="2718965"/>
              <a:ext cx="936000" cy="936000"/>
              <a:chOff x="5051587" y="2809503"/>
              <a:chExt cx="936000" cy="936000"/>
            </a:xfrm>
          </p:grpSpPr>
          <p:sp>
            <p:nvSpPr>
              <p:cNvPr id="35" name="Rectangle 34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6" name="Rectangle 35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7060802" y="2718965"/>
              <a:ext cx="936000" cy="936000"/>
              <a:chOff x="5051587" y="2809503"/>
              <a:chExt cx="936000" cy="936000"/>
            </a:xfrm>
          </p:grpSpPr>
          <p:sp>
            <p:nvSpPr>
              <p:cNvPr id="38" name="Rectangle 37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39" name="Rectangle 38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5927724" y="2718965"/>
              <a:ext cx="936000" cy="936000"/>
              <a:chOff x="5051587" y="2809503"/>
              <a:chExt cx="936000" cy="936000"/>
            </a:xfrm>
          </p:grpSpPr>
          <p:sp>
            <p:nvSpPr>
              <p:cNvPr id="41" name="Rectangle 40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42" name="Rectangle 41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4794646" y="2718965"/>
              <a:ext cx="936000" cy="936000"/>
              <a:chOff x="5051587" y="2809503"/>
              <a:chExt cx="936000" cy="936000"/>
            </a:xfrm>
          </p:grpSpPr>
          <p:sp>
            <p:nvSpPr>
              <p:cNvPr id="44" name="Rectangle 43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45" name="Rectangle 44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8193880" y="1566837"/>
              <a:ext cx="936000" cy="936000"/>
              <a:chOff x="5051587" y="2809503"/>
              <a:chExt cx="936000" cy="936000"/>
            </a:xfrm>
          </p:grpSpPr>
          <p:sp>
            <p:nvSpPr>
              <p:cNvPr id="47" name="Rectangle 46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48" name="Rectangle 47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7060802" y="1566837"/>
              <a:ext cx="936000" cy="936000"/>
              <a:chOff x="5051587" y="2809503"/>
              <a:chExt cx="936000" cy="936000"/>
            </a:xfrm>
          </p:grpSpPr>
          <p:sp>
            <p:nvSpPr>
              <p:cNvPr id="50" name="Rectangle 49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1" name="Rectangle 50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5927724" y="1566837"/>
              <a:ext cx="936000" cy="936000"/>
              <a:chOff x="5051587" y="2809503"/>
              <a:chExt cx="936000" cy="936000"/>
            </a:xfrm>
          </p:grpSpPr>
          <p:sp>
            <p:nvSpPr>
              <p:cNvPr id="53" name="Rectangle 52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4" name="Rectangle 53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4794646" y="1566837"/>
              <a:ext cx="936000" cy="936000"/>
              <a:chOff x="5051587" y="2809503"/>
              <a:chExt cx="936000" cy="936000"/>
            </a:xfrm>
          </p:grpSpPr>
          <p:sp>
            <p:nvSpPr>
              <p:cNvPr id="56" name="Rectangle 55"/>
              <p:cNvSpPr>
                <a:spLocks noChangeAspect="1"/>
              </p:cNvSpPr>
              <p:nvPr/>
            </p:nvSpPr>
            <p:spPr bwMode="auto">
              <a:xfrm>
                <a:off x="5051587" y="2809503"/>
                <a:ext cx="936000" cy="936000"/>
              </a:xfrm>
              <a:prstGeom prst="rect">
                <a:avLst/>
              </a:prstGeom>
              <a:solidFill>
                <a:srgbClr val="FFCC99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57" name="Rectangle 56"/>
              <p:cNvSpPr>
                <a:spLocks noChangeAspect="1"/>
              </p:cNvSpPr>
              <p:nvPr/>
            </p:nvSpPr>
            <p:spPr bwMode="auto">
              <a:xfrm>
                <a:off x="5169024" y="2924944"/>
                <a:ext cx="720000" cy="720000"/>
              </a:xfrm>
              <a:prstGeom prst="rect">
                <a:avLst/>
              </a:prstGeom>
              <a:solidFill>
                <a:srgbClr val="FF9900"/>
              </a:solidFill>
              <a:ln w="571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665488" y="1513879"/>
              <a:ext cx="4536504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4665488" y="2603524"/>
              <a:ext cx="4536504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4665488" y="3789560"/>
              <a:ext cx="4536504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4665488" y="4941688"/>
              <a:ext cx="4536504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4665488" y="6065241"/>
              <a:ext cx="4536504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rot="5400000">
              <a:off x="2389807" y="3789560"/>
              <a:ext cx="460851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rot="5400000">
              <a:off x="3517552" y="3789560"/>
              <a:ext cx="460851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5400000">
              <a:off x="4650630" y="3789560"/>
              <a:ext cx="460851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5798566" y="3789560"/>
              <a:ext cx="460851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6897736" y="3789560"/>
              <a:ext cx="4608512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88" name="Straight Arrow Connector 87"/>
          <p:cNvCxnSpPr/>
          <p:nvPr/>
        </p:nvCxnSpPr>
        <p:spPr bwMode="auto">
          <a:xfrm>
            <a:off x="3512840" y="1556792"/>
            <a:ext cx="1728192" cy="504056"/>
          </a:xfrm>
          <a:prstGeom prst="straightConnector1">
            <a:avLst/>
          </a:prstGeom>
          <a:noFill/>
          <a:ln w="57150" cap="flat" cmpd="sng" algn="ctr">
            <a:solidFill>
              <a:srgbClr val="CC00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3728864" y="2204864"/>
            <a:ext cx="1440160" cy="235074"/>
          </a:xfrm>
          <a:prstGeom prst="straightConnector1">
            <a:avLst/>
          </a:prstGeom>
          <a:noFill/>
          <a:ln w="57150" cap="flat" cmpd="sng" algn="ctr">
            <a:solidFill>
              <a:srgbClr val="CC00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3296816" y="3212976"/>
            <a:ext cx="1800200" cy="576064"/>
          </a:xfrm>
          <a:prstGeom prst="straightConnector1">
            <a:avLst/>
          </a:prstGeom>
          <a:noFill/>
          <a:ln w="57150" cap="flat" cmpd="sng" algn="ctr">
            <a:solidFill>
              <a:srgbClr val="CC00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3080792" y="3861048"/>
            <a:ext cx="1656184" cy="288032"/>
          </a:xfrm>
          <a:prstGeom prst="straightConnector1">
            <a:avLst/>
          </a:prstGeom>
          <a:noFill/>
          <a:ln w="57150" cap="flat" cmpd="sng" algn="ctr">
            <a:solidFill>
              <a:srgbClr val="CC00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/>
          <p:nvPr/>
        </p:nvCxnSpPr>
        <p:spPr bwMode="auto">
          <a:xfrm>
            <a:off x="3152800" y="6165304"/>
            <a:ext cx="1440160" cy="1588"/>
          </a:xfrm>
          <a:prstGeom prst="straightConnector1">
            <a:avLst/>
          </a:prstGeom>
          <a:noFill/>
          <a:ln w="57150" cap="flat" cmpd="sng" algn="ctr">
            <a:solidFill>
              <a:srgbClr val="CC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0" name="Text Box 26"/>
          <p:cNvSpPr txBox="1">
            <a:spLocks noChangeArrowheads="1"/>
          </p:cNvSpPr>
          <p:nvPr/>
        </p:nvSpPr>
        <p:spPr bwMode="auto">
          <a:xfrm>
            <a:off x="2938468" y="5517232"/>
            <a:ext cx="15824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0000"/>
                </a:solidFill>
                <a:latin typeface="Arial" charset="0"/>
              </a:rPr>
              <a:t>(used in 2000</a:t>
            </a:r>
          </a:p>
          <a:p>
            <a:r>
              <a:rPr lang="en-US" altLang="ja-JP" dirty="0" smtClean="0">
                <a:solidFill>
                  <a:srgbClr val="000000"/>
                </a:solidFill>
                <a:latin typeface="Arial" charset="0"/>
              </a:rPr>
              <a:t>proposal)</a:t>
            </a:r>
            <a:endParaRPr lang="en-US" altLang="ja-JP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80968" y="1000108"/>
            <a:ext cx="9072626" cy="5286412"/>
          </a:xfrm>
        </p:spPr>
        <p:txBody>
          <a:bodyPr/>
          <a:lstStyle/>
          <a:p>
            <a:r>
              <a:rPr lang="en-GB" sz="2000" dirty="0" smtClean="0"/>
              <a:t>Hamamatsu quotes a ‘total’ active area:</a:t>
            </a:r>
          </a:p>
          <a:p>
            <a:pPr lvl="1"/>
            <a:r>
              <a:rPr lang="en-GB" sz="1800" dirty="0" smtClean="0"/>
              <a:t>e.g. for R7600: 18.1x18.1mm</a:t>
            </a:r>
            <a:r>
              <a:rPr lang="en-GB" sz="1800" baseline="30000" dirty="0" smtClean="0"/>
              <a:t>2</a:t>
            </a:r>
            <a:r>
              <a:rPr lang="en-GB" sz="1800" dirty="0" smtClean="0"/>
              <a:t> in a 25.7x25.7mm</a:t>
            </a:r>
            <a:r>
              <a:rPr lang="en-GB" sz="1800" baseline="30000" dirty="0" smtClean="0"/>
              <a:t>2</a:t>
            </a:r>
            <a:r>
              <a:rPr lang="en-GB" sz="1800" dirty="0" smtClean="0"/>
              <a:t> housing → fraction = 0.496</a:t>
            </a:r>
          </a:p>
          <a:p>
            <a:r>
              <a:rPr lang="en-GB" sz="2000" dirty="0" smtClean="0"/>
              <a:t>We need to work with the effective active area:</a:t>
            </a:r>
          </a:p>
          <a:p>
            <a:pPr lvl="1"/>
            <a:r>
              <a:rPr lang="en-GB" sz="1800" dirty="0" smtClean="0"/>
              <a:t>need to account for inefficiencies between the rows/columns of pixels</a:t>
            </a:r>
          </a:p>
          <a:p>
            <a:pPr lvl="1"/>
            <a:r>
              <a:rPr lang="en-GB" sz="1800" dirty="0" smtClean="0"/>
              <a:t>Hamamatsu only quotes gaps between anodes</a:t>
            </a:r>
          </a:p>
          <a:p>
            <a:pPr lvl="1">
              <a:buNone/>
            </a:pPr>
            <a:r>
              <a:rPr lang="en-GB" sz="1800" dirty="0" smtClean="0"/>
              <a:t>	e.g. for R7600: gap size 0.3mm</a:t>
            </a:r>
          </a:p>
          <a:p>
            <a:pPr lvl="1"/>
            <a:r>
              <a:rPr lang="en-GB" sz="1800" dirty="0" smtClean="0"/>
              <a:t>form our measurement we found an effective</a:t>
            </a:r>
          </a:p>
          <a:p>
            <a:pPr lvl="1">
              <a:buNone/>
            </a:pPr>
            <a:r>
              <a:rPr lang="en-GB" sz="1800" dirty="0" smtClean="0"/>
              <a:t>	gap size of 0.2mm for the photoelectron</a:t>
            </a:r>
          </a:p>
          <a:p>
            <a:pPr lvl="1">
              <a:buNone/>
            </a:pPr>
            <a:r>
              <a:rPr lang="en-GB" sz="1800" dirty="0" smtClean="0"/>
              <a:t>	collection efficiency</a:t>
            </a:r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as there are numerous gaps its size has</a:t>
            </a:r>
          </a:p>
          <a:p>
            <a:pPr lvl="1">
              <a:buNone/>
            </a:pPr>
            <a:r>
              <a:rPr lang="en-GB" sz="1800" dirty="0" smtClean="0"/>
              <a:t>	a significant effect on the effective active</a:t>
            </a:r>
          </a:p>
          <a:p>
            <a:pPr lvl="1">
              <a:buNone/>
            </a:pPr>
            <a:r>
              <a:rPr lang="en-GB" sz="1800" dirty="0" smtClean="0"/>
              <a:t>	area</a:t>
            </a:r>
          </a:p>
          <a:p>
            <a:pPr lvl="1"/>
            <a:r>
              <a:rPr lang="en-GB" sz="1800" dirty="0" smtClean="0"/>
              <a:t>e.g. for R7600:</a:t>
            </a:r>
          </a:p>
          <a:p>
            <a:pPr lvl="1">
              <a:buNone/>
            </a:pPr>
            <a:r>
              <a:rPr lang="en-GB" sz="1800" dirty="0" smtClean="0"/>
              <a:t>	gap size 0.3mm: eff. active area = 0.388</a:t>
            </a:r>
          </a:p>
          <a:p>
            <a:pPr lvl="1">
              <a:buNone/>
            </a:pPr>
            <a:r>
              <a:rPr lang="en-GB" sz="1800" dirty="0" smtClean="0"/>
              <a:t>	gap size 0.2mm: eff. active area = 0,422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Active Area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10.11.2010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27" descr="H:\epsfiles\bibby021_full.jpg"/>
          <p:cNvPicPr>
            <a:picLocks noChangeAspect="1" noChangeArrowheads="1"/>
          </p:cNvPicPr>
          <p:nvPr/>
        </p:nvPicPr>
        <p:blipFill>
          <a:blip r:embed="rId4" cstate="print"/>
          <a:srcRect t="52314" r="70555"/>
          <a:stretch>
            <a:fillRect/>
          </a:stretch>
        </p:blipFill>
        <p:spPr bwMode="auto">
          <a:xfrm rot="5400000">
            <a:off x="6402758" y="2534172"/>
            <a:ext cx="954051" cy="1591580"/>
          </a:xfrm>
          <a:prstGeom prst="rect">
            <a:avLst/>
          </a:prstGeom>
          <a:noFill/>
        </p:spPr>
      </p:pic>
      <p:pic>
        <p:nvPicPr>
          <p:cNvPr id="9" name="Picture 1029" descr="C:\WINDOWS\Profiles\muheim\My Documents\LHCb\Talks\RICH2002\complinscan_lsh2_m10_lsh2_m5_100_200_7_12.gif"/>
          <p:cNvPicPr>
            <a:picLocks noChangeAspect="1" noChangeArrowheads="1"/>
          </p:cNvPicPr>
          <p:nvPr/>
        </p:nvPicPr>
        <p:blipFill>
          <a:blip r:embed="rId5" cstate="print"/>
          <a:srcRect t="51539"/>
          <a:stretch>
            <a:fillRect/>
          </a:stretch>
        </p:blipFill>
        <p:spPr bwMode="auto">
          <a:xfrm>
            <a:off x="5723954" y="4077072"/>
            <a:ext cx="3765550" cy="1776560"/>
          </a:xfrm>
          <a:prstGeom prst="rect">
            <a:avLst/>
          </a:prstGeom>
          <a:noFill/>
        </p:spPr>
      </p:pic>
      <p:pic>
        <p:nvPicPr>
          <p:cNvPr id="10" name="Picture 1030" descr="C:\WINDOWS\Profiles\muheim\My Documents\LHCb\Talks\RICH2002\mapmt_focus_grid.gif"/>
          <p:cNvPicPr>
            <a:picLocks noChangeAspect="1" noChangeArrowheads="1"/>
          </p:cNvPicPr>
          <p:nvPr/>
        </p:nvPicPr>
        <p:blipFill>
          <a:blip r:embed="rId6" cstate="print"/>
          <a:srcRect l="48594" t="16923" b="15043"/>
          <a:stretch>
            <a:fillRect/>
          </a:stretch>
        </p:blipFill>
        <p:spPr bwMode="auto">
          <a:xfrm>
            <a:off x="7740178" y="2672909"/>
            <a:ext cx="1713703" cy="1302509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 rot="16200000">
            <a:off x="4718491" y="4758921"/>
            <a:ext cx="207294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GB" sz="1400" dirty="0" err="1" smtClean="0">
                <a:solidFill>
                  <a:srgbClr val="CC00CC"/>
                </a:solidFill>
                <a:latin typeface="+mn-lt"/>
              </a:rPr>
              <a:t>phe</a:t>
            </a:r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 collection efficiency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61112" y="5694461"/>
            <a:ext cx="378334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scan across </a:t>
            </a:r>
            <a:r>
              <a:rPr lang="en-GB" sz="1400" dirty="0" err="1" smtClean="0">
                <a:solidFill>
                  <a:srgbClr val="CC00CC"/>
                </a:solidFill>
                <a:latin typeface="+mn-lt"/>
              </a:rPr>
              <a:t>MaPMT</a:t>
            </a:r>
            <a:r>
              <a:rPr lang="en-GB" sz="1400" dirty="0" smtClean="0">
                <a:solidFill>
                  <a:srgbClr val="CC00CC"/>
                </a:solidFill>
                <a:latin typeface="+mn-lt"/>
              </a:rPr>
              <a:t> pixels in steps of 0.1mm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80968" y="1000108"/>
            <a:ext cx="9072626" cy="5286412"/>
          </a:xfrm>
        </p:spPr>
        <p:txBody>
          <a:bodyPr/>
          <a:lstStyle/>
          <a:p>
            <a:r>
              <a:rPr lang="en-GB" sz="2000" dirty="0" smtClean="0"/>
              <a:t>What are the differences between the </a:t>
            </a:r>
            <a:r>
              <a:rPr lang="en-GB" sz="2000" dirty="0" err="1" smtClean="0"/>
              <a:t>MaPMT</a:t>
            </a:r>
            <a:r>
              <a:rPr lang="en-GB" sz="2000" dirty="0" smtClean="0"/>
              <a:t> families?</a:t>
            </a:r>
          </a:p>
          <a:p>
            <a:pPr lvl="1"/>
            <a:r>
              <a:rPr lang="en-GB" sz="1800" dirty="0" smtClean="0"/>
              <a:t>as far as I understand...</a:t>
            </a:r>
          </a:p>
          <a:p>
            <a:r>
              <a:rPr lang="en-GB" sz="2000" dirty="0" smtClean="0"/>
              <a:t>R7600 → R8900: slim window mount</a:t>
            </a:r>
          </a:p>
          <a:p>
            <a:pPr lvl="1"/>
            <a:r>
              <a:rPr lang="en-GB" sz="1800" dirty="0" smtClean="0"/>
              <a:t>new window mount developed for the</a:t>
            </a:r>
          </a:p>
          <a:p>
            <a:pPr lvl="1">
              <a:buNone/>
            </a:pPr>
            <a:r>
              <a:rPr lang="en-GB" sz="1800" dirty="0" smtClean="0"/>
              <a:t>	flat-panel PMT applied to the </a:t>
            </a:r>
            <a:r>
              <a:rPr lang="en-GB" sz="1800" dirty="0" err="1" smtClean="0"/>
              <a:t>MaPMT</a:t>
            </a:r>
            <a:endParaRPr lang="en-GB" sz="1800" dirty="0" smtClean="0"/>
          </a:p>
          <a:p>
            <a:pPr lvl="1"/>
            <a:r>
              <a:rPr lang="en-GB" sz="1800" dirty="0" smtClean="0"/>
              <a:t>allows for larger total active area</a:t>
            </a:r>
          </a:p>
          <a:p>
            <a:pPr lvl="1"/>
            <a:r>
              <a:rPr lang="en-GB" sz="1800" dirty="0" smtClean="0"/>
              <a:t>my assumption: the R7600 metal-channel</a:t>
            </a:r>
          </a:p>
          <a:p>
            <a:pPr lvl="1">
              <a:buNone/>
            </a:pPr>
            <a:r>
              <a:rPr lang="en-GB" sz="1800" dirty="0" smtClean="0"/>
              <a:t>	dynode structure is just scaled up to cover the larger area</a:t>
            </a:r>
          </a:p>
          <a:p>
            <a:r>
              <a:rPr lang="en-GB" sz="2000" dirty="0" smtClean="0"/>
              <a:t>→ R11265: ... (I’m doing an educated guess here)</a:t>
            </a:r>
          </a:p>
          <a:p>
            <a:pPr lvl="1"/>
            <a:r>
              <a:rPr lang="en-GB" sz="1800" dirty="0" smtClean="0"/>
              <a:t>it has a total active area similar to the R8900, i.e. the new window mount</a:t>
            </a:r>
          </a:p>
          <a:p>
            <a:pPr lvl="1">
              <a:buNone/>
            </a:pPr>
            <a:r>
              <a:rPr lang="en-GB" sz="1800" dirty="0" smtClean="0"/>
              <a:t>	(confirmed by a photograph which I saw of this tube, but didn’t get my hands on) </a:t>
            </a:r>
          </a:p>
          <a:p>
            <a:pPr lvl="1"/>
            <a:r>
              <a:rPr lang="en-GB" sz="1800" dirty="0" smtClean="0"/>
              <a:t>Hamamatsu also quotes:</a:t>
            </a:r>
          </a:p>
          <a:p>
            <a:pPr lvl="1">
              <a:buNone/>
            </a:pPr>
            <a:r>
              <a:rPr lang="en-GB" sz="1800" dirty="0" smtClean="0"/>
              <a:t>	a smaller gap size of the anodes: 0.1mm</a:t>
            </a:r>
          </a:p>
          <a:p>
            <a:pPr lvl="1">
              <a:buNone/>
            </a:pPr>
            <a:r>
              <a:rPr lang="en-GB" sz="1800" dirty="0" smtClean="0"/>
              <a:t>	and the photoelectron collection efficiency increased from 0.8 (R7600) to 0.9</a:t>
            </a:r>
          </a:p>
          <a:p>
            <a:pPr lvl="1"/>
            <a:r>
              <a:rPr lang="en-GB" sz="1800" dirty="0" smtClean="0"/>
              <a:t>that is consistent with a new design of the metal-channel dynode structure which minimises the effective gap size to about 0.1mm </a:t>
            </a:r>
            <a:r>
              <a:rPr lang="en-GB" sz="1800" dirty="0" smtClean="0">
                <a:solidFill>
                  <a:srgbClr val="FF0000"/>
                </a:solidFill>
              </a:rPr>
              <a:t>(TBC by measurement!)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MaPMT</a:t>
            </a:r>
            <a:r>
              <a:rPr lang="en-GB" dirty="0" smtClean="0"/>
              <a:t> Families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10.11.2010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2877" y="2181374"/>
            <a:ext cx="690563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5846613" y="2410172"/>
            <a:ext cx="14798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0000"/>
                </a:solidFill>
                <a:latin typeface="Arial" charset="0"/>
              </a:rPr>
              <a:t>R7600:</a:t>
            </a:r>
          </a:p>
          <a:p>
            <a:r>
              <a:rPr lang="en-US" altLang="ja-JP" dirty="0" smtClean="0">
                <a:solidFill>
                  <a:srgbClr val="000000"/>
                </a:solidFill>
                <a:latin typeface="Arial" charset="0"/>
              </a:rPr>
              <a:t>conventional</a:t>
            </a:r>
            <a:endParaRPr lang="en-US" altLang="ja-JP" dirty="0">
              <a:solidFill>
                <a:srgbClr val="000000"/>
              </a:solidFill>
              <a:latin typeface="Arial" charset="0"/>
            </a:endParaRPr>
          </a:p>
          <a:p>
            <a:r>
              <a:rPr lang="en-US" altLang="ja-JP" dirty="0" smtClean="0">
                <a:solidFill>
                  <a:srgbClr val="000000"/>
                </a:solidFill>
                <a:latin typeface="Arial" charset="0"/>
              </a:rPr>
              <a:t>mount</a:t>
            </a:r>
            <a:endParaRPr lang="en-US" altLang="ja-JP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>
            <a:off x="8006853" y="1821334"/>
            <a:ext cx="288032" cy="28803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7245994" y="1484784"/>
            <a:ext cx="904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Arial" charset="0"/>
              </a:rPr>
              <a:t>Window</a:t>
            </a:r>
          </a:p>
        </p:txBody>
      </p:sp>
      <p:pic>
        <p:nvPicPr>
          <p:cNvPr id="17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2717" y="2181374"/>
            <a:ext cx="690563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Line 28"/>
          <p:cNvSpPr>
            <a:spLocks noChangeShapeType="1"/>
          </p:cNvSpPr>
          <p:nvPr/>
        </p:nvSpPr>
        <p:spPr bwMode="auto">
          <a:xfrm flipH="1">
            <a:off x="7070749" y="1821334"/>
            <a:ext cx="288032" cy="28803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7665296" y="2410172"/>
            <a:ext cx="113364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0000"/>
                </a:solidFill>
                <a:latin typeface="Arial" charset="0"/>
              </a:rPr>
              <a:t>R8900:</a:t>
            </a:r>
          </a:p>
          <a:p>
            <a:r>
              <a:rPr lang="en-US" altLang="ja-JP" dirty="0" smtClean="0">
                <a:solidFill>
                  <a:srgbClr val="000000"/>
                </a:solidFill>
                <a:latin typeface="Arial" charset="0"/>
              </a:rPr>
              <a:t>flat-panel</a:t>
            </a:r>
            <a:endParaRPr lang="en-US" altLang="ja-JP" dirty="0">
              <a:solidFill>
                <a:srgbClr val="000000"/>
              </a:solidFill>
              <a:latin typeface="Arial" charset="0"/>
            </a:endParaRPr>
          </a:p>
          <a:p>
            <a:r>
              <a:rPr lang="en-US" altLang="ja-JP" dirty="0" smtClean="0">
                <a:solidFill>
                  <a:srgbClr val="000000"/>
                </a:solidFill>
                <a:latin typeface="Arial" charset="0"/>
              </a:rPr>
              <a:t>mount</a:t>
            </a:r>
            <a:endParaRPr lang="en-US" altLang="ja-JP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88302" y="1003858"/>
            <a:ext cx="974927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Monotype Sorts" pitchFamily="2" charset="2"/>
              <a:buChar char="o"/>
              <a:tabLst/>
              <a:defRPr/>
            </a:pPr>
            <a:r>
              <a:rPr lang="en-GB" sz="2000" kern="0" dirty="0" smtClean="0">
                <a:solidFill>
                  <a:schemeClr val="accent2"/>
                </a:solidFill>
                <a:latin typeface="+mn-lt"/>
              </a:rPr>
              <a:t>Geometry:</a:t>
            </a:r>
            <a:endParaRPr kumimoji="0" lang="en-GB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</a:pPr>
            <a:r>
              <a:rPr lang="en-GB" kern="0" dirty="0" smtClean="0">
                <a:solidFill>
                  <a:schemeClr val="tx1"/>
                </a:solidFill>
              </a:rPr>
              <a:t>				housing	margin		total active area	gap size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–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R7600-pww-C12	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</a:rPr>
              <a:t>25.7mm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±0.5mm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n-lt"/>
              </a:rPr>
              <a:t>		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</a:rPr>
              <a:t>22.0mm		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0.2mm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R7600-pww-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M16	</a:t>
            </a:r>
            <a:r>
              <a:rPr lang="en-GB" kern="0" dirty="0" smtClean="0">
                <a:solidFill>
                  <a:srgbClr val="0070C0"/>
                </a:solidFill>
                <a:latin typeface="+mn-lt"/>
              </a:rPr>
              <a:t>25.7mm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n-GB" kern="0" dirty="0" smtClean="0">
                <a:latin typeface="+mn-lt"/>
              </a:rPr>
              <a:t>±0.5mm</a:t>
            </a:r>
            <a:r>
              <a:rPr lang="en-GB" kern="0" dirty="0" smtClean="0">
                <a:solidFill>
                  <a:srgbClr val="FF9900"/>
                </a:solidFill>
                <a:latin typeface="+mn-lt"/>
              </a:rPr>
              <a:t>		</a:t>
            </a:r>
            <a:r>
              <a:rPr lang="en-GB" kern="0" dirty="0" smtClean="0">
                <a:solidFill>
                  <a:srgbClr val="0070C0"/>
                </a:solidFill>
                <a:latin typeface="+mn-lt"/>
              </a:rPr>
              <a:t>18.1mm		</a:t>
            </a:r>
            <a:r>
              <a:rPr lang="en-GB" kern="0" dirty="0" smtClean="0">
                <a:latin typeface="+mn-lt"/>
              </a:rPr>
              <a:t>0.2mm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R7600-pww-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M64	</a:t>
            </a:r>
            <a:r>
              <a:rPr lang="en-GB" kern="0" dirty="0" smtClean="0">
                <a:solidFill>
                  <a:srgbClr val="0070C0"/>
                </a:solidFill>
                <a:latin typeface="+mn-lt"/>
              </a:rPr>
              <a:t>25.7mm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n-GB" kern="0" dirty="0" smtClean="0">
                <a:solidFill>
                  <a:srgbClr val="0070C0"/>
                </a:solidFill>
                <a:latin typeface="+mn-lt"/>
              </a:rPr>
              <a:t>±0.5mm		18.1mm		0.3mm 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en-GB" sz="1400" kern="0" dirty="0" smtClean="0">
                <a:solidFill>
                  <a:schemeClr val="tx1"/>
                </a:solidFill>
                <a:latin typeface="+mn-lt"/>
              </a:rPr>
              <a:t>2000 proposal)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R7600-pww-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M64	</a:t>
            </a:r>
            <a:r>
              <a:rPr lang="en-GB" kern="0" dirty="0" smtClean="0">
                <a:solidFill>
                  <a:srgbClr val="0070C0"/>
                </a:solidFill>
                <a:latin typeface="+mn-lt"/>
              </a:rPr>
              <a:t>25.7mm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n-GB" kern="0" dirty="0" smtClean="0">
                <a:solidFill>
                  <a:srgbClr val="0070C0"/>
                </a:solidFill>
                <a:latin typeface="+mn-lt"/>
              </a:rPr>
              <a:t>±0.5mm		18.1mm		</a:t>
            </a:r>
            <a:r>
              <a:rPr lang="en-GB" kern="0" dirty="0" smtClean="0">
                <a:solidFill>
                  <a:srgbClr val="00B050"/>
                </a:solidFill>
                <a:latin typeface="+mn-lt"/>
              </a:rPr>
              <a:t>0.2mm 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en-GB" sz="1600" kern="0" dirty="0" smtClean="0">
                <a:solidFill>
                  <a:schemeClr val="tx1"/>
                </a:solidFill>
                <a:latin typeface="+mn-lt"/>
              </a:rPr>
              <a:t>measured)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R8900-pww-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C12	</a:t>
            </a:r>
            <a:r>
              <a:rPr lang="en-GB" kern="0" dirty="0" smtClean="0">
                <a:solidFill>
                  <a:srgbClr val="0070C0"/>
                </a:solidFill>
                <a:latin typeface="+mn-lt"/>
              </a:rPr>
              <a:t>26.2mm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n-GB" kern="0" dirty="0" smtClean="0">
                <a:solidFill>
                  <a:srgbClr val="0070C0"/>
                </a:solidFill>
                <a:latin typeface="+mn-lt"/>
              </a:rPr>
              <a:t>+0.0mm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kern="0" dirty="0" smtClean="0">
                <a:solidFill>
                  <a:srgbClr val="0070C0"/>
                </a:solidFill>
                <a:latin typeface="+mn-lt"/>
              </a:rPr>
              <a:t>-0.5mm	23.5mm		</a:t>
            </a:r>
            <a:r>
              <a:rPr lang="en-GB" kern="0" dirty="0" smtClean="0">
                <a:latin typeface="+mn-lt"/>
              </a:rPr>
              <a:t>0.2mm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R8900-pww-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M16	</a:t>
            </a:r>
            <a:r>
              <a:rPr lang="en-GB" kern="0" dirty="0" smtClean="0">
                <a:solidFill>
                  <a:srgbClr val="0070C0"/>
                </a:solidFill>
                <a:latin typeface="+mn-lt"/>
              </a:rPr>
              <a:t>26.2mm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n-GB" kern="0" dirty="0" smtClean="0">
                <a:solidFill>
                  <a:srgbClr val="0070C0"/>
                </a:solidFill>
                <a:latin typeface="+mn-lt"/>
              </a:rPr>
              <a:t>+0.0mm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kern="0" dirty="0" smtClean="0">
                <a:solidFill>
                  <a:srgbClr val="0070C0"/>
                </a:solidFill>
                <a:latin typeface="+mn-lt"/>
              </a:rPr>
              <a:t>-0.5mm	23.5mm		</a:t>
            </a:r>
            <a:r>
              <a:rPr lang="en-GB" kern="0" dirty="0" smtClean="0">
                <a:latin typeface="+mn-lt"/>
              </a:rPr>
              <a:t>0.2mm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R8900-pww-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M64	</a:t>
            </a:r>
            <a:r>
              <a:rPr lang="en-GB" kern="0" dirty="0" smtClean="0">
                <a:latin typeface="+mn-lt"/>
              </a:rPr>
              <a:t>26.2mm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n-GB" kern="0" dirty="0" smtClean="0">
                <a:latin typeface="+mn-lt"/>
              </a:rPr>
              <a:t>+0.0mm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kern="0" dirty="0" smtClean="0">
                <a:latin typeface="+mn-lt"/>
              </a:rPr>
              <a:t>-0.5mm</a:t>
            </a:r>
            <a:r>
              <a:rPr lang="en-GB" kern="0" dirty="0" smtClean="0">
                <a:solidFill>
                  <a:srgbClr val="FF9900"/>
                </a:solidFill>
                <a:latin typeface="+mn-lt"/>
              </a:rPr>
              <a:t>	</a:t>
            </a:r>
            <a:r>
              <a:rPr lang="en-GB" kern="0" dirty="0" smtClean="0">
                <a:latin typeface="+mn-lt"/>
              </a:rPr>
              <a:t>23.5mm</a:t>
            </a:r>
            <a:r>
              <a:rPr lang="en-GB" kern="0" dirty="0" smtClean="0">
                <a:solidFill>
                  <a:srgbClr val="FF9900"/>
                </a:solidFill>
                <a:latin typeface="+mn-lt"/>
              </a:rPr>
              <a:t>		</a:t>
            </a:r>
            <a:r>
              <a:rPr lang="en-GB" kern="0" dirty="0" smtClean="0">
                <a:latin typeface="+mn-lt"/>
              </a:rPr>
              <a:t>0.2mm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lang="en-GB" kern="0" dirty="0" smtClean="0">
                <a:solidFill>
                  <a:schemeClr val="tx1"/>
                </a:solidFill>
                <a:latin typeface="+mn-lt"/>
              </a:rPr>
              <a:t>R11265-pww-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M64	</a:t>
            </a:r>
            <a:r>
              <a:rPr lang="en-GB" kern="0" dirty="0" smtClean="0">
                <a:solidFill>
                  <a:srgbClr val="0070C0"/>
                </a:solidFill>
                <a:latin typeface="+mn-lt"/>
              </a:rPr>
              <a:t>25.6mm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n-GB" kern="0" dirty="0" smtClean="0">
                <a:latin typeface="+mn-lt"/>
              </a:rPr>
              <a:t>±0.5mm		</a:t>
            </a:r>
            <a:r>
              <a:rPr lang="en-GB" kern="0" dirty="0" smtClean="0">
                <a:solidFill>
                  <a:srgbClr val="0070C0"/>
                </a:solidFill>
                <a:latin typeface="+mn-lt"/>
              </a:rPr>
              <a:t>23.0mm		</a:t>
            </a:r>
            <a:r>
              <a:rPr lang="en-GB" kern="0" dirty="0" smtClean="0">
                <a:latin typeface="+mn-lt"/>
              </a:rPr>
              <a:t>0.1mm </a:t>
            </a:r>
            <a:r>
              <a:rPr lang="en-GB" sz="1400" kern="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en-GB" sz="1400" kern="0" dirty="0" err="1" smtClean="0">
                <a:solidFill>
                  <a:schemeClr val="tx1"/>
                </a:solidFill>
                <a:latin typeface="+mn-lt"/>
              </a:rPr>
              <a:t>tbc</a:t>
            </a:r>
            <a:r>
              <a:rPr lang="en-GB" sz="1400" kern="0" dirty="0" smtClean="0">
                <a:solidFill>
                  <a:schemeClr val="tx1"/>
                </a:solidFill>
                <a:latin typeface="+mn-lt"/>
              </a:rPr>
              <a:t>)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  <a:buFontTx/>
              <a:buChar char="–"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H9500-pww (M256)	</a:t>
            </a:r>
            <a:r>
              <a:rPr lang="en-GB" kern="0" dirty="0" smtClean="0">
                <a:solidFill>
                  <a:srgbClr val="0070C0"/>
                </a:solidFill>
                <a:latin typeface="+mn-lt"/>
              </a:rPr>
              <a:t>52.0mm</a:t>
            </a:r>
            <a:r>
              <a:rPr lang="en-GB" kern="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n-GB" kern="0" dirty="0" smtClean="0">
                <a:solidFill>
                  <a:srgbClr val="0070C0"/>
                </a:solidFill>
                <a:latin typeface="+mn-lt"/>
              </a:rPr>
              <a:t>±0.3mm		49.0mm		</a:t>
            </a:r>
            <a:r>
              <a:rPr lang="en-GB" kern="0" dirty="0" smtClean="0">
                <a:latin typeface="+mn-lt"/>
              </a:rPr>
              <a:t>0.2mm</a:t>
            </a:r>
          </a:p>
          <a:p>
            <a:pPr marL="742950" lvl="1" indent="-285750" algn="l">
              <a:spcBef>
                <a:spcPct val="20000"/>
              </a:spcBef>
              <a:buClr>
                <a:srgbClr val="FF0000"/>
              </a:buClr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GB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pww</a:t>
            </a:r>
            <a:r>
              <a:rPr kumimoji="0" lang="en-GB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photocathode &amp; window option, important for Photon Detection Efficiency)</a:t>
            </a:r>
            <a:endParaRPr kumimoji="0" lang="en-GB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Monotype Sorts" pitchFamily="2" charset="2"/>
              <a:buChar char="o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sources in spreadsheet made transparent by colour coding: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</a:rPr>
              <a:t>Hamamatsu datasheet/information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n-lt"/>
              </a:rPr>
              <a:t>derived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</a:rPr>
              <a:t>measured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assumed/guessed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values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Char char="–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Input Parameters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10.11.2010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80968" y="1000108"/>
            <a:ext cx="9072626" cy="5286412"/>
          </a:xfrm>
        </p:spPr>
        <p:txBody>
          <a:bodyPr/>
          <a:lstStyle/>
          <a:p>
            <a:r>
              <a:rPr lang="en-GB" sz="2000" dirty="0" smtClean="0"/>
              <a:t>Lenses:</a:t>
            </a:r>
          </a:p>
          <a:p>
            <a:pPr lvl="1"/>
            <a:r>
              <a:rPr lang="en-GB" sz="1800" dirty="0" smtClean="0"/>
              <a:t>assume coverage of housing</a:t>
            </a:r>
          </a:p>
          <a:p>
            <a:pPr lvl="1"/>
            <a:r>
              <a:rPr lang="en-GB" sz="1800" dirty="0" smtClean="0"/>
              <a:t>assume demagnification factor to project</a:t>
            </a:r>
          </a:p>
          <a:p>
            <a:pPr lvl="1">
              <a:buNone/>
            </a:pPr>
            <a:r>
              <a:rPr lang="en-GB" sz="1800" dirty="0" smtClean="0"/>
              <a:t>	total active area to housing area</a:t>
            </a:r>
          </a:p>
          <a:p>
            <a:endParaRPr lang="en-GB" sz="2000" dirty="0" smtClean="0"/>
          </a:p>
          <a:p>
            <a:r>
              <a:rPr lang="en-GB" sz="2000" dirty="0" smtClean="0"/>
              <a:t>Mu-metal shielding:</a:t>
            </a:r>
          </a:p>
          <a:p>
            <a:pPr lvl="1"/>
            <a:r>
              <a:rPr lang="en-GB" sz="1800" dirty="0" smtClean="0"/>
              <a:t>prototype made for R7600 with grid build</a:t>
            </a:r>
          </a:p>
          <a:p>
            <a:pPr lvl="1">
              <a:buNone/>
            </a:pPr>
            <a:r>
              <a:rPr lang="en-GB" sz="1800" dirty="0" smtClean="0"/>
              <a:t>	from 0.9mm thick sheets and</a:t>
            </a:r>
          </a:p>
          <a:p>
            <a:pPr lvl="1">
              <a:buNone/>
            </a:pPr>
            <a:r>
              <a:rPr lang="en-GB" sz="1800" dirty="0" smtClean="0"/>
              <a:t>	0.2mm precision (probably to either side...)</a:t>
            </a:r>
          </a:p>
          <a:p>
            <a:pPr lvl="1"/>
            <a:r>
              <a:rPr lang="en-GB" sz="1800" dirty="0" smtClean="0"/>
              <a:t>in 2000/2003 proposal: assumed</a:t>
            </a:r>
          </a:p>
          <a:p>
            <a:pPr lvl="1">
              <a:buNone/>
            </a:pPr>
            <a:r>
              <a:rPr lang="en-GB" sz="1800" dirty="0" smtClean="0"/>
              <a:t>	only 0.5mm sheet thickness necessary</a:t>
            </a:r>
          </a:p>
          <a:p>
            <a:pPr lvl="1">
              <a:buNone/>
            </a:pPr>
            <a:r>
              <a:rPr lang="en-GB" sz="1800" dirty="0" smtClean="0"/>
              <a:t>	and no margin...</a:t>
            </a:r>
          </a:p>
          <a:p>
            <a:pPr lvl="1"/>
            <a:r>
              <a:rPr lang="en-GB" sz="1800" dirty="0" smtClean="0"/>
              <a:t>2008/now conservative approach:</a:t>
            </a:r>
          </a:p>
          <a:p>
            <a:pPr lvl="1">
              <a:buNone/>
            </a:pPr>
            <a:r>
              <a:rPr lang="en-GB" sz="1800" dirty="0" smtClean="0"/>
              <a:t>	0.9mm sheet thickness</a:t>
            </a:r>
          </a:p>
          <a:p>
            <a:pPr lvl="1">
              <a:buNone/>
            </a:pPr>
            <a:r>
              <a:rPr lang="en-GB" sz="1800" dirty="0" smtClean="0"/>
              <a:t>	0.5mm margin to either side of sheet</a:t>
            </a:r>
          </a:p>
          <a:p>
            <a:pPr lvl="1"/>
            <a:endParaRPr lang="en-GB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Input Parameters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RICH upgrade meeting, 10.11.2010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Stephan Eisenhardt</a:t>
            </a:r>
          </a:p>
        </p:txBody>
      </p:sp>
      <p:pic>
        <p:nvPicPr>
          <p:cNvPr id="5126" name="Picture 3" descr="lhc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6575" y="319088"/>
            <a:ext cx="922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4" descr="rich_TDR_3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" y="317500"/>
            <a:ext cx="5540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WINDOWS\Profiles\muheim\My Documents\LHCb\review\mapmt-081202\mumetal4x4_0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17096" y="3324696"/>
            <a:ext cx="3692525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817096" y="3400896"/>
            <a:ext cx="3254375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l"/>
            <a:r>
              <a:rPr lang="en-US">
                <a:solidFill>
                  <a:schemeClr val="accent2"/>
                </a:solidFill>
                <a:effectLst/>
                <a:latin typeface="Arial" pitchFamily="34" charset="0"/>
              </a:rPr>
              <a:t>Extending</a:t>
            </a:r>
            <a:r>
              <a:rPr lang="en-US">
                <a:solidFill>
                  <a:schemeClr val="tx1"/>
                </a:solidFill>
                <a:effectLst/>
                <a:latin typeface="Arial" pitchFamily="34" charset="0"/>
              </a:rPr>
              <a:t> from Photo cathode</a:t>
            </a:r>
          </a:p>
          <a:p>
            <a:pPr algn="l"/>
            <a:r>
              <a:rPr lang="en-US">
                <a:solidFill>
                  <a:schemeClr val="tx1"/>
                </a:solidFill>
                <a:effectLst/>
                <a:latin typeface="Arial" pitchFamily="34" charset="0"/>
              </a:rPr>
              <a:t>	</a:t>
            </a:r>
            <a:r>
              <a:rPr lang="en-US">
                <a:solidFill>
                  <a:srgbClr val="FF0000"/>
                </a:solidFill>
                <a:effectLst/>
                <a:latin typeface="Arial" pitchFamily="34" charset="0"/>
              </a:rPr>
              <a:t>20 mm</a:t>
            </a:r>
            <a:r>
              <a:rPr lang="en-US">
                <a:solidFill>
                  <a:schemeClr val="tx1"/>
                </a:solidFill>
                <a:effectLst/>
                <a:latin typeface="Arial" pitchFamily="34" charset="0"/>
              </a:rPr>
              <a:t> and </a:t>
            </a:r>
            <a:r>
              <a:rPr lang="en-US">
                <a:solidFill>
                  <a:srgbClr val="FF0000"/>
                </a:solidFill>
                <a:effectLst/>
                <a:latin typeface="Arial" pitchFamily="34" charset="0"/>
              </a:rPr>
              <a:t>13 mm</a:t>
            </a:r>
            <a:endParaRPr lang="en-US"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algn="l"/>
            <a:r>
              <a:rPr lang="en-US">
                <a:solidFill>
                  <a:schemeClr val="accent2"/>
                </a:solidFill>
                <a:effectLst/>
                <a:latin typeface="Arial" pitchFamily="34" charset="0"/>
              </a:rPr>
              <a:t>Thickness</a:t>
            </a:r>
            <a:r>
              <a:rPr lang="en-US">
                <a:solidFill>
                  <a:schemeClr val="tx1"/>
                </a:solidFill>
                <a:effectLst/>
                <a:latin typeface="Arial" pitchFamily="34" charset="0"/>
              </a:rPr>
              <a:t>:	</a:t>
            </a:r>
            <a:r>
              <a:rPr lang="en-US">
                <a:solidFill>
                  <a:srgbClr val="FF0000"/>
                </a:solidFill>
                <a:effectLst/>
                <a:latin typeface="Arial" pitchFamily="34" charset="0"/>
              </a:rPr>
              <a:t>0.9 mm</a:t>
            </a:r>
            <a:endParaRPr lang="en-US"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algn="l"/>
            <a:r>
              <a:rPr lang="en-US">
                <a:solidFill>
                  <a:schemeClr val="accent2"/>
                </a:solidFill>
                <a:effectLst/>
                <a:latin typeface="Arial" pitchFamily="34" charset="0"/>
              </a:rPr>
              <a:t>Precision</a:t>
            </a:r>
            <a:r>
              <a:rPr lang="en-US">
                <a:solidFill>
                  <a:schemeClr val="tx1"/>
                </a:solidFill>
                <a:effectLst/>
                <a:latin typeface="Arial" pitchFamily="34" charset="0"/>
              </a:rPr>
              <a:t>:   	</a:t>
            </a:r>
            <a:r>
              <a:rPr lang="en-US">
                <a:solidFill>
                  <a:srgbClr val="FF0000"/>
                </a:solidFill>
                <a:effectLst/>
                <a:latin typeface="Arial" pitchFamily="34" charset="0"/>
              </a:rPr>
              <a:t>0.2 mm</a:t>
            </a:r>
            <a:endParaRPr lang="en-US"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" name="Picture 3" descr="C:\My Documents\Talks\mapmt_cluster_lenses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6393160" y="1067184"/>
            <a:ext cx="2682240" cy="2145792"/>
          </a:xfrm>
          <a:prstGeom prst="rect">
            <a:avLst/>
          </a:prstGeom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962347" y="1427224"/>
            <a:ext cx="15525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dirty="0">
                <a:latin typeface="Arial" pitchFamily="34" charset="0"/>
              </a:rPr>
              <a:t>3x3 </a:t>
            </a:r>
            <a:r>
              <a:rPr lang="en-US" b="1" dirty="0" err="1">
                <a:latin typeface="Arial" pitchFamily="34" charset="0"/>
              </a:rPr>
              <a:t>MaPMTs</a:t>
            </a:r>
            <a:endParaRPr lang="en-US" b="1" dirty="0">
              <a:latin typeface="Arial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858704" y="2795376"/>
            <a:ext cx="16979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dirty="0">
                <a:solidFill>
                  <a:srgbClr val="FFFF00"/>
                </a:solidFill>
                <a:latin typeface="Arial" pitchFamily="34" charset="0"/>
              </a:rPr>
              <a:t>Quartz lenses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Designs\ANGLES.POT</Template>
  <TotalTime>61763</TotalTime>
  <Words>782</Words>
  <Application>Microsoft Office PowerPoint</Application>
  <PresentationFormat>A4 Paper (210x297 mm)</PresentationFormat>
  <Paragraphs>266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Detector Modularity for RICH Upgrade</vt:lpstr>
      <vt:lpstr>Motivation</vt:lpstr>
      <vt:lpstr>Regarded Photon Detectors</vt:lpstr>
      <vt:lpstr>Principle Module Layout</vt:lpstr>
      <vt:lpstr>Principle Module Layout</vt:lpstr>
      <vt:lpstr>Active Area</vt:lpstr>
      <vt:lpstr>MaPMT Families</vt:lpstr>
      <vt:lpstr>Input Parameters</vt:lpstr>
      <vt:lpstr>Input Parameters</vt:lpstr>
      <vt:lpstr>Choices</vt:lpstr>
      <vt:lpstr>Results</vt:lpstr>
      <vt:lpstr>Results</vt:lpstr>
      <vt:lpstr>Results</vt:lpstr>
      <vt:lpstr>Conclusions</vt:lpstr>
    </vt:vector>
  </TitlesOfParts>
  <Company>University of Edinburgh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LHCb-RICH</dc:title>
  <dc:creator>Stephan Eisenhardt</dc:creator>
  <cp:lastModifiedBy>Stephan Eisenhardt</cp:lastModifiedBy>
  <cp:revision>2562</cp:revision>
  <cp:lastPrinted>2003-02-12T10:11:40Z</cp:lastPrinted>
  <dcterms:created xsi:type="dcterms:W3CDTF">1999-10-27T05:09:31Z</dcterms:created>
  <dcterms:modified xsi:type="dcterms:W3CDTF">2010-11-09T17:30:48Z</dcterms:modified>
</cp:coreProperties>
</file>